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20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454" r:id="rId70"/>
    <p:sldId id="457" r:id="rId71"/>
    <p:sldId id="394" r:id="rId72"/>
    <p:sldId id="395" r:id="rId73"/>
    <p:sldId id="396" r:id="rId74"/>
    <p:sldId id="397" r:id="rId75"/>
    <p:sldId id="398" r:id="rId76"/>
    <p:sldId id="399" r:id="rId77"/>
    <p:sldId id="458" r:id="rId78"/>
    <p:sldId id="400" r:id="rId79"/>
    <p:sldId id="401" r:id="rId80"/>
    <p:sldId id="402" r:id="rId81"/>
    <p:sldId id="403" r:id="rId82"/>
    <p:sldId id="404" r:id="rId83"/>
    <p:sldId id="405" r:id="rId84"/>
    <p:sldId id="324" r:id="rId85"/>
    <p:sldId id="325" r:id="rId86"/>
    <p:sldId id="326" r:id="rId87"/>
    <p:sldId id="327" r:id="rId88"/>
    <p:sldId id="328" r:id="rId89"/>
    <p:sldId id="329" r:id="rId90"/>
    <p:sldId id="330" r:id="rId91"/>
    <p:sldId id="331" r:id="rId92"/>
    <p:sldId id="332" r:id="rId93"/>
    <p:sldId id="333" r:id="rId94"/>
    <p:sldId id="334" r:id="rId95"/>
    <p:sldId id="453" r:id="rId96"/>
    <p:sldId id="336" r:id="rId97"/>
    <p:sldId id="337" r:id="rId98"/>
    <p:sldId id="338" r:id="rId99"/>
    <p:sldId id="339" r:id="rId100"/>
    <p:sldId id="340" r:id="rId101"/>
    <p:sldId id="341" r:id="rId102"/>
    <p:sldId id="342" r:id="rId103"/>
    <p:sldId id="343" r:id="rId104"/>
    <p:sldId id="344" r:id="rId105"/>
    <p:sldId id="345" r:id="rId106"/>
    <p:sldId id="346" r:id="rId107"/>
    <p:sldId id="347" r:id="rId108"/>
    <p:sldId id="348" r:id="rId109"/>
    <p:sldId id="349" r:id="rId110"/>
    <p:sldId id="350" r:id="rId111"/>
    <p:sldId id="351" r:id="rId112"/>
    <p:sldId id="352" r:id="rId113"/>
    <p:sldId id="353" r:id="rId114"/>
    <p:sldId id="354" r:id="rId115"/>
    <p:sldId id="355" r:id="rId116"/>
    <p:sldId id="356" r:id="rId117"/>
    <p:sldId id="357" r:id="rId118"/>
    <p:sldId id="358" r:id="rId119"/>
    <p:sldId id="359" r:id="rId120"/>
    <p:sldId id="360" r:id="rId121"/>
    <p:sldId id="361" r:id="rId122"/>
    <p:sldId id="362" r:id="rId123"/>
    <p:sldId id="363" r:id="rId124"/>
    <p:sldId id="364" r:id="rId125"/>
    <p:sldId id="365" r:id="rId126"/>
    <p:sldId id="366" r:id="rId127"/>
    <p:sldId id="367" r:id="rId128"/>
    <p:sldId id="368" r:id="rId129"/>
    <p:sldId id="369" r:id="rId130"/>
    <p:sldId id="370" r:id="rId131"/>
    <p:sldId id="371" r:id="rId132"/>
    <p:sldId id="372" r:id="rId133"/>
    <p:sldId id="373" r:id="rId134"/>
    <p:sldId id="374" r:id="rId135"/>
    <p:sldId id="375" r:id="rId136"/>
    <p:sldId id="376" r:id="rId137"/>
    <p:sldId id="377" r:id="rId138"/>
    <p:sldId id="378" r:id="rId139"/>
    <p:sldId id="379" r:id="rId140"/>
    <p:sldId id="380" r:id="rId141"/>
    <p:sldId id="381" r:id="rId142"/>
    <p:sldId id="382" r:id="rId143"/>
    <p:sldId id="383" r:id="rId144"/>
    <p:sldId id="384" r:id="rId145"/>
    <p:sldId id="385" r:id="rId146"/>
    <p:sldId id="386" r:id="rId147"/>
    <p:sldId id="387" r:id="rId148"/>
    <p:sldId id="388" r:id="rId149"/>
    <p:sldId id="389" r:id="rId150"/>
    <p:sldId id="390" r:id="rId151"/>
    <p:sldId id="391" r:id="rId152"/>
    <p:sldId id="392" r:id="rId153"/>
    <p:sldId id="406" r:id="rId154"/>
    <p:sldId id="407" r:id="rId155"/>
    <p:sldId id="408" r:id="rId156"/>
    <p:sldId id="409" r:id="rId157"/>
    <p:sldId id="410" r:id="rId158"/>
    <p:sldId id="411" r:id="rId159"/>
    <p:sldId id="412" r:id="rId160"/>
    <p:sldId id="413" r:id="rId161"/>
    <p:sldId id="414" r:id="rId162"/>
    <p:sldId id="415" r:id="rId163"/>
    <p:sldId id="416" r:id="rId164"/>
    <p:sldId id="417" r:id="rId165"/>
    <p:sldId id="418" r:id="rId166"/>
    <p:sldId id="419" r:id="rId167"/>
    <p:sldId id="420" r:id="rId168"/>
    <p:sldId id="421" r:id="rId169"/>
    <p:sldId id="422" r:id="rId170"/>
    <p:sldId id="423" r:id="rId171"/>
    <p:sldId id="424" r:id="rId172"/>
    <p:sldId id="425" r:id="rId173"/>
    <p:sldId id="426" r:id="rId174"/>
    <p:sldId id="427" r:id="rId175"/>
    <p:sldId id="428" r:id="rId176"/>
    <p:sldId id="429" r:id="rId177"/>
    <p:sldId id="430" r:id="rId178"/>
    <p:sldId id="431" r:id="rId179"/>
    <p:sldId id="432" r:id="rId180"/>
    <p:sldId id="433" r:id="rId181"/>
    <p:sldId id="434" r:id="rId182"/>
    <p:sldId id="435" r:id="rId183"/>
    <p:sldId id="436" r:id="rId184"/>
    <p:sldId id="437" r:id="rId185"/>
    <p:sldId id="438" r:id="rId186"/>
    <p:sldId id="439" r:id="rId187"/>
    <p:sldId id="440" r:id="rId188"/>
    <p:sldId id="441" r:id="rId189"/>
    <p:sldId id="442" r:id="rId190"/>
    <p:sldId id="443" r:id="rId191"/>
    <p:sldId id="444" r:id="rId192"/>
    <p:sldId id="445" r:id="rId193"/>
    <p:sldId id="446" r:id="rId194"/>
    <p:sldId id="447" r:id="rId195"/>
    <p:sldId id="448" r:id="rId196"/>
    <p:sldId id="449" r:id="rId197"/>
    <p:sldId id="450" r:id="rId198"/>
    <p:sldId id="451" r:id="rId199"/>
    <p:sldId id="452" r:id="rId20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44" autoAdjust="0"/>
    <p:restoredTop sz="94660"/>
  </p:normalViewPr>
  <p:slideViewPr>
    <p:cSldViewPr>
      <p:cViewPr varScale="1">
        <p:scale>
          <a:sx n="104" d="100"/>
          <a:sy n="104" d="100"/>
        </p:scale>
        <p:origin x="1320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tableStyles" Target="tableStyles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190" Type="http://schemas.openxmlformats.org/officeDocument/2006/relationships/slide" Target="slides/slide189.xml"/><Relationship Id="rId204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handoutMaster" Target="handoutMasters/handoutMaster1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presProps" Target="presProps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F6B3DF-55E3-42DA-9803-8F145FA116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4685"/>
            <a:ext cx="2971800" cy="459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Copyright 2020 – Hauser, Izzo, Petrarca, Gleason &amp; Stillman, LLC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08C9AE-F389-4ED3-BB18-B3A564BFE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52400"/>
            <a:ext cx="2383743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03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78285" y="823470"/>
            <a:ext cx="6587429" cy="1305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orbel"/>
                <a:cs typeface="Corbe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758951"/>
            <a:ext cx="2583180" cy="5330825"/>
          </a:xfrm>
          <a:custGeom>
            <a:avLst/>
            <a:gdLst/>
            <a:ahLst/>
            <a:cxnLst/>
            <a:rect l="l" t="t" r="r" b="b"/>
            <a:pathLst>
              <a:path w="2583180" h="5330825">
                <a:moveTo>
                  <a:pt x="2583180" y="0"/>
                </a:moveTo>
                <a:lnTo>
                  <a:pt x="0" y="0"/>
                </a:lnTo>
                <a:lnTo>
                  <a:pt x="0" y="5330571"/>
                </a:lnTo>
                <a:lnTo>
                  <a:pt x="2583180" y="5330571"/>
                </a:lnTo>
                <a:lnTo>
                  <a:pt x="2583180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862059" y="758951"/>
            <a:ext cx="281940" cy="5330825"/>
          </a:xfrm>
          <a:custGeom>
            <a:avLst/>
            <a:gdLst/>
            <a:ahLst/>
            <a:cxnLst/>
            <a:rect l="l" t="t" r="r" b="b"/>
            <a:pathLst>
              <a:path w="281940" h="5330825">
                <a:moveTo>
                  <a:pt x="281940" y="0"/>
                </a:moveTo>
                <a:lnTo>
                  <a:pt x="0" y="0"/>
                </a:lnTo>
                <a:lnTo>
                  <a:pt x="0" y="5330571"/>
                </a:lnTo>
                <a:lnTo>
                  <a:pt x="281940" y="5330571"/>
                </a:lnTo>
                <a:lnTo>
                  <a:pt x="281940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8055" y="600455"/>
            <a:ext cx="8247888" cy="1259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4066" y="1822366"/>
            <a:ext cx="7595867" cy="1673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872564" y="6582023"/>
            <a:ext cx="3401060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4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668" y="1577972"/>
            <a:ext cx="1570990" cy="833119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5080" indent="158115">
              <a:lnSpc>
                <a:spcPts val="3000"/>
              </a:lnSpc>
              <a:spcBef>
                <a:spcPts val="495"/>
              </a:spcBef>
            </a:pPr>
            <a:r>
              <a:rPr sz="2800" b="1" spc="-55" dirty="0">
                <a:solidFill>
                  <a:srgbClr val="FFFFFF"/>
                </a:solidFill>
                <a:latin typeface="Corbel"/>
                <a:cs typeface="Corbel"/>
              </a:rPr>
              <a:t>TITLE </a:t>
            </a:r>
            <a:r>
              <a:rPr sz="2800" b="1" spc="-95" dirty="0">
                <a:solidFill>
                  <a:srgbClr val="FFFFFF"/>
                </a:solidFill>
                <a:latin typeface="Corbel"/>
                <a:cs typeface="Corbel"/>
              </a:rPr>
              <a:t>IX  </a:t>
            </a:r>
            <a:r>
              <a:rPr sz="2800" b="1" spc="-6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800" b="1" spc="-9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800" b="1" spc="-9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800" b="1" spc="-9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800" b="1" spc="-6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800" b="1" spc="-9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800" b="1" spc="-6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2800" b="1" spc="-5" dirty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9884" y="2730245"/>
            <a:ext cx="2173605" cy="197612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5080" indent="-13335" algn="ctr">
              <a:lnSpc>
                <a:spcPts val="3000"/>
              </a:lnSpc>
              <a:spcBef>
                <a:spcPts val="495"/>
              </a:spcBef>
            </a:pPr>
            <a:r>
              <a:rPr sz="2800" b="1" spc="-170" dirty="0">
                <a:solidFill>
                  <a:srgbClr val="FFFFFF"/>
                </a:solidFill>
                <a:latin typeface="Corbel"/>
                <a:cs typeface="Corbel"/>
              </a:rPr>
              <a:t>PART </a:t>
            </a:r>
            <a:r>
              <a:rPr sz="2800" b="1" spc="-95" dirty="0">
                <a:solidFill>
                  <a:srgbClr val="FFFFFF"/>
                </a:solidFill>
                <a:latin typeface="Corbel"/>
                <a:cs typeface="Corbel"/>
              </a:rPr>
              <a:t>I:  </a:t>
            </a:r>
            <a:r>
              <a:rPr sz="2800" b="1" spc="-60" dirty="0">
                <a:solidFill>
                  <a:srgbClr val="FFFFFF"/>
                </a:solidFill>
                <a:latin typeface="Corbel"/>
                <a:cs typeface="Corbel"/>
              </a:rPr>
              <a:t>DEFINITIONS  </a:t>
            </a:r>
            <a:r>
              <a:rPr sz="2800" b="1" spc="-40" dirty="0">
                <a:solidFill>
                  <a:srgbClr val="FFFFFF"/>
                </a:solidFill>
                <a:latin typeface="Corbel"/>
                <a:cs typeface="Corbel"/>
              </a:rPr>
              <a:t>AND  </a:t>
            </a:r>
            <a:r>
              <a:rPr sz="2800" b="1" spc="-13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b="1" spc="-65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2800" b="1" spc="-85" dirty="0">
                <a:solidFill>
                  <a:srgbClr val="FFFFFF"/>
                </a:solidFill>
                <a:latin typeface="Corbel"/>
                <a:cs typeface="Corbel"/>
              </a:rPr>
              <a:t>ER</a:t>
            </a:r>
            <a:r>
              <a:rPr sz="2800" b="1" spc="-65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2800" b="1" spc="-85" dirty="0">
                <a:solidFill>
                  <a:srgbClr val="FFFFFF"/>
                </a:solidFill>
                <a:latin typeface="Corbel"/>
                <a:cs typeface="Corbel"/>
              </a:rPr>
              <a:t>IE</a:t>
            </a:r>
            <a:r>
              <a:rPr sz="2800" b="1" spc="110" dirty="0">
                <a:solidFill>
                  <a:srgbClr val="FFFFFF"/>
                </a:solidFill>
                <a:latin typeface="Corbel"/>
                <a:cs typeface="Corbel"/>
              </a:rPr>
              <a:t>W</a:t>
            </a:r>
            <a:r>
              <a:rPr sz="2800" b="1" spc="-5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2800" b="1" spc="-5" dirty="0">
                <a:solidFill>
                  <a:srgbClr val="FFFFFF"/>
                </a:solidFill>
                <a:latin typeface="Corbel"/>
                <a:cs typeface="Corbel"/>
              </a:rPr>
              <a:t>F  </a:t>
            </a:r>
            <a:r>
              <a:rPr sz="2800" b="1" spc="-70" dirty="0">
                <a:solidFill>
                  <a:srgbClr val="FFFFFF"/>
                </a:solidFill>
                <a:latin typeface="Corbel"/>
                <a:cs typeface="Corbel"/>
              </a:rPr>
              <a:t>PROCESS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34328" y="2038601"/>
            <a:ext cx="21577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rbel"/>
                <a:cs typeface="Corbel"/>
              </a:rPr>
              <a:t>PRESENTED</a:t>
            </a:r>
            <a:r>
              <a:rPr sz="2400" b="1" spc="-195" dirty="0">
                <a:latin typeface="Corbel"/>
                <a:cs typeface="Corbel"/>
              </a:rPr>
              <a:t> </a:t>
            </a:r>
            <a:r>
              <a:rPr sz="2400" b="1" spc="-220" dirty="0">
                <a:latin typeface="Corbel"/>
                <a:cs typeface="Corbel"/>
              </a:rPr>
              <a:t>BY: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50380" y="3759197"/>
            <a:ext cx="160655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spc="-35" dirty="0">
                <a:latin typeface="Corbel"/>
                <a:cs typeface="Corbel"/>
              </a:rPr>
              <a:t>November</a:t>
            </a:r>
            <a:r>
              <a:rPr sz="1800" b="1" spc="-35" dirty="0">
                <a:latin typeface="Corbel"/>
                <a:cs typeface="Corbel"/>
              </a:rPr>
              <a:t>,</a:t>
            </a:r>
            <a:r>
              <a:rPr sz="1800" b="1" spc="-210" dirty="0">
                <a:latin typeface="Corbel"/>
                <a:cs typeface="Corbel"/>
              </a:rPr>
              <a:t> </a:t>
            </a:r>
            <a:r>
              <a:rPr sz="1800" b="1" spc="-125" dirty="0">
                <a:latin typeface="Corbel"/>
                <a:cs typeface="Corbel"/>
              </a:rPr>
              <a:t>2020</a:t>
            </a:r>
            <a:endParaRPr sz="1800" dirty="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91300" y="4416295"/>
            <a:ext cx="186563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30" dirty="0">
                <a:uFill>
                  <a:solidFill>
                    <a:srgbClr val="0000FF"/>
                  </a:solidFill>
                </a:uFill>
                <a:latin typeface="Corbel"/>
                <a:cs typeface="Corbel"/>
              </a:rPr>
              <a:t>www.hauserizzo.com</a:t>
            </a:r>
            <a:endParaRPr sz="1600" dirty="0">
              <a:latin typeface="Corbel"/>
              <a:cs typeface="Corbe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11423" y="2895600"/>
            <a:ext cx="2470403" cy="6202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5709284" y="2467736"/>
            <a:ext cx="2827655" cy="2094864"/>
            <a:chOff x="5709284" y="2467736"/>
            <a:chExt cx="2827655" cy="2094864"/>
          </a:xfrm>
        </p:grpSpPr>
        <p:sp>
          <p:nvSpPr>
            <p:cNvPr id="9" name="object 9"/>
            <p:cNvSpPr/>
            <p:nvPr/>
          </p:nvSpPr>
          <p:spPr>
            <a:xfrm>
              <a:off x="5766816" y="2525267"/>
              <a:ext cx="2712719" cy="19796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37859" y="2496311"/>
              <a:ext cx="2770505" cy="2037714"/>
            </a:xfrm>
            <a:custGeom>
              <a:avLst/>
              <a:gdLst/>
              <a:ahLst/>
              <a:cxnLst/>
              <a:rect l="l" t="t" r="r" b="b"/>
              <a:pathLst>
                <a:path w="2770504" h="2037714">
                  <a:moveTo>
                    <a:pt x="0" y="0"/>
                  </a:moveTo>
                  <a:lnTo>
                    <a:pt x="2770124" y="0"/>
                  </a:lnTo>
                  <a:lnTo>
                    <a:pt x="2770124" y="2037207"/>
                  </a:lnTo>
                  <a:lnTo>
                    <a:pt x="0" y="2037207"/>
                  </a:lnTo>
                  <a:lnTo>
                    <a:pt x="0" y="0"/>
                  </a:lnTo>
                  <a:close/>
                </a:path>
              </a:pathLst>
            </a:custGeom>
            <a:ln w="571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78286" y="2726278"/>
            <a:ext cx="6463030" cy="2479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>
              <a:lnSpc>
                <a:spcPct val="114999"/>
              </a:lnSpc>
              <a:spcBef>
                <a:spcPts val="95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spc="-30" dirty="0">
                <a:latin typeface="Calibri"/>
                <a:cs typeface="Calibri"/>
              </a:rPr>
              <a:t>Process must provide for </a:t>
            </a:r>
            <a:r>
              <a:rPr sz="2000" spc="-35" dirty="0">
                <a:latin typeface="Calibri"/>
                <a:cs typeface="Calibri"/>
              </a:rPr>
              <a:t>investigations, </a:t>
            </a:r>
            <a:r>
              <a:rPr sz="2000" spc="-20" dirty="0">
                <a:latin typeface="Calibri"/>
                <a:cs typeface="Calibri"/>
              </a:rPr>
              <a:t>determinations </a:t>
            </a:r>
            <a:r>
              <a:rPr sz="2000" spc="-5" dirty="0">
                <a:latin typeface="Calibri"/>
                <a:cs typeface="Calibri"/>
              </a:rPr>
              <a:t>of  responsibility </a:t>
            </a:r>
            <a:r>
              <a:rPr sz="2000" dirty="0">
                <a:latin typeface="Calibri"/>
                <a:cs typeface="Calibri"/>
              </a:rPr>
              <a:t>and appeals </a:t>
            </a:r>
            <a:r>
              <a:rPr sz="2000" spc="-5" dirty="0">
                <a:latin typeface="Calibri"/>
                <a:cs typeface="Calibri"/>
              </a:rPr>
              <a:t>that </a:t>
            </a:r>
            <a:r>
              <a:rPr sz="2000" spc="-25" dirty="0">
                <a:latin typeface="Calibri"/>
                <a:cs typeface="Calibri"/>
              </a:rPr>
              <a:t>are </a:t>
            </a:r>
            <a:r>
              <a:rPr sz="2000" spc="-5" dirty="0">
                <a:latin typeface="Calibri"/>
                <a:cs typeface="Calibri"/>
              </a:rPr>
              <a:t>based on </a:t>
            </a:r>
            <a:r>
              <a:rPr sz="2000" dirty="0">
                <a:latin typeface="Calibri"/>
                <a:cs typeface="Calibri"/>
              </a:rPr>
              <a:t>an </a:t>
            </a:r>
            <a:r>
              <a:rPr sz="2000" spc="-5" dirty="0">
                <a:latin typeface="Calibri"/>
                <a:cs typeface="Calibri"/>
              </a:rPr>
              <a:t>objective  </a:t>
            </a:r>
            <a:r>
              <a:rPr sz="2000" spc="-30" dirty="0">
                <a:latin typeface="Calibri"/>
                <a:cs typeface="Calibri"/>
              </a:rPr>
              <a:t>evaluation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35" dirty="0">
                <a:latin typeface="Calibri"/>
                <a:cs typeface="Calibri"/>
              </a:rPr>
              <a:t>relevant </a:t>
            </a:r>
            <a:r>
              <a:rPr sz="2000" spc="-5" dirty="0">
                <a:latin typeface="Calibri"/>
                <a:cs typeface="Calibri"/>
              </a:rPr>
              <a:t>evidence by individuals </a:t>
            </a:r>
            <a:r>
              <a:rPr sz="2000" spc="-30" dirty="0">
                <a:latin typeface="Calibri"/>
                <a:cs typeface="Calibri"/>
              </a:rPr>
              <a:t>designated </a:t>
            </a:r>
            <a:r>
              <a:rPr sz="2000" spc="-25" dirty="0">
                <a:latin typeface="Calibri"/>
                <a:cs typeface="Calibri"/>
              </a:rPr>
              <a:t>by 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District </a:t>
            </a:r>
            <a:r>
              <a:rPr sz="2000" dirty="0">
                <a:latin typeface="Calibri"/>
                <a:cs typeface="Calibri"/>
              </a:rPr>
              <a:t>who </a:t>
            </a:r>
            <a:r>
              <a:rPr sz="2000" spc="-25" dirty="0">
                <a:latin typeface="Calibri"/>
                <a:cs typeface="Calibri"/>
              </a:rPr>
              <a:t>are </a:t>
            </a:r>
            <a:r>
              <a:rPr sz="2000" spc="-30" dirty="0">
                <a:latin typeface="Calibri"/>
                <a:cs typeface="Calibri"/>
              </a:rPr>
              <a:t>free from </a:t>
            </a:r>
            <a:r>
              <a:rPr sz="2000" spc="-5" dirty="0">
                <a:latin typeface="Calibri"/>
                <a:cs typeface="Calibri"/>
              </a:rPr>
              <a:t>bias, conflict of </a:t>
            </a:r>
            <a:r>
              <a:rPr sz="2000" spc="-40" dirty="0">
                <a:latin typeface="Calibri"/>
                <a:cs typeface="Calibri"/>
              </a:rPr>
              <a:t>interest </a:t>
            </a:r>
            <a:r>
              <a:rPr sz="2000" dirty="0">
                <a:latin typeface="Calibri"/>
                <a:cs typeface="Calibri"/>
              </a:rPr>
              <a:t>and  </a:t>
            </a:r>
            <a:r>
              <a:rPr sz="2000" spc="-15" dirty="0">
                <a:latin typeface="Calibri"/>
                <a:cs typeface="Calibri"/>
              </a:rPr>
              <a:t>prejudgment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-13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facts.</a:t>
            </a:r>
            <a:endParaRPr sz="2000">
              <a:latin typeface="Calibri"/>
              <a:cs typeface="Calibri"/>
            </a:endParaRPr>
          </a:p>
          <a:p>
            <a:pPr marL="355600" marR="339090" indent="-343535">
              <a:lnSpc>
                <a:spcPct val="114999"/>
              </a:lnSpc>
              <a:spcBef>
                <a:spcPts val="5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spc="-30" dirty="0">
                <a:latin typeface="Calibri"/>
                <a:cs typeface="Calibri"/>
              </a:rPr>
              <a:t>Process must </a:t>
            </a:r>
            <a:r>
              <a:rPr sz="2000" dirty="0">
                <a:latin typeface="Calibri"/>
                <a:cs typeface="Calibri"/>
              </a:rPr>
              <a:t>include </a:t>
            </a:r>
            <a:r>
              <a:rPr sz="2000" spc="-5" dirty="0">
                <a:latin typeface="Calibri"/>
                <a:cs typeface="Calibri"/>
              </a:rPr>
              <a:t>reasonably </a:t>
            </a:r>
            <a:r>
              <a:rPr sz="2000" spc="-30" dirty="0">
                <a:latin typeface="Calibri"/>
                <a:cs typeface="Calibri"/>
              </a:rPr>
              <a:t>prompt </a:t>
            </a:r>
            <a:r>
              <a:rPr sz="2000" spc="-5" dirty="0">
                <a:latin typeface="Calibri"/>
                <a:cs typeface="Calibri"/>
              </a:rPr>
              <a:t>time </a:t>
            </a:r>
            <a:r>
              <a:rPr sz="2000" spc="-30" dirty="0">
                <a:latin typeface="Calibri"/>
                <a:cs typeface="Calibri"/>
              </a:rPr>
              <a:t>frames for  </a:t>
            </a:r>
            <a:r>
              <a:rPr sz="2000" spc="-5" dirty="0">
                <a:latin typeface="Calibri"/>
                <a:cs typeface="Calibri"/>
              </a:rPr>
              <a:t>conclusion.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48233" y="1002474"/>
            <a:ext cx="7128509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13990" marR="5080" indent="-2701925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orbel"/>
                <a:cs typeface="Corbel"/>
              </a:rPr>
              <a:t>OVERVIEW</a:t>
            </a:r>
            <a:r>
              <a:rPr sz="3200" b="1" spc="-280" dirty="0">
                <a:latin typeface="Corbel"/>
                <a:cs typeface="Corbel"/>
              </a:rPr>
              <a:t> </a:t>
            </a:r>
            <a:r>
              <a:rPr sz="3200" b="1" dirty="0">
                <a:latin typeface="Corbel"/>
                <a:cs typeface="Corbel"/>
              </a:rPr>
              <a:t>OF</a:t>
            </a:r>
            <a:r>
              <a:rPr sz="3200" b="1" spc="-280" dirty="0">
                <a:latin typeface="Corbel"/>
                <a:cs typeface="Corbel"/>
              </a:rPr>
              <a:t> </a:t>
            </a:r>
            <a:r>
              <a:rPr sz="3200" b="1" spc="-5" dirty="0">
                <a:latin typeface="Corbel"/>
                <a:cs typeface="Corbel"/>
              </a:rPr>
              <a:t>THE</a:t>
            </a:r>
            <a:r>
              <a:rPr sz="3200" b="1" spc="-290" dirty="0">
                <a:latin typeface="Corbel"/>
                <a:cs typeface="Corbel"/>
              </a:rPr>
              <a:t> </a:t>
            </a:r>
            <a:r>
              <a:rPr sz="3200" b="1" dirty="0">
                <a:latin typeface="Corbel"/>
                <a:cs typeface="Corbel"/>
              </a:rPr>
              <a:t>TITLE</a:t>
            </a:r>
            <a:r>
              <a:rPr sz="3200" b="1" spc="-55" dirty="0">
                <a:latin typeface="Corbel"/>
                <a:cs typeface="Corbel"/>
              </a:rPr>
              <a:t> </a:t>
            </a:r>
            <a:r>
              <a:rPr sz="3200" b="1" dirty="0">
                <a:latin typeface="Corbel"/>
                <a:cs typeface="Corbel"/>
              </a:rPr>
              <a:t>IX</a:t>
            </a:r>
            <a:r>
              <a:rPr sz="3200" b="1" spc="-175" dirty="0">
                <a:latin typeface="Corbel"/>
                <a:cs typeface="Corbel"/>
              </a:rPr>
              <a:t> </a:t>
            </a:r>
            <a:r>
              <a:rPr sz="3200" b="1" spc="-20" dirty="0">
                <a:latin typeface="Corbel"/>
                <a:cs typeface="Corbel"/>
              </a:rPr>
              <a:t>GRIEVANCE  </a:t>
            </a:r>
            <a:r>
              <a:rPr sz="3200" b="1" spc="-5" dirty="0">
                <a:latin typeface="Corbel"/>
                <a:cs typeface="Corbel"/>
              </a:rPr>
              <a:t>PROCESS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8534" y="646605"/>
            <a:ext cx="66471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5" dirty="0">
                <a:solidFill>
                  <a:srgbClr val="902F61"/>
                </a:solidFill>
                <a:latin typeface="Gill Sans MT"/>
                <a:cs typeface="Gill Sans MT"/>
              </a:rPr>
              <a:t>REPORTS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OF </a:t>
            </a:r>
            <a:r>
              <a:rPr sz="2800" b="1" spc="-25" dirty="0">
                <a:solidFill>
                  <a:srgbClr val="902F61"/>
                </a:solidFill>
                <a:latin typeface="Gill Sans MT"/>
                <a:cs typeface="Gill Sans MT"/>
              </a:rPr>
              <a:t>SEXUAL</a:t>
            </a:r>
            <a:r>
              <a:rPr sz="2800" b="1" spc="-21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HARASSMENT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4126" y="1635355"/>
            <a:ext cx="7855584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193290" algn="l"/>
              </a:tabLst>
            </a:pPr>
            <a:r>
              <a:rPr sz="3600" b="1" spc="-20" dirty="0">
                <a:solidFill>
                  <a:srgbClr val="3B3B3B"/>
                </a:solidFill>
                <a:latin typeface="Calibri"/>
                <a:cs typeface="Calibri"/>
              </a:rPr>
              <a:t>Reminder:	</a:t>
            </a:r>
            <a:r>
              <a:rPr sz="3600" b="1" dirty="0">
                <a:solidFill>
                  <a:srgbClr val="3B3B3B"/>
                </a:solidFill>
                <a:latin typeface="Calibri"/>
                <a:cs typeface="Calibri"/>
              </a:rPr>
              <a:t>A </a:t>
            </a:r>
            <a:r>
              <a:rPr sz="3600" b="1" spc="-20" dirty="0">
                <a:solidFill>
                  <a:srgbClr val="3B3B3B"/>
                </a:solidFill>
                <a:latin typeface="Calibri"/>
                <a:cs typeface="Calibri"/>
              </a:rPr>
              <a:t>report </a:t>
            </a:r>
            <a:r>
              <a:rPr sz="3600" b="1" spc="-5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3600" b="1" spc="-40" dirty="0">
                <a:solidFill>
                  <a:srgbClr val="3B3B3B"/>
                </a:solidFill>
                <a:latin typeface="Calibri"/>
                <a:cs typeface="Calibri"/>
              </a:rPr>
              <a:t>sexual </a:t>
            </a:r>
            <a:r>
              <a:rPr sz="3600" b="1" spc="-25" dirty="0">
                <a:solidFill>
                  <a:srgbClr val="3B3B3B"/>
                </a:solidFill>
                <a:latin typeface="Calibri"/>
                <a:cs typeface="Calibri"/>
              </a:rPr>
              <a:t>harassment  </a:t>
            </a:r>
            <a:r>
              <a:rPr sz="3600" b="1" dirty="0">
                <a:solidFill>
                  <a:srgbClr val="3B3B3B"/>
                </a:solidFill>
                <a:latin typeface="Calibri"/>
                <a:cs typeface="Calibri"/>
              </a:rPr>
              <a:t>is </a:t>
            </a:r>
            <a:r>
              <a:rPr sz="3600" b="1" spc="-5" dirty="0">
                <a:solidFill>
                  <a:srgbClr val="3B3B3B"/>
                </a:solidFill>
                <a:latin typeface="Calibri"/>
                <a:cs typeface="Calibri"/>
              </a:rPr>
              <a:t>not </a:t>
            </a:r>
            <a:r>
              <a:rPr sz="3600" b="1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3600" b="1" spc="-5" dirty="0">
                <a:solidFill>
                  <a:srgbClr val="3B3B3B"/>
                </a:solidFill>
                <a:latin typeface="Calibri"/>
                <a:cs typeface="Calibri"/>
              </a:rPr>
              <a:t>same as </a:t>
            </a:r>
            <a:r>
              <a:rPr sz="3600" b="1" dirty="0">
                <a:solidFill>
                  <a:srgbClr val="3B3B3B"/>
                </a:solidFill>
                <a:latin typeface="Calibri"/>
                <a:cs typeface="Calibri"/>
              </a:rPr>
              <a:t>a </a:t>
            </a:r>
            <a:r>
              <a:rPr sz="3600" b="1" spc="-25" dirty="0">
                <a:solidFill>
                  <a:srgbClr val="3B3B3B"/>
                </a:solidFill>
                <a:latin typeface="Calibri"/>
                <a:cs typeface="Calibri"/>
              </a:rPr>
              <a:t>formal</a:t>
            </a:r>
            <a:r>
              <a:rPr sz="3600" b="1" spc="-12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3600" b="1" spc="-20" dirty="0">
                <a:solidFill>
                  <a:srgbClr val="3B3B3B"/>
                </a:solidFill>
                <a:latin typeface="Calibri"/>
                <a:cs typeface="Calibri"/>
              </a:rPr>
              <a:t>complaint.</a:t>
            </a:r>
            <a:endParaRPr sz="3600">
              <a:latin typeface="Calibri"/>
              <a:cs typeface="Calibri"/>
            </a:endParaRPr>
          </a:p>
          <a:p>
            <a:pPr marL="12700" marR="336550">
              <a:lnSpc>
                <a:spcPct val="100000"/>
              </a:lnSpc>
            </a:pPr>
            <a:r>
              <a:rPr sz="3600" b="1" dirty="0">
                <a:solidFill>
                  <a:srgbClr val="3B3B3B"/>
                </a:solidFill>
                <a:latin typeface="Calibri"/>
                <a:cs typeface="Calibri"/>
              </a:rPr>
              <a:t>Only a </a:t>
            </a:r>
            <a:r>
              <a:rPr sz="3600" b="1" spc="-25" dirty="0">
                <a:solidFill>
                  <a:srgbClr val="3B3B3B"/>
                </a:solidFill>
                <a:latin typeface="Calibri"/>
                <a:cs typeface="Calibri"/>
              </a:rPr>
              <a:t>formal </a:t>
            </a:r>
            <a:r>
              <a:rPr sz="3600" b="1" spc="-20" dirty="0">
                <a:solidFill>
                  <a:srgbClr val="3B3B3B"/>
                </a:solidFill>
                <a:latin typeface="Calibri"/>
                <a:cs typeface="Calibri"/>
              </a:rPr>
              <a:t>complaint </a:t>
            </a:r>
            <a:r>
              <a:rPr sz="3600" b="1" spc="-5" dirty="0">
                <a:solidFill>
                  <a:srgbClr val="3B3B3B"/>
                </a:solidFill>
                <a:latin typeface="Calibri"/>
                <a:cs typeface="Calibri"/>
              </a:rPr>
              <a:t>begins </a:t>
            </a:r>
            <a:r>
              <a:rPr sz="3600" b="1" dirty="0">
                <a:solidFill>
                  <a:srgbClr val="3B3B3B"/>
                </a:solidFill>
                <a:latin typeface="Calibri"/>
                <a:cs typeface="Calibri"/>
              </a:rPr>
              <a:t>the  </a:t>
            </a:r>
            <a:r>
              <a:rPr sz="3600" b="1" spc="-20" dirty="0">
                <a:solidFill>
                  <a:srgbClr val="3B3B3B"/>
                </a:solidFill>
                <a:latin typeface="Calibri"/>
                <a:cs typeface="Calibri"/>
              </a:rPr>
              <a:t>grievance process. </a:t>
            </a:r>
            <a:r>
              <a:rPr sz="3600" b="1" spc="-90" dirty="0">
                <a:solidFill>
                  <a:srgbClr val="3B3B3B"/>
                </a:solidFill>
                <a:latin typeface="Calibri"/>
                <a:cs typeface="Calibri"/>
              </a:rPr>
              <a:t>However, </a:t>
            </a:r>
            <a:r>
              <a:rPr sz="3600" b="1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3600" b="1" spc="-10" dirty="0">
                <a:solidFill>
                  <a:srgbClr val="3B3B3B"/>
                </a:solidFill>
                <a:latin typeface="Calibri"/>
                <a:cs typeface="Calibri"/>
              </a:rPr>
              <a:t>District  </a:t>
            </a:r>
            <a:r>
              <a:rPr sz="3600" b="1" spc="-20" dirty="0">
                <a:solidFill>
                  <a:srgbClr val="3B3B3B"/>
                </a:solidFill>
                <a:latin typeface="Calibri"/>
                <a:cs typeface="Calibri"/>
              </a:rPr>
              <a:t>must respond </a:t>
            </a:r>
            <a:r>
              <a:rPr sz="3600" b="1" spc="-30" dirty="0">
                <a:solidFill>
                  <a:srgbClr val="3B3B3B"/>
                </a:solidFill>
                <a:latin typeface="Calibri"/>
                <a:cs typeface="Calibri"/>
              </a:rPr>
              <a:t>to</a:t>
            </a:r>
            <a:r>
              <a:rPr sz="3600" b="1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3B3B3B"/>
                </a:solidFill>
                <a:latin typeface="Calibri"/>
                <a:cs typeface="Calibri"/>
              </a:rPr>
              <a:t>both.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8055" y="600455"/>
            <a:ext cx="8247888" cy="920555"/>
          </a:xfrm>
          <a:prstGeom prst="rect">
            <a:avLst/>
          </a:prstGeom>
        </p:spPr>
        <p:txBody>
          <a:bodyPr vert="horz" wrap="square" lIns="0" tIns="58212" rIns="0" bIns="0" rtlCol="0">
            <a:spAutoFit/>
          </a:bodyPr>
          <a:lstStyle/>
          <a:p>
            <a:pPr marL="2013585" marR="5080" indent="-1382395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GENERAL </a:t>
            </a:r>
            <a:r>
              <a:rPr sz="2800" b="1" dirty="0">
                <a:solidFill>
                  <a:srgbClr val="902F61"/>
                </a:solidFill>
                <a:latin typeface="Gill Sans MT"/>
                <a:cs typeface="Gill Sans MT"/>
              </a:rPr>
              <a:t>RESPONSE</a:t>
            </a:r>
            <a:r>
              <a:rPr lang="en-US" sz="2800" b="1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dirty="0">
                <a:solidFill>
                  <a:srgbClr val="902F61"/>
                </a:solidFill>
                <a:latin typeface="Gill Sans MT"/>
                <a:cs typeface="Gill Sans MT"/>
              </a:rPr>
              <a:t>TO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A </a:t>
            </a:r>
            <a:r>
              <a:rPr sz="2800" b="1" spc="-35" dirty="0">
                <a:solidFill>
                  <a:srgbClr val="902F61"/>
                </a:solidFill>
                <a:latin typeface="Gill Sans MT"/>
                <a:cs typeface="Gill Sans MT"/>
              </a:rPr>
              <a:t>REPORT</a:t>
            </a:r>
            <a:r>
              <a:rPr sz="2800" b="1" spc="-36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OF  </a:t>
            </a:r>
            <a:r>
              <a:rPr sz="2800" b="1" spc="-25" dirty="0">
                <a:solidFill>
                  <a:srgbClr val="902F61"/>
                </a:solidFill>
                <a:latin typeface="Gill Sans MT"/>
                <a:cs typeface="Gill Sans MT"/>
              </a:rPr>
              <a:t>SEXUAL</a:t>
            </a:r>
            <a:r>
              <a:rPr sz="2800" b="1" spc="-5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HARASSMENT</a:t>
            </a:r>
            <a:endParaRPr sz="2800" dirty="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4126" y="1836552"/>
            <a:ext cx="7893050" cy="2956560"/>
          </a:xfrm>
          <a:prstGeom prst="rect">
            <a:avLst/>
          </a:prstGeom>
        </p:spPr>
        <p:txBody>
          <a:bodyPr vert="horz" wrap="square" lIns="0" tIns="166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10"/>
              </a:spcBef>
            </a:pP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Upon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receipt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a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report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sexual harassment,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Coordinator</a:t>
            </a:r>
            <a:r>
              <a:rPr sz="2200" spc="8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must:</a:t>
            </a:r>
            <a:endParaRPr sz="2200">
              <a:latin typeface="Calibri"/>
              <a:cs typeface="Calibri"/>
            </a:endParaRPr>
          </a:p>
          <a:p>
            <a:pPr marL="354965" marR="555625" indent="-342900">
              <a:lnSpc>
                <a:spcPct val="114999"/>
              </a:lnSpc>
              <a:spcBef>
                <a:spcPts val="815"/>
              </a:spcBef>
              <a:buClr>
                <a:srgbClr val="902F61"/>
              </a:buClr>
              <a:buSzPct val="90909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Promptly </a:t>
            </a:r>
            <a:r>
              <a:rPr sz="2200" spc="-30" dirty="0">
                <a:solidFill>
                  <a:srgbClr val="3B3B3B"/>
                </a:solidFill>
                <a:latin typeface="Calibri"/>
                <a:cs typeface="Calibri"/>
              </a:rPr>
              <a:t>contact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Complainant </a:t>
            </a:r>
            <a:r>
              <a:rPr sz="2200" spc="-30" dirty="0">
                <a:solidFill>
                  <a:srgbClr val="3B3B3B"/>
                </a:solidFill>
                <a:latin typeface="Calibri"/>
                <a:cs typeface="Calibri"/>
              </a:rPr>
              <a:t>to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discuss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availability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of  </a:t>
            </a:r>
            <a:r>
              <a:rPr sz="2200" spc="-10" dirty="0">
                <a:solidFill>
                  <a:srgbClr val="3B3B3B"/>
                </a:solidFill>
                <a:latin typeface="Calibri"/>
                <a:cs typeface="Calibri"/>
              </a:rPr>
              <a:t>supportive</a:t>
            </a:r>
            <a:r>
              <a:rPr sz="2200" spc="-6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measures.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902F61"/>
              </a:buClr>
              <a:buSzPct val="90909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Consider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Complainant’s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wishes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regarding </a:t>
            </a:r>
            <a:r>
              <a:rPr sz="2200" spc="-10" dirty="0">
                <a:solidFill>
                  <a:srgbClr val="3B3B3B"/>
                </a:solidFill>
                <a:latin typeface="Calibri"/>
                <a:cs typeface="Calibri"/>
              </a:rPr>
              <a:t>supportive</a:t>
            </a:r>
            <a:r>
              <a:rPr sz="2200" spc="-5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measures.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19"/>
              </a:spcBef>
              <a:buClr>
                <a:srgbClr val="902F61"/>
              </a:buClr>
              <a:buSzPct val="90909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Inform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Complainant that </a:t>
            </a:r>
            <a:r>
              <a:rPr sz="2200" spc="-10" dirty="0">
                <a:solidFill>
                  <a:srgbClr val="3B3B3B"/>
                </a:solidFill>
                <a:latin typeface="Calibri"/>
                <a:cs typeface="Calibri"/>
              </a:rPr>
              <a:t>supportive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measures are</a:t>
            </a:r>
            <a:r>
              <a:rPr sz="2200" spc="-4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available,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395"/>
              </a:spcBef>
            </a:pP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whether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or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not a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formal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complaint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is</a:t>
            </a:r>
            <a:r>
              <a:rPr sz="2200" spc="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filed.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85"/>
              </a:spcBef>
              <a:buClr>
                <a:srgbClr val="902F61"/>
              </a:buClr>
              <a:buSzPct val="90909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Explain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process </a:t>
            </a:r>
            <a:r>
              <a:rPr sz="2200" spc="-35" dirty="0">
                <a:solidFill>
                  <a:srgbClr val="3B3B3B"/>
                </a:solidFill>
                <a:latin typeface="Calibri"/>
                <a:cs typeface="Calibri"/>
              </a:rPr>
              <a:t>for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filing a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formal</a:t>
            </a:r>
            <a:r>
              <a:rPr sz="2200" spc="-7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complaint.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59423" y="4223003"/>
            <a:ext cx="2345435" cy="18379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34774" y="646605"/>
            <a:ext cx="58604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MEETING WITH</a:t>
            </a:r>
            <a:r>
              <a:rPr sz="2800" b="1" spc="-50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COMPLAINANT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4126" y="1978995"/>
            <a:ext cx="7646034" cy="2566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14999"/>
              </a:lnSpc>
              <a:spcBef>
                <a:spcPts val="100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Be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sensitive and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supportive;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Do not 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make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comments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or</a:t>
            </a:r>
            <a:r>
              <a:rPr sz="2400" spc="-19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use  body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language that suggest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disbelief or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that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reported  behavior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is the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Complainant’s fault;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Do not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discourage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Complainant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from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participating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in the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grievance</a:t>
            </a:r>
            <a:r>
              <a:rPr sz="2400" spc="-18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process.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Document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your</a:t>
            </a:r>
            <a:r>
              <a:rPr sz="2400" spc="-8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3B3B3B"/>
                </a:solidFill>
                <a:latin typeface="Calibri"/>
                <a:cs typeface="Calibri"/>
              </a:rPr>
              <a:t>conversation.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95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15" dirty="0">
                <a:solidFill>
                  <a:srgbClr val="3B3B3B"/>
                </a:solidFill>
                <a:latin typeface="Calibri"/>
                <a:cs typeface="Calibri"/>
              </a:rPr>
              <a:t>Remind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complainant that retaliation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is</a:t>
            </a:r>
            <a:r>
              <a:rPr sz="2400" spc="-11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prohibited.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4519" y="646605"/>
            <a:ext cx="74231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MEETING WITH COMPLAINANT</a:t>
            </a:r>
            <a:r>
              <a:rPr sz="2800" b="1" spc="-50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5" dirty="0">
                <a:solidFill>
                  <a:srgbClr val="902F61"/>
                </a:solidFill>
                <a:latin typeface="Gill Sans MT"/>
                <a:cs typeface="Gill Sans MT"/>
              </a:rPr>
              <a:t>(CONT.)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4126" y="1605741"/>
            <a:ext cx="7874000" cy="3192780"/>
          </a:xfrm>
          <a:prstGeom prst="rect">
            <a:avLst/>
          </a:prstGeom>
        </p:spPr>
        <p:txBody>
          <a:bodyPr vert="horz" wrap="square" lIns="0" tIns="191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Offer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Supportive</a:t>
            </a:r>
            <a:r>
              <a:rPr sz="2400" spc="6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Measures: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400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Document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supportive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measures 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offered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and accepted.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Document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supportive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measures 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offered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and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rejected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and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</a:t>
            </a:r>
            <a:endParaRPr sz="24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  <a:spcBef>
                <a:spcPts val="434"/>
              </a:spcBef>
            </a:pP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Complainant’s reason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for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rejecting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supportive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measure.</a:t>
            </a:r>
            <a:endParaRPr sz="2400">
              <a:latin typeface="Calibri"/>
              <a:cs typeface="Calibri"/>
            </a:endParaRPr>
          </a:p>
          <a:p>
            <a:pPr marL="354965" marR="264160" indent="-342900">
              <a:lnSpc>
                <a:spcPct val="114999"/>
              </a:lnSpc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Document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any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supportive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measures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requested </a:t>
            </a:r>
            <a:r>
              <a:rPr sz="2400" spc="-15" dirty="0">
                <a:solidFill>
                  <a:srgbClr val="3B3B3B"/>
                </a:solidFill>
                <a:latin typeface="Calibri"/>
                <a:cs typeface="Calibri"/>
              </a:rPr>
              <a:t>by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Complainant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that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will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not be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provided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and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reason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District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will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not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provide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requested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supportive</a:t>
            </a:r>
            <a:r>
              <a:rPr sz="2400" spc="-5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measure.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4519" y="646605"/>
            <a:ext cx="74231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MEETING WITH COMPLAINANT</a:t>
            </a:r>
            <a:r>
              <a:rPr sz="2800" b="1" spc="-50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5" dirty="0">
                <a:solidFill>
                  <a:srgbClr val="902F61"/>
                </a:solidFill>
                <a:latin typeface="Gill Sans MT"/>
                <a:cs typeface="Gill Sans MT"/>
              </a:rPr>
              <a:t>(CONT.)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4126" y="2426797"/>
            <a:ext cx="7882890" cy="167640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05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Explain </a:t>
            </a:r>
            <a:r>
              <a:rPr sz="2400" spc="-15" dirty="0">
                <a:solidFill>
                  <a:srgbClr val="3B3B3B"/>
                </a:solidFill>
                <a:latin typeface="Calibri"/>
                <a:cs typeface="Calibri"/>
              </a:rPr>
              <a:t>how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to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file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a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formal</a:t>
            </a:r>
            <a:r>
              <a:rPr sz="2400" spc="-15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complaint.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09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Explain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informal resolution process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if 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offered </a:t>
            </a:r>
            <a:r>
              <a:rPr sz="2400" spc="-15" dirty="0">
                <a:solidFill>
                  <a:srgbClr val="3B3B3B"/>
                </a:solidFill>
                <a:latin typeface="Calibri"/>
                <a:cs typeface="Calibri"/>
              </a:rPr>
              <a:t>by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District.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25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Explain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grievance process-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investigation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and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determination</a:t>
            </a:r>
            <a:r>
              <a:rPr sz="2400" spc="-10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of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434"/>
              </a:spcBef>
            </a:pP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responsibility,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appeal</a:t>
            </a:r>
            <a:r>
              <a:rPr sz="2400" spc="3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process.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212" rIns="0" bIns="0" rtlCol="0">
            <a:spAutoFit/>
          </a:bodyPr>
          <a:lstStyle/>
          <a:p>
            <a:pPr marL="1891030" marR="5080" indent="226695">
              <a:lnSpc>
                <a:spcPct val="100000"/>
              </a:lnSpc>
              <a:spcBef>
                <a:spcPts val="95"/>
              </a:spcBef>
            </a:pPr>
            <a:r>
              <a:rPr sz="2800" b="1" spc="-60" dirty="0">
                <a:solidFill>
                  <a:srgbClr val="902F61"/>
                </a:solidFill>
                <a:latin typeface="Gill Sans MT"/>
                <a:cs typeface="Gill Sans MT"/>
              </a:rPr>
              <a:t>IMPLEMENTATION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OF  </a:t>
            </a:r>
            <a:r>
              <a:rPr sz="2800" b="1" spc="-25" dirty="0">
                <a:solidFill>
                  <a:srgbClr val="902F61"/>
                </a:solidFill>
                <a:latin typeface="Gill Sans MT"/>
                <a:cs typeface="Gill Sans MT"/>
              </a:rPr>
              <a:t>SUPPORTIVE</a:t>
            </a:r>
            <a:r>
              <a:rPr sz="2800" b="1" spc="-1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MEASURES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4126" y="2148193"/>
            <a:ext cx="7839075" cy="1308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14999"/>
              </a:lnSpc>
              <a:spcBef>
                <a:spcPts val="100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Coordinate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supportive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measures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with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school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employees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on</a:t>
            </a:r>
            <a:r>
              <a:rPr sz="2400" spc="-17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a  need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to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know</a:t>
            </a:r>
            <a:r>
              <a:rPr sz="2400" spc="-8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basis.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Monitor provision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and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effectiveness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supportive</a:t>
            </a:r>
            <a:r>
              <a:rPr sz="2400" spc="8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measures.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69019" y="646605"/>
            <a:ext cx="39922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FORMAL</a:t>
            </a:r>
            <a:r>
              <a:rPr sz="2800" b="1" spc="-1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COMPLAINT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3852" y="1974703"/>
            <a:ext cx="8002905" cy="246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14999"/>
              </a:lnSpc>
              <a:spcBef>
                <a:spcPts val="100"/>
              </a:spcBef>
              <a:buClr>
                <a:srgbClr val="902F61"/>
              </a:buClr>
              <a:buSzPct val="90909"/>
              <a:buFont typeface="Symbol"/>
              <a:buChar char=""/>
              <a:tabLst>
                <a:tab pos="355600" algn="l"/>
                <a:tab pos="356235" algn="l"/>
              </a:tabLst>
            </a:pP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Document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filed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by complainant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or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signed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by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10" dirty="0">
                <a:solidFill>
                  <a:srgbClr val="3B3B3B"/>
                </a:solidFill>
                <a:latin typeface="Calibri"/>
                <a:cs typeface="Calibri"/>
              </a:rPr>
              <a:t>Title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IX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Coordinator  </a:t>
            </a:r>
            <a:r>
              <a:rPr sz="2200" spc="-10" dirty="0">
                <a:solidFill>
                  <a:srgbClr val="3B3B3B"/>
                </a:solidFill>
                <a:latin typeface="Calibri"/>
                <a:cs typeface="Calibri"/>
              </a:rPr>
              <a:t>alleging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sexual harassment against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a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respondent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and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requesting 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that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District </a:t>
            </a:r>
            <a:r>
              <a:rPr sz="2200" spc="-45" dirty="0">
                <a:solidFill>
                  <a:srgbClr val="3B3B3B"/>
                </a:solidFill>
                <a:latin typeface="Calibri"/>
                <a:cs typeface="Calibri"/>
              </a:rPr>
              <a:t>investigate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allegation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sexual</a:t>
            </a:r>
            <a:r>
              <a:rPr sz="2200" spc="17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harassment.</a:t>
            </a:r>
            <a:endParaRPr sz="2200">
              <a:latin typeface="Calibri"/>
              <a:cs typeface="Calibri"/>
            </a:endParaRPr>
          </a:p>
          <a:p>
            <a:pPr marL="12700" marR="143510">
              <a:lnSpc>
                <a:spcPct val="114999"/>
              </a:lnSpc>
              <a:spcBef>
                <a:spcPts val="994"/>
              </a:spcBef>
            </a:pPr>
            <a:r>
              <a:rPr sz="2200" b="1" spc="-20" dirty="0">
                <a:solidFill>
                  <a:srgbClr val="3B3B3B"/>
                </a:solidFill>
                <a:latin typeface="Calibri"/>
                <a:cs typeface="Calibri"/>
              </a:rPr>
              <a:t>Remember </a:t>
            </a:r>
            <a:r>
              <a:rPr sz="2200" b="1" spc="-25" dirty="0">
                <a:solidFill>
                  <a:srgbClr val="3B3B3B"/>
                </a:solidFill>
                <a:latin typeface="Calibri"/>
                <a:cs typeface="Calibri"/>
              </a:rPr>
              <a:t>that </a:t>
            </a:r>
            <a:r>
              <a:rPr sz="2200" b="1" spc="-5" dirty="0">
                <a:solidFill>
                  <a:srgbClr val="3B3B3B"/>
                </a:solidFill>
                <a:latin typeface="Calibri"/>
                <a:cs typeface="Calibri"/>
              </a:rPr>
              <a:t>a </a:t>
            </a:r>
            <a:r>
              <a:rPr sz="2200" b="1" spc="-25" dirty="0">
                <a:solidFill>
                  <a:srgbClr val="3B3B3B"/>
                </a:solidFill>
                <a:latin typeface="Calibri"/>
                <a:cs typeface="Calibri"/>
              </a:rPr>
              <a:t>formal </a:t>
            </a:r>
            <a:r>
              <a:rPr sz="2200" b="1" spc="-20" dirty="0">
                <a:solidFill>
                  <a:srgbClr val="3B3B3B"/>
                </a:solidFill>
                <a:latin typeface="Calibri"/>
                <a:cs typeface="Calibri"/>
              </a:rPr>
              <a:t>complaint </a:t>
            </a:r>
            <a:r>
              <a:rPr sz="2200" b="1" spc="-5" dirty="0">
                <a:solidFill>
                  <a:srgbClr val="3B3B3B"/>
                </a:solidFill>
                <a:latin typeface="Calibri"/>
                <a:cs typeface="Calibri"/>
              </a:rPr>
              <a:t>begins </a:t>
            </a:r>
            <a:r>
              <a:rPr sz="2200" b="1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b="1" spc="-20" dirty="0">
                <a:solidFill>
                  <a:srgbClr val="3B3B3B"/>
                </a:solidFill>
                <a:latin typeface="Calibri"/>
                <a:cs typeface="Calibri"/>
              </a:rPr>
              <a:t>grievance process but  </a:t>
            </a:r>
            <a:r>
              <a:rPr sz="2200" b="1" spc="-5" dirty="0">
                <a:solidFill>
                  <a:srgbClr val="3B3B3B"/>
                </a:solidFill>
                <a:latin typeface="Calibri"/>
                <a:cs typeface="Calibri"/>
              </a:rPr>
              <a:t>notice of </a:t>
            </a:r>
            <a:r>
              <a:rPr sz="2200" b="1" spc="-20" dirty="0">
                <a:solidFill>
                  <a:srgbClr val="3B3B3B"/>
                </a:solidFill>
                <a:latin typeface="Calibri"/>
                <a:cs typeface="Calibri"/>
              </a:rPr>
              <a:t>conduct </a:t>
            </a:r>
            <a:r>
              <a:rPr sz="2200" b="1" spc="-25" dirty="0">
                <a:solidFill>
                  <a:srgbClr val="3B3B3B"/>
                </a:solidFill>
                <a:latin typeface="Calibri"/>
                <a:cs typeface="Calibri"/>
              </a:rPr>
              <a:t>that </a:t>
            </a:r>
            <a:r>
              <a:rPr sz="2200" b="1" spc="-20" dirty="0">
                <a:solidFill>
                  <a:srgbClr val="3B3B3B"/>
                </a:solidFill>
                <a:latin typeface="Calibri"/>
                <a:cs typeface="Calibri"/>
              </a:rPr>
              <a:t>could </a:t>
            </a:r>
            <a:r>
              <a:rPr sz="2200" b="1" spc="-25" dirty="0">
                <a:solidFill>
                  <a:srgbClr val="3B3B3B"/>
                </a:solidFill>
                <a:latin typeface="Calibri"/>
                <a:cs typeface="Calibri"/>
              </a:rPr>
              <a:t>constitute </a:t>
            </a:r>
            <a:r>
              <a:rPr sz="2200" b="1" spc="-5" dirty="0">
                <a:solidFill>
                  <a:srgbClr val="3B3B3B"/>
                </a:solidFill>
                <a:latin typeface="Calibri"/>
                <a:cs typeface="Calibri"/>
              </a:rPr>
              <a:t>Title IX </a:t>
            </a:r>
            <a:r>
              <a:rPr sz="2200" b="1" spc="-40" dirty="0">
                <a:solidFill>
                  <a:srgbClr val="3B3B3B"/>
                </a:solidFill>
                <a:latin typeface="Calibri"/>
                <a:cs typeface="Calibri"/>
              </a:rPr>
              <a:t>sexual </a:t>
            </a:r>
            <a:r>
              <a:rPr sz="2200" b="1" spc="-25" dirty="0">
                <a:solidFill>
                  <a:srgbClr val="3B3B3B"/>
                </a:solidFill>
                <a:latin typeface="Calibri"/>
                <a:cs typeface="Calibri"/>
              </a:rPr>
              <a:t>harassment  </a:t>
            </a:r>
            <a:r>
              <a:rPr sz="2200" b="1" spc="-20" dirty="0">
                <a:solidFill>
                  <a:srgbClr val="3B3B3B"/>
                </a:solidFill>
                <a:latin typeface="Calibri"/>
                <a:cs typeface="Calibri"/>
              </a:rPr>
              <a:t>triggers </a:t>
            </a:r>
            <a:r>
              <a:rPr sz="2200" b="1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b="1" spc="-25" dirty="0">
                <a:solidFill>
                  <a:srgbClr val="3B3B3B"/>
                </a:solidFill>
                <a:latin typeface="Calibri"/>
                <a:cs typeface="Calibri"/>
              </a:rPr>
              <a:t>District’s obligation </a:t>
            </a:r>
            <a:r>
              <a:rPr sz="2200" b="1" spc="-30" dirty="0">
                <a:solidFill>
                  <a:srgbClr val="3B3B3B"/>
                </a:solidFill>
                <a:latin typeface="Calibri"/>
                <a:cs typeface="Calibri"/>
              </a:rPr>
              <a:t>to </a:t>
            </a:r>
            <a:r>
              <a:rPr sz="2200" b="1" spc="-20" dirty="0">
                <a:solidFill>
                  <a:srgbClr val="3B3B3B"/>
                </a:solidFill>
                <a:latin typeface="Calibri"/>
                <a:cs typeface="Calibri"/>
              </a:rPr>
              <a:t>respond </a:t>
            </a:r>
            <a:r>
              <a:rPr sz="2200" b="1" spc="-30" dirty="0">
                <a:solidFill>
                  <a:srgbClr val="3B3B3B"/>
                </a:solidFill>
                <a:latin typeface="Calibri"/>
                <a:cs typeface="Calibri"/>
              </a:rPr>
              <a:t>to </a:t>
            </a:r>
            <a:r>
              <a:rPr sz="2200" b="1" spc="-15" dirty="0">
                <a:solidFill>
                  <a:srgbClr val="3B3B3B"/>
                </a:solidFill>
                <a:latin typeface="Calibri"/>
                <a:cs typeface="Calibri"/>
              </a:rPr>
              <a:t>the</a:t>
            </a:r>
            <a:r>
              <a:rPr sz="2200" b="1" spc="29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200" b="1" spc="-25" dirty="0">
                <a:solidFill>
                  <a:srgbClr val="3B3B3B"/>
                </a:solidFill>
                <a:latin typeface="Calibri"/>
                <a:cs typeface="Calibri"/>
              </a:rPr>
              <a:t>situation.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88698" y="646605"/>
            <a:ext cx="55575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FORMAL COMPLAINT</a:t>
            </a:r>
            <a:r>
              <a:rPr sz="2800" b="1" spc="-15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5" dirty="0">
                <a:solidFill>
                  <a:srgbClr val="902F61"/>
                </a:solidFill>
                <a:latin typeface="Gill Sans MT"/>
                <a:cs typeface="Gill Sans MT"/>
              </a:rPr>
              <a:t>(CONT.)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4126" y="1816895"/>
            <a:ext cx="7916545" cy="2841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5000"/>
              </a:lnSpc>
              <a:spcBef>
                <a:spcPts val="100"/>
              </a:spcBef>
              <a:buClr>
                <a:srgbClr val="902F61"/>
              </a:buClr>
              <a:buSzPct val="90909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Complainant </a:t>
            </a:r>
            <a:r>
              <a:rPr sz="2200" spc="-35" dirty="0">
                <a:solidFill>
                  <a:srgbClr val="3B3B3B"/>
                </a:solidFill>
                <a:latin typeface="Calibri"/>
                <a:cs typeface="Calibri"/>
              </a:rPr>
              <a:t>may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file a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formal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complaint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with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10" dirty="0">
                <a:solidFill>
                  <a:srgbClr val="3B3B3B"/>
                </a:solidFill>
                <a:latin typeface="Calibri"/>
                <a:cs typeface="Calibri"/>
              </a:rPr>
              <a:t>Title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IX 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Coordinator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in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person, by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mail,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by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email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or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electronically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through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a 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portal provided by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10" dirty="0">
                <a:solidFill>
                  <a:srgbClr val="3B3B3B"/>
                </a:solidFill>
                <a:latin typeface="Calibri"/>
                <a:cs typeface="Calibri"/>
              </a:rPr>
              <a:t>District,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or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by </a:t>
            </a:r>
            <a:r>
              <a:rPr sz="2200" spc="-35" dirty="0">
                <a:solidFill>
                  <a:srgbClr val="3B3B3B"/>
                </a:solidFill>
                <a:latin typeface="Calibri"/>
                <a:cs typeface="Calibri"/>
              </a:rPr>
              <a:t>any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other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method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designated 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by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District,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using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30" dirty="0">
                <a:solidFill>
                  <a:srgbClr val="3B3B3B"/>
                </a:solidFill>
                <a:latin typeface="Calibri"/>
                <a:cs typeface="Calibri"/>
              </a:rPr>
              <a:t>contact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information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District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is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required  </a:t>
            </a:r>
            <a:r>
              <a:rPr sz="2200" spc="-30" dirty="0">
                <a:solidFill>
                  <a:srgbClr val="3B3B3B"/>
                </a:solidFill>
                <a:latin typeface="Calibri"/>
                <a:cs typeface="Calibri"/>
              </a:rPr>
              <a:t>to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provide </a:t>
            </a:r>
            <a:r>
              <a:rPr sz="2200" spc="-35" dirty="0">
                <a:solidFill>
                  <a:srgbClr val="3B3B3B"/>
                </a:solidFill>
                <a:latin typeface="Calibri"/>
                <a:cs typeface="Calibri"/>
              </a:rPr>
              <a:t>for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Title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IX</a:t>
            </a:r>
            <a:r>
              <a:rPr sz="2200" spc="7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200" spc="-55" dirty="0">
                <a:solidFill>
                  <a:srgbClr val="3B3B3B"/>
                </a:solidFill>
                <a:latin typeface="Calibri"/>
                <a:cs typeface="Calibri"/>
              </a:rPr>
              <a:t>Coordinator.</a:t>
            </a:r>
            <a:endParaRPr sz="2200">
              <a:latin typeface="Calibri"/>
              <a:cs typeface="Calibri"/>
            </a:endParaRPr>
          </a:p>
          <a:p>
            <a:pPr marL="354965" marR="105410" indent="-342900">
              <a:lnSpc>
                <a:spcPct val="105000"/>
              </a:lnSpc>
              <a:buClr>
                <a:srgbClr val="902F61"/>
              </a:buClr>
              <a:buSzPct val="90909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Complaint must </a:t>
            </a:r>
            <a:r>
              <a:rPr sz="2200" spc="-10" dirty="0">
                <a:solidFill>
                  <a:srgbClr val="3B3B3B"/>
                </a:solidFill>
                <a:latin typeface="Calibri"/>
                <a:cs typeface="Calibri"/>
              </a:rPr>
              <a:t>include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Complainant’s physical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or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digital  signature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or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otherwise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indicate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that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Complainant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is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person 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filing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formal</a:t>
            </a:r>
            <a:r>
              <a:rPr sz="2200" spc="-5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complaint.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97158" y="2838649"/>
            <a:ext cx="7320280" cy="1243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73275" marR="5080" indent="-2061210">
              <a:lnSpc>
                <a:spcPct val="100000"/>
              </a:lnSpc>
              <a:spcBef>
                <a:spcPts val="95"/>
              </a:spcBef>
            </a:pPr>
            <a:r>
              <a:rPr sz="4000" b="1" spc="-20" dirty="0">
                <a:solidFill>
                  <a:srgbClr val="902F61"/>
                </a:solidFill>
                <a:latin typeface="Calibri"/>
                <a:cs typeface="Calibri"/>
              </a:rPr>
              <a:t>SHOULD </a:t>
            </a:r>
            <a:r>
              <a:rPr sz="4000" b="1" spc="-10" dirty="0">
                <a:solidFill>
                  <a:srgbClr val="902F61"/>
                </a:solidFill>
                <a:latin typeface="Calibri"/>
                <a:cs typeface="Calibri"/>
              </a:rPr>
              <a:t>THE </a:t>
            </a:r>
            <a:r>
              <a:rPr sz="4000" b="1" spc="-15" dirty="0">
                <a:solidFill>
                  <a:srgbClr val="902F61"/>
                </a:solidFill>
                <a:latin typeface="Calibri"/>
                <a:cs typeface="Calibri"/>
              </a:rPr>
              <a:t>FORMAL </a:t>
            </a:r>
            <a:r>
              <a:rPr sz="4000" b="1" spc="-20" dirty="0">
                <a:solidFill>
                  <a:srgbClr val="902F61"/>
                </a:solidFill>
                <a:latin typeface="Calibri"/>
                <a:cs typeface="Calibri"/>
              </a:rPr>
              <a:t>COMPLAINT  </a:t>
            </a:r>
            <a:r>
              <a:rPr sz="4000" b="1" spc="-5" dirty="0">
                <a:solidFill>
                  <a:srgbClr val="902F61"/>
                </a:solidFill>
                <a:latin typeface="Calibri"/>
                <a:cs typeface="Calibri"/>
              </a:rPr>
              <a:t>BE</a:t>
            </a:r>
            <a:r>
              <a:rPr sz="4000" b="1" spc="-55" dirty="0">
                <a:solidFill>
                  <a:srgbClr val="902F61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902F61"/>
                </a:solidFill>
                <a:latin typeface="Calibri"/>
                <a:cs typeface="Calibri"/>
              </a:rPr>
              <a:t>DISMISSED?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30323" y="733044"/>
            <a:ext cx="5291327" cy="20284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10290" y="646605"/>
            <a:ext cx="75050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0" dirty="0">
                <a:solidFill>
                  <a:srgbClr val="902F61"/>
                </a:solidFill>
                <a:latin typeface="Gill Sans MT"/>
                <a:cs typeface="Gill Sans MT"/>
              </a:rPr>
              <a:t>MANDATORY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DISMISSAL OF</a:t>
            </a:r>
            <a:r>
              <a:rPr sz="2800" b="1" spc="-16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COMPLAINT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4126" y="1954474"/>
            <a:ext cx="7883525" cy="2371090"/>
          </a:xfrm>
          <a:prstGeom prst="rect">
            <a:avLst/>
          </a:prstGeom>
        </p:spPr>
        <p:txBody>
          <a:bodyPr vert="horz" wrap="square" lIns="0" tIns="191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Coordinator </a:t>
            </a:r>
            <a:r>
              <a:rPr sz="2400" b="1" spc="-20" dirty="0">
                <a:solidFill>
                  <a:srgbClr val="3B3B3B"/>
                </a:solidFill>
                <a:latin typeface="Calibri"/>
                <a:cs typeface="Calibri"/>
              </a:rPr>
              <a:t>must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dismiss the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Formal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Complaint</a:t>
            </a:r>
            <a:r>
              <a:rPr sz="2400" spc="-16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if: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400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conduct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alleged does not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constitute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sexual</a:t>
            </a:r>
            <a:r>
              <a:rPr sz="2400" spc="-114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harassment.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conduct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did not occur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in the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District’s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education</a:t>
            </a:r>
            <a:r>
              <a:rPr sz="2400" spc="-9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program</a:t>
            </a:r>
            <a:endParaRPr sz="24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  <a:spcBef>
                <a:spcPts val="434"/>
              </a:spcBef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or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activity.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85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conduct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did not occur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in the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United</a:t>
            </a:r>
            <a:r>
              <a:rPr sz="2400" spc="-16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States.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78285" y="2789778"/>
            <a:ext cx="6306185" cy="2479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44475" indent="-635">
              <a:lnSpc>
                <a:spcPct val="114999"/>
              </a:lnSpc>
              <a:spcBef>
                <a:spcPts val="95"/>
              </a:spcBef>
            </a:pPr>
            <a:r>
              <a:rPr sz="2000" spc="-5" dirty="0">
                <a:latin typeface="Calibri"/>
                <a:cs typeface="Calibri"/>
              </a:rPr>
              <a:t>REPORT of </a:t>
            </a:r>
            <a:r>
              <a:rPr sz="2000" spc="-35" dirty="0">
                <a:latin typeface="Calibri"/>
                <a:cs typeface="Calibri"/>
              </a:rPr>
              <a:t>Sexual </a:t>
            </a:r>
            <a:r>
              <a:rPr sz="2000" spc="-30" dirty="0">
                <a:latin typeface="Calibri"/>
                <a:cs typeface="Calibri"/>
              </a:rPr>
              <a:t>Harassment Received- </a:t>
            </a:r>
            <a:r>
              <a:rPr sz="2000" spc="-5" dirty="0">
                <a:latin typeface="Calibri"/>
                <a:cs typeface="Calibri"/>
              </a:rPr>
              <a:t>meet with  complainant- </a:t>
            </a:r>
            <a:r>
              <a:rPr sz="2000" spc="-30" dirty="0">
                <a:latin typeface="Calibri"/>
                <a:cs typeface="Calibri"/>
              </a:rPr>
              <a:t>may result </a:t>
            </a:r>
            <a:r>
              <a:rPr sz="2000" spc="-5" dirty="0">
                <a:latin typeface="Calibri"/>
                <a:cs typeface="Calibri"/>
              </a:rPr>
              <a:t>in supportive measures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sz="2000" spc="-3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Formal  Complaint.</a:t>
            </a:r>
            <a:endParaRPr sz="2000" dirty="0">
              <a:latin typeface="Calibri"/>
              <a:cs typeface="Calibri"/>
            </a:endParaRPr>
          </a:p>
          <a:p>
            <a:pPr marL="12700" marR="322580">
              <a:lnSpc>
                <a:spcPct val="114999"/>
              </a:lnSpc>
            </a:pPr>
            <a:r>
              <a:rPr sz="2000" dirty="0">
                <a:latin typeface="Calibri"/>
                <a:cs typeface="Calibri"/>
              </a:rPr>
              <a:t>FORMAL </a:t>
            </a:r>
            <a:r>
              <a:rPr sz="2000" spc="-15" dirty="0">
                <a:latin typeface="Calibri"/>
                <a:cs typeface="Calibri"/>
              </a:rPr>
              <a:t>COMPLAINT- </a:t>
            </a:r>
            <a:r>
              <a:rPr sz="2000" spc="-30" dirty="0">
                <a:latin typeface="Calibri"/>
                <a:cs typeface="Calibri"/>
              </a:rPr>
              <a:t>may result </a:t>
            </a:r>
            <a:r>
              <a:rPr sz="2000" spc="-5" dirty="0">
                <a:latin typeface="Calibri"/>
                <a:cs typeface="Calibri"/>
              </a:rPr>
              <a:t>in </a:t>
            </a:r>
            <a:r>
              <a:rPr sz="2000" spc="-30" dirty="0">
                <a:latin typeface="Calibri"/>
                <a:cs typeface="Calibri"/>
              </a:rPr>
              <a:t>Informal </a:t>
            </a:r>
            <a:r>
              <a:rPr sz="2000" spc="-5" dirty="0">
                <a:latin typeface="Calibri"/>
                <a:cs typeface="Calibri"/>
              </a:rPr>
              <a:t>Resolution or  Formal Grievance</a:t>
            </a:r>
            <a:r>
              <a:rPr sz="2000" spc="-145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Process.</a:t>
            </a:r>
            <a:endParaRPr sz="2000" dirty="0">
              <a:latin typeface="Calibri"/>
              <a:cs typeface="Calibri"/>
            </a:endParaRPr>
          </a:p>
          <a:p>
            <a:pPr marL="12700" marR="5080">
              <a:lnSpc>
                <a:spcPct val="114999"/>
              </a:lnSpc>
            </a:pPr>
            <a:r>
              <a:rPr sz="2000" dirty="0">
                <a:latin typeface="Calibri"/>
                <a:cs typeface="Calibri"/>
              </a:rPr>
              <a:t>FORMAL </a:t>
            </a:r>
            <a:r>
              <a:rPr sz="2000" spc="-35" dirty="0">
                <a:latin typeface="Calibri"/>
                <a:cs typeface="Calibri"/>
              </a:rPr>
              <a:t>GRIEVANCE PROCESS-</a:t>
            </a:r>
            <a:r>
              <a:rPr lang="en-US" sz="2000" spc="-35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Investigation, </a:t>
            </a:r>
            <a:r>
              <a:rPr sz="2000" spc="-30" dirty="0">
                <a:latin typeface="Calibri"/>
                <a:cs typeface="Calibri"/>
              </a:rPr>
              <a:t>Determination </a:t>
            </a:r>
            <a:r>
              <a:rPr sz="2000" spc="-5" dirty="0">
                <a:latin typeface="Calibri"/>
                <a:cs typeface="Calibri"/>
              </a:rPr>
              <a:t>of  </a:t>
            </a:r>
            <a:r>
              <a:rPr sz="2000" spc="-40" dirty="0">
                <a:latin typeface="Calibri"/>
                <a:cs typeface="Calibri"/>
              </a:rPr>
              <a:t>Responsibility,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Appeal.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48233" y="1002474"/>
            <a:ext cx="7128509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13990" marR="5080" indent="-2701925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orbel"/>
                <a:cs typeface="Corbel"/>
              </a:rPr>
              <a:t>OVERVIEW</a:t>
            </a:r>
            <a:r>
              <a:rPr sz="3200" b="1" spc="-280" dirty="0">
                <a:latin typeface="Corbel"/>
                <a:cs typeface="Corbel"/>
              </a:rPr>
              <a:t> </a:t>
            </a:r>
            <a:r>
              <a:rPr sz="3200" b="1" dirty="0">
                <a:latin typeface="Corbel"/>
                <a:cs typeface="Corbel"/>
              </a:rPr>
              <a:t>OF</a:t>
            </a:r>
            <a:r>
              <a:rPr sz="3200" b="1" spc="-280" dirty="0">
                <a:latin typeface="Corbel"/>
                <a:cs typeface="Corbel"/>
              </a:rPr>
              <a:t> </a:t>
            </a:r>
            <a:r>
              <a:rPr sz="3200" b="1" spc="-5" dirty="0">
                <a:latin typeface="Corbel"/>
                <a:cs typeface="Corbel"/>
              </a:rPr>
              <a:t>THE</a:t>
            </a:r>
            <a:r>
              <a:rPr sz="3200" b="1" spc="-290" dirty="0">
                <a:latin typeface="Corbel"/>
                <a:cs typeface="Corbel"/>
              </a:rPr>
              <a:t> </a:t>
            </a:r>
            <a:r>
              <a:rPr sz="3200" b="1" dirty="0">
                <a:latin typeface="Corbel"/>
                <a:cs typeface="Corbel"/>
              </a:rPr>
              <a:t>TITLE</a:t>
            </a:r>
            <a:r>
              <a:rPr sz="3200" b="1" spc="-55" dirty="0">
                <a:latin typeface="Corbel"/>
                <a:cs typeface="Corbel"/>
              </a:rPr>
              <a:t> </a:t>
            </a:r>
            <a:r>
              <a:rPr sz="3200" b="1" dirty="0">
                <a:latin typeface="Corbel"/>
                <a:cs typeface="Corbel"/>
              </a:rPr>
              <a:t>IX</a:t>
            </a:r>
            <a:r>
              <a:rPr sz="3200" b="1" spc="-175" dirty="0">
                <a:latin typeface="Corbel"/>
                <a:cs typeface="Corbel"/>
              </a:rPr>
              <a:t> </a:t>
            </a:r>
            <a:r>
              <a:rPr sz="3200" b="1" spc="-20" dirty="0">
                <a:latin typeface="Corbel"/>
                <a:cs typeface="Corbel"/>
              </a:rPr>
              <a:t>GRIEVANCE  </a:t>
            </a:r>
            <a:r>
              <a:rPr sz="3200" b="1" spc="-5" dirty="0">
                <a:latin typeface="Corbel"/>
                <a:cs typeface="Corbel"/>
              </a:rPr>
              <a:t>PROCESS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39479" y="646605"/>
            <a:ext cx="424878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5904" marR="5080" indent="-24384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PERMISSIVE</a:t>
            </a:r>
            <a:r>
              <a:rPr sz="2800" b="1" spc="-16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DISMISSAL  OF</a:t>
            </a:r>
            <a:r>
              <a:rPr sz="2800" b="1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20" dirty="0">
                <a:solidFill>
                  <a:srgbClr val="902F61"/>
                </a:solidFill>
                <a:latin typeface="Gill Sans MT"/>
                <a:cs typeface="Gill Sans MT"/>
              </a:rPr>
              <a:t>THE</a:t>
            </a:r>
            <a:r>
              <a:rPr lang="en-US" sz="2800" b="1" spc="2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20" dirty="0">
                <a:solidFill>
                  <a:srgbClr val="902F61"/>
                </a:solidFill>
                <a:latin typeface="Gill Sans MT"/>
                <a:cs typeface="Gill Sans MT"/>
              </a:rPr>
              <a:t>COMPLAINT</a:t>
            </a:r>
            <a:endParaRPr sz="2800" dirty="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4126" y="1655696"/>
            <a:ext cx="8025130" cy="3062605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20"/>
              </a:spcBef>
            </a:pP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Coordinator </a:t>
            </a:r>
            <a:r>
              <a:rPr sz="2200" b="1" spc="-35" dirty="0">
                <a:solidFill>
                  <a:srgbClr val="3B3B3B"/>
                </a:solidFill>
                <a:latin typeface="Calibri"/>
                <a:cs typeface="Calibri"/>
              </a:rPr>
              <a:t>may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dismiss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formal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complaint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if:</a:t>
            </a:r>
            <a:endParaRPr sz="2200">
              <a:latin typeface="Calibri"/>
              <a:cs typeface="Calibri"/>
            </a:endParaRPr>
          </a:p>
          <a:p>
            <a:pPr marL="354965" marR="7620" indent="-342900">
              <a:lnSpc>
                <a:spcPct val="105000"/>
              </a:lnSpc>
              <a:spcBef>
                <a:spcPts val="885"/>
              </a:spcBef>
              <a:buClr>
                <a:srgbClr val="902F61"/>
              </a:buClr>
              <a:buSzPct val="90909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Complainant provides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Coordinator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written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notification that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he 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or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she wishes </a:t>
            </a:r>
            <a:r>
              <a:rPr sz="2200" spc="-30" dirty="0">
                <a:solidFill>
                  <a:srgbClr val="3B3B3B"/>
                </a:solidFill>
                <a:latin typeface="Calibri"/>
                <a:cs typeface="Calibri"/>
              </a:rPr>
              <a:t>to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withdraw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formal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complaint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or </a:t>
            </a:r>
            <a:r>
              <a:rPr sz="2200" spc="-35" dirty="0">
                <a:solidFill>
                  <a:srgbClr val="3B3B3B"/>
                </a:solidFill>
                <a:latin typeface="Calibri"/>
                <a:cs typeface="Calibri"/>
              </a:rPr>
              <a:t>any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allegations in 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</a:t>
            </a:r>
            <a:r>
              <a:rPr sz="2200" spc="1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complaint.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9"/>
              </a:spcBef>
              <a:buClr>
                <a:srgbClr val="902F61"/>
              </a:buClr>
              <a:buSzPct val="90909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Respondent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is no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longer enrolled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in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or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employed by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</a:t>
            </a:r>
            <a:r>
              <a:rPr sz="2200" spc="25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District.</a:t>
            </a:r>
            <a:endParaRPr sz="2200">
              <a:latin typeface="Calibri"/>
              <a:cs typeface="Calibri"/>
            </a:endParaRPr>
          </a:p>
          <a:p>
            <a:pPr marL="355600" marR="153670" indent="-343535">
              <a:lnSpc>
                <a:spcPts val="2770"/>
              </a:lnSpc>
              <a:spcBef>
                <a:spcPts val="5"/>
              </a:spcBef>
              <a:buClr>
                <a:srgbClr val="902F61"/>
              </a:buClr>
              <a:buSzPct val="90909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Specific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circumstances </a:t>
            </a:r>
            <a:r>
              <a:rPr sz="2200" spc="-40" dirty="0">
                <a:solidFill>
                  <a:srgbClr val="3B3B3B"/>
                </a:solidFill>
                <a:latin typeface="Calibri"/>
                <a:cs typeface="Calibri"/>
              </a:rPr>
              <a:t>prevent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District from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gathering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evidence  sufficient </a:t>
            </a:r>
            <a:r>
              <a:rPr sz="2200" spc="-30" dirty="0">
                <a:solidFill>
                  <a:srgbClr val="3B3B3B"/>
                </a:solidFill>
                <a:latin typeface="Calibri"/>
                <a:cs typeface="Calibri"/>
              </a:rPr>
              <a:t>to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reach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a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determination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regarding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formal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complaint 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or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its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allegations.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14126" y="890327"/>
            <a:ext cx="8007984" cy="1976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3200" b="1" spc="-20" dirty="0">
                <a:solidFill>
                  <a:srgbClr val="3B3B3B"/>
                </a:solidFill>
                <a:latin typeface="Calibri"/>
                <a:cs typeface="Calibri"/>
              </a:rPr>
              <a:t>Coordinator must </a:t>
            </a:r>
            <a:r>
              <a:rPr sz="3200" b="1" spc="-10" dirty="0">
                <a:solidFill>
                  <a:srgbClr val="3B3B3B"/>
                </a:solidFill>
                <a:latin typeface="Calibri"/>
                <a:cs typeface="Calibri"/>
              </a:rPr>
              <a:t>promptly </a:t>
            </a:r>
            <a:r>
              <a:rPr sz="3200" b="1" dirty="0">
                <a:solidFill>
                  <a:srgbClr val="3B3B3B"/>
                </a:solidFill>
                <a:latin typeface="Calibri"/>
                <a:cs typeface="Calibri"/>
              </a:rPr>
              <a:t>send notice of  the dismissal </a:t>
            </a:r>
            <a:r>
              <a:rPr sz="3200" b="1" spc="-30" dirty="0">
                <a:solidFill>
                  <a:srgbClr val="3B3B3B"/>
                </a:solidFill>
                <a:latin typeface="Calibri"/>
                <a:cs typeface="Calibri"/>
              </a:rPr>
              <a:t>to </a:t>
            </a:r>
            <a:r>
              <a:rPr sz="3200" b="1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3200" b="1" spc="-10" dirty="0">
                <a:solidFill>
                  <a:srgbClr val="3B3B3B"/>
                </a:solidFill>
                <a:latin typeface="Calibri"/>
                <a:cs typeface="Calibri"/>
              </a:rPr>
              <a:t>Complainant </a:t>
            </a:r>
            <a:r>
              <a:rPr sz="3200" b="1" spc="-5" dirty="0">
                <a:solidFill>
                  <a:srgbClr val="3B3B3B"/>
                </a:solidFill>
                <a:latin typeface="Calibri"/>
                <a:cs typeface="Calibri"/>
              </a:rPr>
              <a:t>and  </a:t>
            </a:r>
            <a:r>
              <a:rPr sz="3200" b="1" spc="-20" dirty="0">
                <a:solidFill>
                  <a:srgbClr val="3B3B3B"/>
                </a:solidFill>
                <a:latin typeface="Calibri"/>
                <a:cs typeface="Calibri"/>
              </a:rPr>
              <a:t>Respondent </a:t>
            </a:r>
            <a:r>
              <a:rPr sz="3200" b="1" spc="-10" dirty="0">
                <a:solidFill>
                  <a:srgbClr val="3B3B3B"/>
                </a:solidFill>
                <a:latin typeface="Calibri"/>
                <a:cs typeface="Calibri"/>
              </a:rPr>
              <a:t>simultaneously </a:t>
            </a:r>
            <a:r>
              <a:rPr sz="3200" b="1" dirty="0">
                <a:solidFill>
                  <a:srgbClr val="3B3B3B"/>
                </a:solidFill>
                <a:latin typeface="Calibri"/>
                <a:cs typeface="Calibri"/>
              </a:rPr>
              <a:t>and the </a:t>
            </a:r>
            <a:r>
              <a:rPr sz="3200" b="1" spc="-10" dirty="0">
                <a:solidFill>
                  <a:srgbClr val="3B3B3B"/>
                </a:solidFill>
                <a:latin typeface="Calibri"/>
                <a:cs typeface="Calibri"/>
              </a:rPr>
              <a:t>reasons</a:t>
            </a:r>
            <a:r>
              <a:rPr sz="3200" b="1" spc="-254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3200" b="1" spc="-35" dirty="0">
                <a:solidFill>
                  <a:srgbClr val="3B3B3B"/>
                </a:solidFill>
                <a:latin typeface="Calibri"/>
                <a:cs typeface="Calibri"/>
              </a:rPr>
              <a:t>for  </a:t>
            </a:r>
            <a:r>
              <a:rPr sz="3200" b="1" dirty="0">
                <a:solidFill>
                  <a:srgbClr val="3B3B3B"/>
                </a:solidFill>
                <a:latin typeface="Calibri"/>
                <a:cs typeface="Calibri"/>
              </a:rPr>
              <a:t>dismissal.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4126" y="3328113"/>
            <a:ext cx="64655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3B3B3B"/>
                </a:solidFill>
                <a:latin typeface="Calibri"/>
                <a:cs typeface="Calibri"/>
              </a:rPr>
              <a:t>Either party </a:t>
            </a:r>
            <a:r>
              <a:rPr sz="3200" b="1" spc="-40" dirty="0">
                <a:solidFill>
                  <a:srgbClr val="3B3B3B"/>
                </a:solidFill>
                <a:latin typeface="Calibri"/>
                <a:cs typeface="Calibri"/>
              </a:rPr>
              <a:t>may </a:t>
            </a:r>
            <a:r>
              <a:rPr sz="3200" b="1" spc="-5" dirty="0">
                <a:solidFill>
                  <a:srgbClr val="3B3B3B"/>
                </a:solidFill>
                <a:latin typeface="Calibri"/>
                <a:cs typeface="Calibri"/>
              </a:rPr>
              <a:t>appeal </a:t>
            </a:r>
            <a:r>
              <a:rPr sz="3200" b="1" dirty="0">
                <a:solidFill>
                  <a:srgbClr val="3B3B3B"/>
                </a:solidFill>
                <a:latin typeface="Calibri"/>
                <a:cs typeface="Calibri"/>
              </a:rPr>
              <a:t>the</a:t>
            </a:r>
            <a:r>
              <a:rPr sz="3200" b="1" spc="-229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3B3B3B"/>
                </a:solidFill>
                <a:latin typeface="Calibri"/>
                <a:cs typeface="Calibri"/>
              </a:rPr>
              <a:t>Dismissal.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934455" y="3893820"/>
            <a:ext cx="2688590" cy="2182495"/>
            <a:chOff x="5934455" y="3893820"/>
            <a:chExt cx="2688590" cy="2182495"/>
          </a:xfrm>
        </p:grpSpPr>
        <p:sp>
          <p:nvSpPr>
            <p:cNvPr id="7" name="object 7"/>
            <p:cNvSpPr/>
            <p:nvPr/>
          </p:nvSpPr>
          <p:spPr>
            <a:xfrm>
              <a:off x="5971031" y="3930396"/>
              <a:ext cx="2612123" cy="210615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53505" y="3912870"/>
              <a:ext cx="2650490" cy="2144395"/>
            </a:xfrm>
            <a:custGeom>
              <a:avLst/>
              <a:gdLst/>
              <a:ahLst/>
              <a:cxnLst/>
              <a:rect l="l" t="t" r="r" b="b"/>
              <a:pathLst>
                <a:path w="2650490" h="2144395">
                  <a:moveTo>
                    <a:pt x="0" y="0"/>
                  </a:moveTo>
                  <a:lnTo>
                    <a:pt x="2649981" y="0"/>
                  </a:lnTo>
                  <a:lnTo>
                    <a:pt x="2649981" y="2144141"/>
                  </a:lnTo>
                  <a:lnTo>
                    <a:pt x="0" y="2144141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4D13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14126" y="1040186"/>
            <a:ext cx="7680325" cy="1214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600" b="0" dirty="0">
                <a:solidFill>
                  <a:srgbClr val="3B3B3B"/>
                </a:solidFill>
                <a:latin typeface="Calibri"/>
                <a:cs typeface="Calibri"/>
              </a:rPr>
              <a:t>Dismissal means </a:t>
            </a:r>
            <a:r>
              <a:rPr sz="2600" b="0" spc="-5" dirty="0">
                <a:solidFill>
                  <a:srgbClr val="3B3B3B"/>
                </a:solidFill>
                <a:latin typeface="Calibri"/>
                <a:cs typeface="Calibri"/>
              </a:rPr>
              <a:t>dismissal </a:t>
            </a:r>
            <a:r>
              <a:rPr sz="2600" b="0" spc="-15" dirty="0">
                <a:solidFill>
                  <a:srgbClr val="3B3B3B"/>
                </a:solidFill>
                <a:latin typeface="Calibri"/>
                <a:cs typeface="Calibri"/>
              </a:rPr>
              <a:t>from </a:t>
            </a:r>
            <a:r>
              <a:rPr sz="2600" b="0" dirty="0">
                <a:solidFill>
                  <a:srgbClr val="3B3B3B"/>
                </a:solidFill>
                <a:latin typeface="Calibri"/>
                <a:cs typeface="Calibri"/>
              </a:rPr>
              <a:t>the Title IX </a:t>
            </a:r>
            <a:r>
              <a:rPr sz="2600" b="0" spc="-10" dirty="0">
                <a:solidFill>
                  <a:srgbClr val="3B3B3B"/>
                </a:solidFill>
                <a:latin typeface="Calibri"/>
                <a:cs typeface="Calibri"/>
              </a:rPr>
              <a:t>process.  </a:t>
            </a:r>
            <a:r>
              <a:rPr sz="2600" b="0" spc="-35" dirty="0">
                <a:solidFill>
                  <a:srgbClr val="3B3B3B"/>
                </a:solidFill>
                <a:latin typeface="Calibri"/>
                <a:cs typeface="Calibri"/>
              </a:rPr>
              <a:t>However, </a:t>
            </a:r>
            <a:r>
              <a:rPr sz="2600" b="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600" b="0" spc="-5" dirty="0">
                <a:solidFill>
                  <a:srgbClr val="3B3B3B"/>
                </a:solidFill>
                <a:latin typeface="Calibri"/>
                <a:cs typeface="Calibri"/>
              </a:rPr>
              <a:t>District </a:t>
            </a:r>
            <a:r>
              <a:rPr sz="2600" b="0" dirty="0">
                <a:solidFill>
                  <a:srgbClr val="3B3B3B"/>
                </a:solidFill>
                <a:latin typeface="Calibri"/>
                <a:cs typeface="Calibri"/>
              </a:rPr>
              <a:t>should still </a:t>
            </a:r>
            <a:r>
              <a:rPr sz="2600" b="0" spc="-25" dirty="0">
                <a:solidFill>
                  <a:srgbClr val="3B3B3B"/>
                </a:solidFill>
                <a:latin typeface="Calibri"/>
                <a:cs typeface="Calibri"/>
              </a:rPr>
              <a:t>enforce </a:t>
            </a:r>
            <a:r>
              <a:rPr sz="2600" b="0" dirty="0">
                <a:solidFill>
                  <a:srgbClr val="3B3B3B"/>
                </a:solidFill>
                <a:latin typeface="Calibri"/>
                <a:cs typeface="Calibri"/>
              </a:rPr>
              <a:t>its </a:t>
            </a:r>
            <a:r>
              <a:rPr sz="2600" b="0" spc="-5" dirty="0">
                <a:solidFill>
                  <a:srgbClr val="3B3B3B"/>
                </a:solidFill>
                <a:latin typeface="Calibri"/>
                <a:cs typeface="Calibri"/>
              </a:rPr>
              <a:t>Code </a:t>
            </a:r>
            <a:r>
              <a:rPr sz="2600" b="0" spc="-10" dirty="0">
                <a:solidFill>
                  <a:srgbClr val="3B3B3B"/>
                </a:solidFill>
                <a:latin typeface="Calibri"/>
                <a:cs typeface="Calibri"/>
              </a:rPr>
              <a:t>of  </a:t>
            </a:r>
            <a:r>
              <a:rPr sz="2600" b="0" spc="-5" dirty="0">
                <a:solidFill>
                  <a:srgbClr val="3B3B3B"/>
                </a:solidFill>
                <a:latin typeface="Calibri"/>
                <a:cs typeface="Calibri"/>
              </a:rPr>
              <a:t>Conduct </a:t>
            </a:r>
            <a:r>
              <a:rPr sz="2600" b="0" dirty="0">
                <a:solidFill>
                  <a:srgbClr val="3B3B3B"/>
                </a:solidFill>
                <a:latin typeface="Calibri"/>
                <a:cs typeface="Calibri"/>
              </a:rPr>
              <a:t>and </a:t>
            </a:r>
            <a:r>
              <a:rPr sz="2600" b="0" spc="-5" dirty="0">
                <a:solidFill>
                  <a:srgbClr val="3B3B3B"/>
                </a:solidFill>
                <a:latin typeface="Calibri"/>
                <a:cs typeface="Calibri"/>
              </a:rPr>
              <a:t>policies </a:t>
            </a:r>
            <a:r>
              <a:rPr sz="2600" b="0" dirty="0">
                <a:solidFill>
                  <a:srgbClr val="3B3B3B"/>
                </a:solidFill>
                <a:latin typeface="Calibri"/>
                <a:cs typeface="Calibri"/>
              </a:rPr>
              <a:t>and </a:t>
            </a:r>
            <a:r>
              <a:rPr sz="2600" b="0" spc="-20" dirty="0">
                <a:solidFill>
                  <a:srgbClr val="3B3B3B"/>
                </a:solidFill>
                <a:latin typeface="Calibri"/>
                <a:cs typeface="Calibri"/>
              </a:rPr>
              <a:t>may </a:t>
            </a:r>
            <a:r>
              <a:rPr sz="2600" b="0" spc="-25" dirty="0">
                <a:solidFill>
                  <a:srgbClr val="3B3B3B"/>
                </a:solidFill>
                <a:latin typeface="Calibri"/>
                <a:cs typeface="Calibri"/>
              </a:rPr>
              <a:t>offer </a:t>
            </a:r>
            <a:r>
              <a:rPr sz="2600" b="0" spc="-5" dirty="0">
                <a:solidFill>
                  <a:srgbClr val="3B3B3B"/>
                </a:solidFill>
                <a:latin typeface="Calibri"/>
                <a:cs typeface="Calibri"/>
              </a:rPr>
              <a:t>supportive</a:t>
            </a:r>
            <a:r>
              <a:rPr sz="2600" b="0" spc="-18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600" b="0" spc="-10" dirty="0">
                <a:solidFill>
                  <a:srgbClr val="3B3B3B"/>
                </a:solidFill>
                <a:latin typeface="Calibri"/>
                <a:cs typeface="Calibri"/>
              </a:rPr>
              <a:t>measures.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4126" y="2209730"/>
            <a:ext cx="7867650" cy="86106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05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Follow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uniform grievance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procedure?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09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Determine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consequences under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District’s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bullying</a:t>
            </a:r>
            <a:r>
              <a:rPr sz="2400" spc="-26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policy?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86227" y="3244595"/>
            <a:ext cx="3685031" cy="2455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36046" y="3269687"/>
            <a:ext cx="785177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93850" marR="5080" indent="-1581785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3B3B3B"/>
                </a:solidFill>
                <a:latin typeface="Calibri"/>
                <a:cs typeface="Calibri"/>
              </a:rPr>
              <a:t>A FORMAL </a:t>
            </a:r>
            <a:r>
              <a:rPr sz="3200" b="1" spc="-5" dirty="0">
                <a:solidFill>
                  <a:srgbClr val="3B3B3B"/>
                </a:solidFill>
                <a:latin typeface="Calibri"/>
                <a:cs typeface="Calibri"/>
              </a:rPr>
              <a:t>COMPLAINT </a:t>
            </a:r>
            <a:r>
              <a:rPr sz="3200" b="1" spc="-65" dirty="0">
                <a:solidFill>
                  <a:srgbClr val="3B3B3B"/>
                </a:solidFill>
                <a:latin typeface="Calibri"/>
                <a:cs typeface="Calibri"/>
              </a:rPr>
              <a:t>MAY </a:t>
            </a:r>
            <a:r>
              <a:rPr sz="3200" b="1" dirty="0">
                <a:solidFill>
                  <a:srgbClr val="3B3B3B"/>
                </a:solidFill>
                <a:latin typeface="Calibri"/>
                <a:cs typeface="Calibri"/>
              </a:rPr>
              <a:t>ALSO BE FILED</a:t>
            </a:r>
            <a:r>
              <a:rPr sz="3200" b="1" spc="-28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3200" b="1" spc="-55" dirty="0">
                <a:solidFill>
                  <a:srgbClr val="3B3B3B"/>
                </a:solidFill>
                <a:latin typeface="Calibri"/>
                <a:cs typeface="Calibri"/>
              </a:rPr>
              <a:t>BY  </a:t>
            </a:r>
            <a:r>
              <a:rPr sz="3200" b="1" spc="-5" dirty="0">
                <a:solidFill>
                  <a:srgbClr val="3B3B3B"/>
                </a:solidFill>
                <a:latin typeface="Calibri"/>
                <a:cs typeface="Calibri"/>
              </a:rPr>
              <a:t>THE TITLE IX</a:t>
            </a:r>
            <a:r>
              <a:rPr sz="3200" b="1" spc="-4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3200" b="1" spc="-35" dirty="0">
                <a:solidFill>
                  <a:srgbClr val="3B3B3B"/>
                </a:solidFill>
                <a:latin typeface="Calibri"/>
                <a:cs typeface="Calibri"/>
              </a:rPr>
              <a:t>COORDINATOR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81171" y="758952"/>
            <a:ext cx="2342387" cy="23423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212" rIns="0" bIns="0" rtlCol="0">
            <a:spAutoFit/>
          </a:bodyPr>
          <a:lstStyle/>
          <a:p>
            <a:pPr marL="1374140" marR="5080" indent="-117729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WHEN </a:t>
            </a:r>
            <a:r>
              <a:rPr sz="2800" b="1" dirty="0">
                <a:solidFill>
                  <a:srgbClr val="902F61"/>
                </a:solidFill>
                <a:latin typeface="Gill Sans MT"/>
                <a:cs typeface="Gill Sans MT"/>
              </a:rPr>
              <a:t>IS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A FORMAL COMPLAINT FILED</a:t>
            </a:r>
            <a:r>
              <a:rPr sz="2800" b="1" spc="-4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BY  THE TITLE </a:t>
            </a:r>
            <a:r>
              <a:rPr sz="2800" b="1" dirty="0">
                <a:solidFill>
                  <a:srgbClr val="902F61"/>
                </a:solidFill>
                <a:latin typeface="Gill Sans MT"/>
                <a:cs typeface="Gill Sans MT"/>
              </a:rPr>
              <a:t>IX</a:t>
            </a:r>
            <a:r>
              <a:rPr sz="2800" b="1" spc="-47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5" dirty="0">
                <a:solidFill>
                  <a:srgbClr val="902F61"/>
                </a:solidFill>
                <a:latin typeface="Gill Sans MT"/>
                <a:cs typeface="Gill Sans MT"/>
              </a:rPr>
              <a:t>COORDINATOR?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4126" y="1937584"/>
            <a:ext cx="7839709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Complainant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declines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to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file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a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formal complaint,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but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Title IX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Coordinator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determines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that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District’s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interest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in  the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situation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is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sufficiently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substantial that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matter</a:t>
            </a:r>
            <a:r>
              <a:rPr sz="2400" spc="-17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should  be 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investigated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and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resolved through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grievance</a:t>
            </a:r>
            <a:r>
              <a:rPr sz="2400" spc="6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process.</a:t>
            </a:r>
            <a:endParaRPr sz="2400">
              <a:latin typeface="Calibri"/>
              <a:cs typeface="Calibri"/>
            </a:endParaRPr>
          </a:p>
          <a:p>
            <a:pPr marL="354965" marR="161290" indent="-342900">
              <a:lnSpc>
                <a:spcPct val="100000"/>
              </a:lnSpc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3B3B3B"/>
                </a:solidFill>
                <a:latin typeface="Calibri"/>
                <a:cs typeface="Calibri"/>
              </a:rPr>
              <a:t>Only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Title IX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Coordinator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may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file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a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complaint,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but he</a:t>
            </a:r>
            <a:r>
              <a:rPr sz="2400" spc="-20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or  she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may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obtain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input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from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other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District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officials or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legal 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counsel to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determine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whether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to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file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</a:t>
            </a:r>
            <a:r>
              <a:rPr sz="2400" spc="-15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complaint.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3795" y="1810204"/>
            <a:ext cx="7901305" cy="291274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ct val="89800"/>
              </a:lnSpc>
              <a:spcBef>
                <a:spcPts val="420"/>
              </a:spcBef>
            </a:pPr>
            <a:r>
              <a:rPr sz="2600" b="1" spc="-5" dirty="0">
                <a:solidFill>
                  <a:srgbClr val="3B3B3B"/>
                </a:solidFill>
                <a:latin typeface="Calibri"/>
                <a:cs typeface="Calibri"/>
              </a:rPr>
              <a:t>The Preamble </a:t>
            </a:r>
            <a:r>
              <a:rPr sz="2600" b="1" spc="-20" dirty="0">
                <a:solidFill>
                  <a:srgbClr val="3B3B3B"/>
                </a:solidFill>
                <a:latin typeface="Calibri"/>
                <a:cs typeface="Calibri"/>
              </a:rPr>
              <a:t>to </a:t>
            </a:r>
            <a:r>
              <a:rPr sz="2600" b="1" spc="-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600" b="1" spc="-20" dirty="0">
                <a:solidFill>
                  <a:srgbClr val="3B3B3B"/>
                </a:solidFill>
                <a:latin typeface="Calibri"/>
                <a:cs typeface="Calibri"/>
              </a:rPr>
              <a:t>regulations </a:t>
            </a:r>
            <a:r>
              <a:rPr sz="2600" b="1" spc="-25" dirty="0">
                <a:solidFill>
                  <a:srgbClr val="3B3B3B"/>
                </a:solidFill>
                <a:latin typeface="Calibri"/>
                <a:cs typeface="Calibri"/>
              </a:rPr>
              <a:t>indicates </a:t>
            </a:r>
            <a:r>
              <a:rPr sz="2600" b="1" spc="-20" dirty="0">
                <a:solidFill>
                  <a:srgbClr val="3B3B3B"/>
                </a:solidFill>
                <a:latin typeface="Calibri"/>
                <a:cs typeface="Calibri"/>
              </a:rPr>
              <a:t>that </a:t>
            </a:r>
            <a:r>
              <a:rPr sz="2600" b="1" spc="-15" dirty="0">
                <a:solidFill>
                  <a:srgbClr val="3B3B3B"/>
                </a:solidFill>
                <a:latin typeface="Calibri"/>
                <a:cs typeface="Calibri"/>
              </a:rPr>
              <a:t>whether  </a:t>
            </a:r>
            <a:r>
              <a:rPr sz="2600" b="1" spc="-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600" b="1" spc="-20" dirty="0">
                <a:solidFill>
                  <a:srgbClr val="3B3B3B"/>
                </a:solidFill>
                <a:latin typeface="Calibri"/>
                <a:cs typeface="Calibri"/>
              </a:rPr>
              <a:t>Coordinator </a:t>
            </a:r>
            <a:r>
              <a:rPr sz="2600" b="1" spc="-5" dirty="0">
                <a:solidFill>
                  <a:srgbClr val="3B3B3B"/>
                </a:solidFill>
                <a:latin typeface="Calibri"/>
                <a:cs typeface="Calibri"/>
              </a:rPr>
              <a:t>should file </a:t>
            </a:r>
            <a:r>
              <a:rPr sz="2600" b="1" dirty="0">
                <a:solidFill>
                  <a:srgbClr val="3B3B3B"/>
                </a:solidFill>
                <a:latin typeface="Calibri"/>
                <a:cs typeface="Calibri"/>
              </a:rPr>
              <a:t>a </a:t>
            </a:r>
            <a:r>
              <a:rPr sz="2600" b="1" spc="-10" dirty="0">
                <a:solidFill>
                  <a:srgbClr val="3B3B3B"/>
                </a:solidFill>
                <a:latin typeface="Calibri"/>
                <a:cs typeface="Calibri"/>
              </a:rPr>
              <a:t>formal complaint </a:t>
            </a:r>
            <a:r>
              <a:rPr sz="2600" b="1" spc="-5" dirty="0">
                <a:solidFill>
                  <a:srgbClr val="3B3B3B"/>
                </a:solidFill>
                <a:latin typeface="Calibri"/>
                <a:cs typeface="Calibri"/>
              </a:rPr>
              <a:t>when the  Complainant does not </a:t>
            </a:r>
            <a:r>
              <a:rPr sz="2600" b="1" spc="-25" dirty="0">
                <a:solidFill>
                  <a:srgbClr val="3B3B3B"/>
                </a:solidFill>
                <a:latin typeface="Calibri"/>
                <a:cs typeface="Calibri"/>
              </a:rPr>
              <a:t>want </a:t>
            </a:r>
            <a:r>
              <a:rPr sz="2600" b="1" spc="-5" dirty="0">
                <a:solidFill>
                  <a:srgbClr val="3B3B3B"/>
                </a:solidFill>
                <a:latin typeface="Calibri"/>
                <a:cs typeface="Calibri"/>
              </a:rPr>
              <a:t>an </a:t>
            </a:r>
            <a:r>
              <a:rPr sz="2600" b="1" spc="-25" dirty="0">
                <a:solidFill>
                  <a:srgbClr val="3B3B3B"/>
                </a:solidFill>
                <a:latin typeface="Calibri"/>
                <a:cs typeface="Calibri"/>
              </a:rPr>
              <a:t>investigation </a:t>
            </a:r>
            <a:r>
              <a:rPr sz="2600" b="1" dirty="0">
                <a:solidFill>
                  <a:srgbClr val="3B3B3B"/>
                </a:solidFill>
                <a:latin typeface="Calibri"/>
                <a:cs typeface="Calibri"/>
              </a:rPr>
              <a:t>or </a:t>
            </a:r>
            <a:r>
              <a:rPr sz="2600" b="1" spc="-40" dirty="0">
                <a:solidFill>
                  <a:srgbClr val="3B3B3B"/>
                </a:solidFill>
                <a:latin typeface="Calibri"/>
                <a:cs typeface="Calibri"/>
              </a:rPr>
              <a:t>to  </a:t>
            </a:r>
            <a:r>
              <a:rPr sz="2600" b="1" spc="-20" dirty="0">
                <a:solidFill>
                  <a:srgbClr val="3B3B3B"/>
                </a:solidFill>
                <a:latin typeface="Calibri"/>
                <a:cs typeface="Calibri"/>
              </a:rPr>
              <a:t>participate </a:t>
            </a:r>
            <a:r>
              <a:rPr sz="2600" b="1" dirty="0">
                <a:solidFill>
                  <a:srgbClr val="3B3B3B"/>
                </a:solidFill>
                <a:latin typeface="Calibri"/>
                <a:cs typeface="Calibri"/>
              </a:rPr>
              <a:t>should </a:t>
            </a:r>
            <a:r>
              <a:rPr sz="2600" b="1" spc="-5" dirty="0">
                <a:solidFill>
                  <a:srgbClr val="3B3B3B"/>
                </a:solidFill>
                <a:latin typeface="Calibri"/>
                <a:cs typeface="Calibri"/>
              </a:rPr>
              <a:t>be </a:t>
            </a:r>
            <a:r>
              <a:rPr sz="2600" b="1" dirty="0">
                <a:solidFill>
                  <a:srgbClr val="3B3B3B"/>
                </a:solidFill>
                <a:latin typeface="Calibri"/>
                <a:cs typeface="Calibri"/>
              </a:rPr>
              <a:t>made </a:t>
            </a:r>
            <a:r>
              <a:rPr sz="2600" b="1" spc="-5" dirty="0">
                <a:solidFill>
                  <a:srgbClr val="3B3B3B"/>
                </a:solidFill>
                <a:latin typeface="Calibri"/>
                <a:cs typeface="Calibri"/>
              </a:rPr>
              <a:t>thoughtfully and </a:t>
            </a:r>
            <a:r>
              <a:rPr sz="2600" b="1" spc="-25" dirty="0">
                <a:solidFill>
                  <a:srgbClr val="3B3B3B"/>
                </a:solidFill>
                <a:latin typeface="Calibri"/>
                <a:cs typeface="Calibri"/>
              </a:rPr>
              <a:t>intentionally  </a:t>
            </a:r>
            <a:r>
              <a:rPr sz="2600" b="1" spc="-5" dirty="0">
                <a:solidFill>
                  <a:srgbClr val="3B3B3B"/>
                </a:solidFill>
                <a:latin typeface="Calibri"/>
                <a:cs typeface="Calibri"/>
              </a:rPr>
              <a:t>and the </a:t>
            </a:r>
            <a:r>
              <a:rPr sz="2600" b="1" spc="-20" dirty="0">
                <a:solidFill>
                  <a:srgbClr val="3B3B3B"/>
                </a:solidFill>
                <a:latin typeface="Calibri"/>
                <a:cs typeface="Calibri"/>
              </a:rPr>
              <a:t>Coordinator </a:t>
            </a:r>
            <a:r>
              <a:rPr sz="2600" b="1" dirty="0">
                <a:solidFill>
                  <a:srgbClr val="3B3B3B"/>
                </a:solidFill>
                <a:latin typeface="Calibri"/>
                <a:cs typeface="Calibri"/>
              </a:rPr>
              <a:t>should </a:t>
            </a:r>
            <a:r>
              <a:rPr sz="2600" b="1" spc="-40" dirty="0">
                <a:solidFill>
                  <a:srgbClr val="3B3B3B"/>
                </a:solidFill>
                <a:latin typeface="Calibri"/>
                <a:cs typeface="Calibri"/>
              </a:rPr>
              <a:t>evaluate </a:t>
            </a:r>
            <a:r>
              <a:rPr sz="2600" b="1" spc="-5" dirty="0">
                <a:solidFill>
                  <a:srgbClr val="3B3B3B"/>
                </a:solidFill>
                <a:latin typeface="Calibri"/>
                <a:cs typeface="Calibri"/>
              </a:rPr>
              <a:t>whether filing is  </a:t>
            </a:r>
            <a:r>
              <a:rPr sz="2600" b="1" dirty="0">
                <a:solidFill>
                  <a:srgbClr val="3B3B3B"/>
                </a:solidFill>
                <a:latin typeface="Calibri"/>
                <a:cs typeface="Calibri"/>
              </a:rPr>
              <a:t>necessary </a:t>
            </a:r>
            <a:r>
              <a:rPr sz="2600" b="1" spc="-5" dirty="0">
                <a:solidFill>
                  <a:srgbClr val="3B3B3B"/>
                </a:solidFill>
                <a:latin typeface="Calibri"/>
                <a:cs typeface="Calibri"/>
              </a:rPr>
              <a:t>as part </a:t>
            </a:r>
            <a:r>
              <a:rPr sz="2600" b="1" dirty="0">
                <a:solidFill>
                  <a:srgbClr val="3B3B3B"/>
                </a:solidFill>
                <a:latin typeface="Calibri"/>
                <a:cs typeface="Calibri"/>
              </a:rPr>
              <a:t>of a </a:t>
            </a:r>
            <a:r>
              <a:rPr sz="2600" b="1" spc="-5" dirty="0">
                <a:solidFill>
                  <a:srgbClr val="3B3B3B"/>
                </a:solidFill>
                <a:latin typeface="Calibri"/>
                <a:cs typeface="Calibri"/>
              </a:rPr>
              <a:t>response </a:t>
            </a:r>
            <a:r>
              <a:rPr sz="2600" b="1" spc="-20" dirty="0">
                <a:solidFill>
                  <a:srgbClr val="3B3B3B"/>
                </a:solidFill>
                <a:latin typeface="Calibri"/>
                <a:cs typeface="Calibri"/>
              </a:rPr>
              <a:t>that </a:t>
            </a:r>
            <a:r>
              <a:rPr sz="2600" b="1" spc="-5" dirty="0">
                <a:solidFill>
                  <a:srgbClr val="3B3B3B"/>
                </a:solidFill>
                <a:latin typeface="Calibri"/>
                <a:cs typeface="Calibri"/>
              </a:rPr>
              <a:t>is not </a:t>
            </a:r>
            <a:r>
              <a:rPr sz="2600" b="1" spc="-25" dirty="0">
                <a:solidFill>
                  <a:srgbClr val="3B3B3B"/>
                </a:solidFill>
                <a:latin typeface="Calibri"/>
                <a:cs typeface="Calibri"/>
              </a:rPr>
              <a:t>deliberately  indifferent </a:t>
            </a:r>
            <a:r>
              <a:rPr sz="2600" b="1" dirty="0">
                <a:solidFill>
                  <a:srgbClr val="3B3B3B"/>
                </a:solidFill>
                <a:latin typeface="Calibri"/>
                <a:cs typeface="Calibri"/>
              </a:rPr>
              <a:t>or </a:t>
            </a:r>
            <a:r>
              <a:rPr sz="2600" b="1" spc="-5" dirty="0">
                <a:solidFill>
                  <a:srgbClr val="3B3B3B"/>
                </a:solidFill>
                <a:latin typeface="Calibri"/>
                <a:cs typeface="Calibri"/>
              </a:rPr>
              <a:t>clearly </a:t>
            </a:r>
            <a:r>
              <a:rPr sz="2600" b="1" spc="-20" dirty="0">
                <a:solidFill>
                  <a:srgbClr val="3B3B3B"/>
                </a:solidFill>
                <a:latin typeface="Calibri"/>
                <a:cs typeface="Calibri"/>
              </a:rPr>
              <a:t>unreasonable </a:t>
            </a:r>
            <a:r>
              <a:rPr sz="2600" b="1" spc="-5" dirty="0">
                <a:solidFill>
                  <a:srgbClr val="3B3B3B"/>
                </a:solidFill>
                <a:latin typeface="Calibri"/>
                <a:cs typeface="Calibri"/>
              </a:rPr>
              <a:t>in </a:t>
            </a:r>
            <a:r>
              <a:rPr sz="2600" b="1" spc="-20" dirty="0">
                <a:solidFill>
                  <a:srgbClr val="3B3B3B"/>
                </a:solidFill>
                <a:latin typeface="Calibri"/>
                <a:cs typeface="Calibri"/>
              </a:rPr>
              <a:t>light </a:t>
            </a:r>
            <a:r>
              <a:rPr sz="2600" b="1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600" b="1" spc="-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600" b="1" dirty="0">
                <a:solidFill>
                  <a:srgbClr val="3B3B3B"/>
                </a:solidFill>
                <a:latin typeface="Calibri"/>
                <a:cs typeface="Calibri"/>
              </a:rPr>
              <a:t>known  </a:t>
            </a:r>
            <a:r>
              <a:rPr sz="2600" b="1" spc="-20" dirty="0">
                <a:solidFill>
                  <a:srgbClr val="3B3B3B"/>
                </a:solidFill>
                <a:latin typeface="Calibri"/>
                <a:cs typeface="Calibri"/>
              </a:rPr>
              <a:t>circumstances.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3061" y="3039310"/>
            <a:ext cx="791972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35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800" b="1" spc="-25" dirty="0">
                <a:solidFill>
                  <a:srgbClr val="3B3B3B"/>
                </a:solidFill>
                <a:latin typeface="Calibri"/>
                <a:cs typeface="Calibri"/>
              </a:rPr>
              <a:t>Preamble indicates </a:t>
            </a:r>
            <a:r>
              <a:rPr sz="2800" b="1" spc="-20" dirty="0">
                <a:solidFill>
                  <a:srgbClr val="3B3B3B"/>
                </a:solidFill>
                <a:latin typeface="Calibri"/>
                <a:cs typeface="Calibri"/>
              </a:rPr>
              <a:t>that </a:t>
            </a:r>
            <a:r>
              <a:rPr sz="2800" b="1" spc="-30" dirty="0">
                <a:solidFill>
                  <a:srgbClr val="3B3B3B"/>
                </a:solidFill>
                <a:latin typeface="Calibri"/>
                <a:cs typeface="Calibri"/>
              </a:rPr>
              <a:t>Coordinators </a:t>
            </a:r>
            <a:r>
              <a:rPr sz="2800" b="1" spc="-40" dirty="0">
                <a:solidFill>
                  <a:srgbClr val="3B3B3B"/>
                </a:solidFill>
                <a:latin typeface="Calibri"/>
                <a:cs typeface="Calibri"/>
              </a:rPr>
              <a:t>have  </a:t>
            </a:r>
            <a:r>
              <a:rPr sz="2800" b="1" spc="-25" dirty="0">
                <a:solidFill>
                  <a:srgbClr val="3B3B3B"/>
                </a:solidFill>
                <a:latin typeface="Calibri"/>
                <a:cs typeface="Calibri"/>
              </a:rPr>
              <a:t>discretion, </a:t>
            </a:r>
            <a:r>
              <a:rPr sz="2800" b="1" spc="-15" dirty="0">
                <a:solidFill>
                  <a:srgbClr val="3B3B3B"/>
                </a:solidFill>
                <a:latin typeface="Calibri"/>
                <a:cs typeface="Calibri"/>
              </a:rPr>
              <a:t>but </a:t>
            </a:r>
            <a:r>
              <a:rPr sz="2800" b="1" spc="-35" dirty="0">
                <a:solidFill>
                  <a:srgbClr val="3B3B3B"/>
                </a:solidFill>
                <a:latin typeface="Calibri"/>
                <a:cs typeface="Calibri"/>
              </a:rPr>
              <a:t>are </a:t>
            </a:r>
            <a:r>
              <a:rPr sz="2800" b="1" spc="-15" dirty="0">
                <a:solidFill>
                  <a:srgbClr val="3B3B3B"/>
                </a:solidFill>
                <a:latin typeface="Calibri"/>
                <a:cs typeface="Calibri"/>
              </a:rPr>
              <a:t>not </a:t>
            </a:r>
            <a:r>
              <a:rPr sz="2800" b="1" spc="-25" dirty="0">
                <a:solidFill>
                  <a:srgbClr val="3B3B3B"/>
                </a:solidFill>
                <a:latin typeface="Calibri"/>
                <a:cs typeface="Calibri"/>
              </a:rPr>
              <a:t>required </a:t>
            </a:r>
            <a:r>
              <a:rPr sz="2800" b="1" spc="-20" dirty="0">
                <a:solidFill>
                  <a:srgbClr val="3B3B3B"/>
                </a:solidFill>
                <a:latin typeface="Calibri"/>
                <a:cs typeface="Calibri"/>
              </a:rPr>
              <a:t>to </a:t>
            </a:r>
            <a:r>
              <a:rPr sz="2800" b="1" spc="-5" dirty="0">
                <a:solidFill>
                  <a:srgbClr val="3B3B3B"/>
                </a:solidFill>
                <a:latin typeface="Calibri"/>
                <a:cs typeface="Calibri"/>
              </a:rPr>
              <a:t>file a </a:t>
            </a:r>
            <a:r>
              <a:rPr sz="2800" b="1" spc="-25" dirty="0">
                <a:solidFill>
                  <a:srgbClr val="3B3B3B"/>
                </a:solidFill>
                <a:latin typeface="Calibri"/>
                <a:cs typeface="Calibri"/>
              </a:rPr>
              <a:t>formal  </a:t>
            </a:r>
            <a:r>
              <a:rPr sz="2800" b="1" spc="-20" dirty="0">
                <a:solidFill>
                  <a:srgbClr val="3B3B3B"/>
                </a:solidFill>
                <a:latin typeface="Calibri"/>
                <a:cs typeface="Calibri"/>
              </a:rPr>
              <a:t>complaint </a:t>
            </a:r>
            <a:r>
              <a:rPr sz="2800" b="1" spc="-25" dirty="0">
                <a:solidFill>
                  <a:srgbClr val="3B3B3B"/>
                </a:solidFill>
                <a:latin typeface="Calibri"/>
                <a:cs typeface="Calibri"/>
              </a:rPr>
              <a:t>after receiving </a:t>
            </a:r>
            <a:r>
              <a:rPr sz="2800" b="1" spc="-5" dirty="0">
                <a:solidFill>
                  <a:srgbClr val="3B3B3B"/>
                </a:solidFill>
                <a:latin typeface="Calibri"/>
                <a:cs typeface="Calibri"/>
              </a:rPr>
              <a:t>multiple </a:t>
            </a:r>
            <a:r>
              <a:rPr sz="2800" b="1" spc="-20" dirty="0">
                <a:solidFill>
                  <a:srgbClr val="3B3B3B"/>
                </a:solidFill>
                <a:latin typeface="Calibri"/>
                <a:cs typeface="Calibri"/>
              </a:rPr>
              <a:t>reports </a:t>
            </a:r>
            <a:r>
              <a:rPr sz="2800" b="1" spc="-5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800" b="1" spc="-25" dirty="0">
                <a:solidFill>
                  <a:srgbClr val="3B3B3B"/>
                </a:solidFill>
                <a:latin typeface="Calibri"/>
                <a:cs typeface="Calibri"/>
              </a:rPr>
              <a:t>potential  </a:t>
            </a:r>
            <a:r>
              <a:rPr sz="2800" b="1" spc="-40" dirty="0">
                <a:solidFill>
                  <a:srgbClr val="3B3B3B"/>
                </a:solidFill>
                <a:latin typeface="Calibri"/>
                <a:cs typeface="Calibri"/>
              </a:rPr>
              <a:t>sexual </a:t>
            </a:r>
            <a:r>
              <a:rPr sz="2800" b="1" spc="-25" dirty="0">
                <a:solidFill>
                  <a:srgbClr val="3B3B3B"/>
                </a:solidFill>
                <a:latin typeface="Calibri"/>
                <a:cs typeface="Calibri"/>
              </a:rPr>
              <a:t>harassment </a:t>
            </a:r>
            <a:r>
              <a:rPr sz="2800" b="1" spc="-5" dirty="0">
                <a:solidFill>
                  <a:srgbClr val="3B3B3B"/>
                </a:solidFill>
                <a:latin typeface="Calibri"/>
                <a:cs typeface="Calibri"/>
              </a:rPr>
              <a:t>about the same</a:t>
            </a:r>
            <a:r>
              <a:rPr sz="2800" b="1" spc="9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3B3B3B"/>
                </a:solidFill>
                <a:latin typeface="Calibri"/>
                <a:cs typeface="Calibri"/>
              </a:rPr>
              <a:t>respondent.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15895" y="690372"/>
            <a:ext cx="4525010" cy="2412365"/>
            <a:chOff x="2215895" y="690372"/>
            <a:chExt cx="4525010" cy="2412365"/>
          </a:xfrm>
        </p:grpSpPr>
        <p:sp>
          <p:nvSpPr>
            <p:cNvPr id="4" name="object 4"/>
            <p:cNvSpPr/>
            <p:nvPr/>
          </p:nvSpPr>
          <p:spPr>
            <a:xfrm>
              <a:off x="2252471" y="726948"/>
              <a:ext cx="4448555" cy="23362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34945" y="709422"/>
              <a:ext cx="4486910" cy="2374265"/>
            </a:xfrm>
            <a:custGeom>
              <a:avLst/>
              <a:gdLst/>
              <a:ahLst/>
              <a:cxnLst/>
              <a:rect l="l" t="t" r="r" b="b"/>
              <a:pathLst>
                <a:path w="4486909" h="2374265">
                  <a:moveTo>
                    <a:pt x="0" y="0"/>
                  </a:moveTo>
                  <a:lnTo>
                    <a:pt x="4486402" y="0"/>
                  </a:lnTo>
                  <a:lnTo>
                    <a:pt x="4486402" y="2373883"/>
                  </a:lnTo>
                  <a:lnTo>
                    <a:pt x="0" y="2373883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4D13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4126" y="2142819"/>
            <a:ext cx="7815580" cy="2128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14999"/>
              </a:lnSpc>
              <a:spcBef>
                <a:spcPts val="100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If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Coordinator </a:t>
            </a:r>
            <a:r>
              <a:rPr sz="2400" b="1" spc="-20" dirty="0">
                <a:solidFill>
                  <a:srgbClr val="3B3B3B"/>
                </a:solidFill>
                <a:latin typeface="Calibri"/>
                <a:cs typeface="Calibri"/>
              </a:rPr>
              <a:t>DOES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sign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a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formal complaint,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Coordinator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not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Complainant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in the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grievance process 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and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must must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remain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free from conflict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interest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and</a:t>
            </a:r>
            <a:r>
              <a:rPr sz="2400" spc="-18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bias.</a:t>
            </a:r>
            <a:endParaRPr sz="2400">
              <a:latin typeface="Calibri"/>
              <a:cs typeface="Calibri"/>
            </a:endParaRPr>
          </a:p>
          <a:p>
            <a:pPr marL="354965" marR="909955" indent="-342900">
              <a:lnSpc>
                <a:spcPct val="114999"/>
              </a:lnSpc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Complainant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not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obligated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to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participate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in</a:t>
            </a:r>
            <a:r>
              <a:rPr sz="2400" spc="-24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grievance process.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212" rIns="0" bIns="0" rtlCol="0">
            <a:spAutoFit/>
          </a:bodyPr>
          <a:lstStyle/>
          <a:p>
            <a:pPr marL="2863215" marR="5080" indent="-1509395">
              <a:lnSpc>
                <a:spcPct val="100000"/>
              </a:lnSpc>
              <a:spcBef>
                <a:spcPts val="95"/>
              </a:spcBef>
            </a:pPr>
            <a:r>
              <a:rPr sz="2800" b="1" spc="-50" dirty="0">
                <a:solidFill>
                  <a:srgbClr val="902F61"/>
                </a:solidFill>
                <a:latin typeface="Gill Sans MT"/>
                <a:cs typeface="Gill Sans MT"/>
              </a:rPr>
              <a:t>CONSOLIDATION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OF FORMAL  COMPLAINTS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4126" y="2366844"/>
            <a:ext cx="7906384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District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may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consolidate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formal complaints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against </a:t>
            </a:r>
            <a:r>
              <a:rPr sz="2400" spc="-30" dirty="0">
                <a:solidFill>
                  <a:srgbClr val="3B3B3B"/>
                </a:solidFill>
                <a:latin typeface="Calibri"/>
                <a:cs typeface="Calibri"/>
              </a:rPr>
              <a:t>more 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than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one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Respondent,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or </a:t>
            </a:r>
            <a:r>
              <a:rPr sz="2400" spc="-15" dirty="0">
                <a:solidFill>
                  <a:srgbClr val="3B3B3B"/>
                </a:solidFill>
                <a:latin typeface="Calibri"/>
                <a:cs typeface="Calibri"/>
              </a:rPr>
              <a:t>by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more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than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one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Complainant</a:t>
            </a:r>
            <a:r>
              <a:rPr sz="2400" spc="-13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against 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one or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more Respondents,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or </a:t>
            </a:r>
            <a:r>
              <a:rPr sz="2400" spc="-15" dirty="0">
                <a:solidFill>
                  <a:srgbClr val="3B3B3B"/>
                </a:solidFill>
                <a:latin typeface="Calibri"/>
                <a:cs typeface="Calibri"/>
              </a:rPr>
              <a:t>by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one party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against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other 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where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sexual harassment allegations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arise out of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same 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facts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and</a:t>
            </a:r>
            <a:r>
              <a:rPr sz="2400" spc="-5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circumstances.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0054" y="1228655"/>
            <a:ext cx="7596505" cy="79311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575945" marR="5080" indent="-563880">
              <a:lnSpc>
                <a:spcPct val="80000"/>
              </a:lnSpc>
              <a:spcBef>
                <a:spcPts val="765"/>
              </a:spcBef>
            </a:pPr>
            <a:r>
              <a:rPr sz="2800" b="1" spc="-70" dirty="0">
                <a:solidFill>
                  <a:srgbClr val="3B3B3B"/>
                </a:solidFill>
                <a:latin typeface="Calibri"/>
                <a:cs typeface="Calibri"/>
              </a:rPr>
              <a:t>COORDINATOR </a:t>
            </a:r>
            <a:r>
              <a:rPr sz="2800" b="1" spc="-20" dirty="0">
                <a:solidFill>
                  <a:srgbClr val="3B3B3B"/>
                </a:solidFill>
                <a:latin typeface="Calibri"/>
                <a:cs typeface="Calibri"/>
              </a:rPr>
              <a:t>MUST </a:t>
            </a:r>
            <a:r>
              <a:rPr sz="2800" b="1" spc="-15" dirty="0">
                <a:solidFill>
                  <a:srgbClr val="3B3B3B"/>
                </a:solidFill>
                <a:latin typeface="Calibri"/>
                <a:cs typeface="Calibri"/>
              </a:rPr>
              <a:t>ENSURE </a:t>
            </a:r>
            <a:r>
              <a:rPr sz="2800" b="1" spc="-40" dirty="0">
                <a:solidFill>
                  <a:srgbClr val="3B3B3B"/>
                </a:solidFill>
                <a:latin typeface="Calibri"/>
                <a:cs typeface="Calibri"/>
              </a:rPr>
              <a:t>NOTICE </a:t>
            </a:r>
            <a:r>
              <a:rPr sz="2800" b="1" spc="-65" dirty="0">
                <a:solidFill>
                  <a:srgbClr val="3B3B3B"/>
                </a:solidFill>
                <a:latin typeface="Calibri"/>
                <a:cs typeface="Calibri"/>
              </a:rPr>
              <a:t>TO </a:t>
            </a:r>
            <a:r>
              <a:rPr sz="2800" b="1" spc="-70" dirty="0">
                <a:solidFill>
                  <a:srgbClr val="3B3B3B"/>
                </a:solidFill>
                <a:latin typeface="Calibri"/>
                <a:cs typeface="Calibri"/>
              </a:rPr>
              <a:t>PARTIES </a:t>
            </a:r>
            <a:r>
              <a:rPr sz="2800" b="1" spc="-5" dirty="0">
                <a:solidFill>
                  <a:srgbClr val="3B3B3B"/>
                </a:solidFill>
                <a:latin typeface="Calibri"/>
                <a:cs typeface="Calibri"/>
              </a:rPr>
              <a:t>IF  THE </a:t>
            </a:r>
            <a:r>
              <a:rPr sz="2800" b="1" spc="-20" dirty="0">
                <a:solidFill>
                  <a:srgbClr val="3B3B3B"/>
                </a:solidFill>
                <a:latin typeface="Calibri"/>
                <a:cs typeface="Calibri"/>
              </a:rPr>
              <a:t>FORMAL COMPLAINT </a:t>
            </a:r>
            <a:r>
              <a:rPr sz="2800" b="1" spc="-5" dirty="0">
                <a:solidFill>
                  <a:srgbClr val="3B3B3B"/>
                </a:solidFill>
                <a:latin typeface="Calibri"/>
                <a:cs typeface="Calibri"/>
              </a:rPr>
              <a:t>IS </a:t>
            </a:r>
            <a:r>
              <a:rPr sz="2800" b="1" spc="-40" dirty="0">
                <a:solidFill>
                  <a:srgbClr val="3B3B3B"/>
                </a:solidFill>
                <a:latin typeface="Calibri"/>
                <a:cs typeface="Calibri"/>
              </a:rPr>
              <a:t>NOT</a:t>
            </a:r>
            <a:r>
              <a:rPr sz="2800" b="1" spc="13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3B3B3B"/>
                </a:solidFill>
                <a:latin typeface="Calibri"/>
                <a:cs typeface="Calibri"/>
              </a:rPr>
              <a:t>DISMISSED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70176" y="2514600"/>
            <a:ext cx="4101083" cy="30647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299217" y="3146549"/>
            <a:ext cx="180149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2570" marR="8890" indent="-230504">
              <a:lnSpc>
                <a:spcPct val="100000"/>
              </a:lnSpc>
              <a:spcBef>
                <a:spcPts val="105"/>
              </a:spcBef>
            </a:pPr>
            <a:r>
              <a:rPr sz="3200" b="1" spc="-25" dirty="0">
                <a:solidFill>
                  <a:srgbClr val="902F61"/>
                </a:solidFill>
                <a:latin typeface="Calibri"/>
                <a:cs typeface="Calibri"/>
              </a:rPr>
              <a:t>NOTICE</a:t>
            </a:r>
            <a:r>
              <a:rPr sz="3200" b="1" spc="-185" dirty="0">
                <a:solidFill>
                  <a:srgbClr val="902F61"/>
                </a:solidFill>
                <a:latin typeface="Calibri"/>
                <a:cs typeface="Calibri"/>
              </a:rPr>
              <a:t> </a:t>
            </a:r>
            <a:r>
              <a:rPr sz="3200" b="1" spc="-135" dirty="0">
                <a:solidFill>
                  <a:srgbClr val="902F61"/>
                </a:solidFill>
                <a:latin typeface="Calibri"/>
                <a:cs typeface="Calibri"/>
              </a:rPr>
              <a:t>TO  </a:t>
            </a:r>
            <a:r>
              <a:rPr sz="3200" b="1" spc="-100" dirty="0">
                <a:solidFill>
                  <a:srgbClr val="902F61"/>
                </a:solidFill>
                <a:latin typeface="Calibri"/>
                <a:cs typeface="Calibri"/>
              </a:rPr>
              <a:t>PARTIES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78285" y="2650350"/>
            <a:ext cx="5967095" cy="20550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latin typeface="Corbel"/>
                <a:cs typeface="Corbel"/>
              </a:rPr>
              <a:t>A </a:t>
            </a:r>
            <a:r>
              <a:rPr sz="2400" spc="-5" dirty="0">
                <a:latin typeface="Corbel"/>
                <a:cs typeface="Corbel"/>
              </a:rPr>
              <a:t>District </a:t>
            </a:r>
            <a:r>
              <a:rPr sz="2400" spc="-15" dirty="0">
                <a:latin typeface="Corbel"/>
                <a:cs typeface="Corbel"/>
              </a:rPr>
              <a:t>that </a:t>
            </a:r>
            <a:r>
              <a:rPr sz="2400" spc="-5" dirty="0">
                <a:latin typeface="Corbel"/>
                <a:cs typeface="Corbel"/>
              </a:rPr>
              <a:t>has </a:t>
            </a:r>
            <a:r>
              <a:rPr sz="2400" b="1" spc="-5" dirty="0">
                <a:latin typeface="Corbel"/>
                <a:cs typeface="Corbel"/>
              </a:rPr>
              <a:t>actual knowledge </a:t>
            </a:r>
            <a:r>
              <a:rPr sz="2400" dirty="0">
                <a:latin typeface="Corbel"/>
                <a:cs typeface="Corbel"/>
              </a:rPr>
              <a:t>of </a:t>
            </a:r>
            <a:r>
              <a:rPr sz="2400" spc="-5" dirty="0">
                <a:latin typeface="Corbel"/>
                <a:cs typeface="Corbel"/>
              </a:rPr>
              <a:t>Title IX  </a:t>
            </a:r>
            <a:r>
              <a:rPr sz="2400" b="1" dirty="0">
                <a:latin typeface="Corbel"/>
                <a:cs typeface="Corbel"/>
              </a:rPr>
              <a:t>sexual harassment </a:t>
            </a:r>
            <a:r>
              <a:rPr sz="2400" spc="-5" dirty="0">
                <a:latin typeface="Corbel"/>
                <a:cs typeface="Corbel"/>
              </a:rPr>
              <a:t>against </a:t>
            </a:r>
            <a:r>
              <a:rPr sz="2400" dirty="0">
                <a:latin typeface="Corbel"/>
                <a:cs typeface="Corbel"/>
              </a:rPr>
              <a:t>an </a:t>
            </a:r>
            <a:r>
              <a:rPr sz="2400" spc="-5" dirty="0">
                <a:latin typeface="Corbel"/>
                <a:cs typeface="Corbel"/>
              </a:rPr>
              <a:t>individual in </a:t>
            </a:r>
            <a:r>
              <a:rPr sz="2400" spc="-30" dirty="0">
                <a:latin typeface="Corbel"/>
                <a:cs typeface="Corbel"/>
              </a:rPr>
              <a:t>the  </a:t>
            </a:r>
            <a:r>
              <a:rPr sz="2400" spc="-15" dirty="0">
                <a:latin typeface="Corbel"/>
                <a:cs typeface="Corbel"/>
              </a:rPr>
              <a:t>United </a:t>
            </a:r>
            <a:r>
              <a:rPr sz="2400" spc="-5" dirty="0">
                <a:latin typeface="Corbel"/>
                <a:cs typeface="Corbel"/>
              </a:rPr>
              <a:t>States in </a:t>
            </a:r>
            <a:r>
              <a:rPr sz="2400" dirty="0">
                <a:latin typeface="Corbel"/>
                <a:cs typeface="Corbel"/>
              </a:rPr>
              <a:t>an </a:t>
            </a:r>
            <a:r>
              <a:rPr sz="2400" b="1" dirty="0">
                <a:latin typeface="Corbel"/>
                <a:cs typeface="Corbel"/>
              </a:rPr>
              <a:t>educational program or  </a:t>
            </a:r>
            <a:r>
              <a:rPr sz="2400" b="1" spc="-5" dirty="0">
                <a:latin typeface="Corbel"/>
                <a:cs typeface="Corbel"/>
              </a:rPr>
              <a:t>activity </a:t>
            </a:r>
            <a:r>
              <a:rPr sz="2400" b="1" dirty="0">
                <a:latin typeface="Corbel"/>
                <a:cs typeface="Corbel"/>
              </a:rPr>
              <a:t>of </a:t>
            </a:r>
            <a:r>
              <a:rPr sz="2400" b="1" spc="-5" dirty="0">
                <a:latin typeface="Corbel"/>
                <a:cs typeface="Corbel"/>
              </a:rPr>
              <a:t>the District</a:t>
            </a:r>
            <a:r>
              <a:rPr sz="2400" spc="-5" dirty="0">
                <a:latin typeface="Corbel"/>
                <a:cs typeface="Corbel"/>
              </a:rPr>
              <a:t>, </a:t>
            </a:r>
            <a:r>
              <a:rPr sz="2400" dirty="0">
                <a:latin typeface="Corbel"/>
                <a:cs typeface="Corbel"/>
              </a:rPr>
              <a:t>must </a:t>
            </a:r>
            <a:r>
              <a:rPr sz="2400" spc="-5" dirty="0">
                <a:latin typeface="Corbel"/>
                <a:cs typeface="Corbel"/>
              </a:rPr>
              <a:t>respond</a:t>
            </a:r>
            <a:r>
              <a:rPr lang="en-US" sz="2400" spc="-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promptly,  in </a:t>
            </a:r>
            <a:r>
              <a:rPr sz="2400" dirty="0">
                <a:latin typeface="Corbel"/>
                <a:cs typeface="Corbel"/>
              </a:rPr>
              <a:t>a </a:t>
            </a:r>
            <a:r>
              <a:rPr sz="2400" spc="-5" dirty="0">
                <a:latin typeface="Corbel"/>
                <a:cs typeface="Corbel"/>
              </a:rPr>
              <a:t>way </a:t>
            </a:r>
            <a:r>
              <a:rPr sz="2400" spc="-15" dirty="0">
                <a:latin typeface="Corbel"/>
                <a:cs typeface="Corbel"/>
              </a:rPr>
              <a:t>that </a:t>
            </a:r>
            <a:r>
              <a:rPr sz="2400" spc="-5" dirty="0">
                <a:latin typeface="Corbel"/>
                <a:cs typeface="Corbel"/>
              </a:rPr>
              <a:t>is </a:t>
            </a:r>
            <a:r>
              <a:rPr sz="2400" b="1" dirty="0">
                <a:latin typeface="Corbel"/>
                <a:cs typeface="Corbel"/>
              </a:rPr>
              <a:t>not deliberately</a:t>
            </a:r>
            <a:r>
              <a:rPr sz="2400" b="1" spc="-225" dirty="0">
                <a:latin typeface="Corbel"/>
                <a:cs typeface="Corbel"/>
              </a:rPr>
              <a:t> </a:t>
            </a:r>
            <a:r>
              <a:rPr sz="2400" b="1" dirty="0">
                <a:latin typeface="Corbel"/>
                <a:cs typeface="Corbel"/>
              </a:rPr>
              <a:t>indifferent</a:t>
            </a:r>
            <a:r>
              <a:rPr sz="2400" dirty="0">
                <a:latin typeface="Corbel"/>
                <a:cs typeface="Corbel"/>
              </a:rPr>
              <a:t>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91696" y="796989"/>
            <a:ext cx="5763895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4445" algn="ctr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orbel"/>
                <a:cs typeface="Corbel"/>
              </a:rPr>
              <a:t>WHEN MUST </a:t>
            </a:r>
            <a:r>
              <a:rPr sz="3200" b="1" spc="-5" dirty="0">
                <a:latin typeface="Corbel"/>
                <a:cs typeface="Corbel"/>
              </a:rPr>
              <a:t>THE DISTRICT  RESPOND </a:t>
            </a:r>
            <a:r>
              <a:rPr sz="3200" b="1" spc="-15" dirty="0">
                <a:latin typeface="Corbel"/>
                <a:cs typeface="Corbel"/>
              </a:rPr>
              <a:t>TO </a:t>
            </a:r>
            <a:r>
              <a:rPr lang="en-US" sz="3200" b="1" spc="-15" dirty="0">
                <a:latin typeface="Corbel"/>
                <a:cs typeface="Corbel"/>
              </a:rPr>
              <a:t>TITLE IX </a:t>
            </a:r>
            <a:r>
              <a:rPr sz="3200" b="1" spc="-5" dirty="0">
                <a:latin typeface="Corbel"/>
                <a:cs typeface="Corbel"/>
              </a:rPr>
              <a:t>SEXUAL  HARASSMENT</a:t>
            </a:r>
            <a:r>
              <a:rPr sz="3200" b="1" spc="-245" dirty="0">
                <a:latin typeface="Corbel"/>
                <a:cs typeface="Corbel"/>
              </a:rPr>
              <a:t> </a:t>
            </a:r>
            <a:r>
              <a:rPr sz="3200" b="1" spc="30" dirty="0">
                <a:latin typeface="Corbel"/>
                <a:cs typeface="Corbel"/>
              </a:rPr>
              <a:t>?</a:t>
            </a:r>
            <a:endParaRPr sz="3200" dirty="0">
              <a:latin typeface="Corbel"/>
              <a:cs typeface="Corbe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80276" y="4509515"/>
            <a:ext cx="1423415" cy="14218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212" rIns="0" bIns="0" rtlCol="0">
            <a:spAutoFit/>
          </a:bodyPr>
          <a:lstStyle/>
          <a:p>
            <a:pPr marL="2962275" marR="5080" indent="-249682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WRITTEN</a:t>
            </a:r>
            <a:r>
              <a:rPr sz="2800" b="1" spc="-8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35" dirty="0">
                <a:solidFill>
                  <a:srgbClr val="902F61"/>
                </a:solidFill>
                <a:latin typeface="Gill Sans MT"/>
                <a:cs typeface="Gill Sans MT"/>
              </a:rPr>
              <a:t>NOTICE</a:t>
            </a:r>
            <a:r>
              <a:rPr sz="2800" b="1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OF</a:t>
            </a:r>
            <a:r>
              <a:rPr sz="2800" b="1" spc="-31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40" dirty="0">
                <a:solidFill>
                  <a:srgbClr val="902F61"/>
                </a:solidFill>
                <a:latin typeface="Gill Sans MT"/>
                <a:cs typeface="Gill Sans MT"/>
              </a:rPr>
              <a:t>ALLEGATIONS</a:t>
            </a:r>
            <a:r>
              <a:rPr sz="2800" b="1" spc="-42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5" dirty="0">
                <a:solidFill>
                  <a:srgbClr val="902F61"/>
                </a:solidFill>
                <a:latin typeface="Gill Sans MT"/>
                <a:cs typeface="Gill Sans MT"/>
              </a:rPr>
              <a:t>TO 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ALL</a:t>
            </a:r>
            <a:r>
              <a:rPr sz="2800" b="1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65" dirty="0">
                <a:solidFill>
                  <a:srgbClr val="902F61"/>
                </a:solidFill>
                <a:latin typeface="Gill Sans MT"/>
                <a:cs typeface="Gill Sans MT"/>
              </a:rPr>
              <a:t>PARTIES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4126" y="1750386"/>
            <a:ext cx="7829550" cy="293370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252095">
              <a:lnSpc>
                <a:spcPts val="3020"/>
              </a:lnSpc>
              <a:spcBef>
                <a:spcPts val="80"/>
              </a:spcBef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The notice of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allegations potentially constituting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sexual 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harassment must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include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sufficient </a:t>
            </a:r>
            <a:r>
              <a:rPr sz="2400" spc="-15" dirty="0">
                <a:solidFill>
                  <a:srgbClr val="3B3B3B"/>
                </a:solidFill>
                <a:latin typeface="Calibri"/>
                <a:cs typeface="Calibri"/>
              </a:rPr>
              <a:t>details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known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at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</a:t>
            </a:r>
            <a:r>
              <a:rPr sz="2400" spc="-12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time: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105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Identities of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</a:t>
            </a:r>
            <a:r>
              <a:rPr sz="2400" spc="-8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parties.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Conduct allegedly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constituting sexual</a:t>
            </a:r>
            <a:r>
              <a:rPr sz="2400" spc="-18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harassment.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Date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and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location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of alleged</a:t>
            </a:r>
            <a:r>
              <a:rPr sz="2400" spc="-10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incident.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5000"/>
              </a:lnSpc>
              <a:spcBef>
                <a:spcPts val="875"/>
              </a:spcBef>
            </a:pPr>
            <a:r>
              <a:rPr sz="2400" b="1" spc="-5" dirty="0">
                <a:solidFill>
                  <a:srgbClr val="3B3B3B"/>
                </a:solidFill>
                <a:latin typeface="Calibri"/>
                <a:cs typeface="Calibri"/>
              </a:rPr>
              <a:t>The notice </a:t>
            </a:r>
            <a:r>
              <a:rPr sz="2400" b="1" spc="-20" dirty="0">
                <a:solidFill>
                  <a:srgbClr val="3B3B3B"/>
                </a:solidFill>
                <a:latin typeface="Calibri"/>
                <a:cs typeface="Calibri"/>
              </a:rPr>
              <a:t>must </a:t>
            </a:r>
            <a:r>
              <a:rPr sz="2400" b="1" spc="-5" dirty="0">
                <a:solidFill>
                  <a:srgbClr val="3B3B3B"/>
                </a:solidFill>
                <a:latin typeface="Calibri"/>
                <a:cs typeface="Calibri"/>
              </a:rPr>
              <a:t>be </a:t>
            </a:r>
            <a:r>
              <a:rPr sz="2400" b="1" spc="-20" dirty="0">
                <a:solidFill>
                  <a:srgbClr val="3B3B3B"/>
                </a:solidFill>
                <a:latin typeface="Calibri"/>
                <a:cs typeface="Calibri"/>
              </a:rPr>
              <a:t>supplemented </a:t>
            </a:r>
            <a:r>
              <a:rPr sz="2400" b="1" spc="-5" dirty="0">
                <a:solidFill>
                  <a:srgbClr val="3B3B3B"/>
                </a:solidFill>
                <a:latin typeface="Calibri"/>
                <a:cs typeface="Calibri"/>
              </a:rPr>
              <a:t>if new </a:t>
            </a:r>
            <a:r>
              <a:rPr sz="2400" b="1" spc="-20" dirty="0">
                <a:solidFill>
                  <a:srgbClr val="3B3B3B"/>
                </a:solidFill>
                <a:latin typeface="Calibri"/>
                <a:cs typeface="Calibri"/>
              </a:rPr>
              <a:t>allegations are </a:t>
            </a:r>
            <a:r>
              <a:rPr sz="2400" b="1" spc="-5" dirty="0">
                <a:solidFill>
                  <a:srgbClr val="3B3B3B"/>
                </a:solidFill>
                <a:latin typeface="Calibri"/>
                <a:cs typeface="Calibri"/>
              </a:rPr>
              <a:t>made  </a:t>
            </a:r>
            <a:r>
              <a:rPr sz="2400" b="1" spc="-20" dirty="0">
                <a:solidFill>
                  <a:srgbClr val="3B3B3B"/>
                </a:solidFill>
                <a:latin typeface="Calibri"/>
                <a:cs typeface="Calibri"/>
              </a:rPr>
              <a:t>after</a:t>
            </a:r>
            <a:r>
              <a:rPr sz="2400" b="1" spc="-2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3B3B3B"/>
                </a:solidFill>
                <a:latin typeface="Calibri"/>
                <a:cs typeface="Calibri"/>
              </a:rPr>
              <a:t>issuance.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212" rIns="0" bIns="0" rtlCol="0">
            <a:spAutoFit/>
          </a:bodyPr>
          <a:lstStyle/>
          <a:p>
            <a:pPr marL="2183130" marR="5080" indent="-1717675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WRITTEN</a:t>
            </a:r>
            <a:r>
              <a:rPr sz="2800" b="1" spc="-8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35" dirty="0">
                <a:solidFill>
                  <a:srgbClr val="902F61"/>
                </a:solidFill>
                <a:latin typeface="Gill Sans MT"/>
                <a:cs typeface="Gill Sans MT"/>
              </a:rPr>
              <a:t>NOTICE</a:t>
            </a:r>
            <a:r>
              <a:rPr sz="2800" b="1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OF</a:t>
            </a:r>
            <a:r>
              <a:rPr sz="2800" b="1" spc="-31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40" dirty="0">
                <a:solidFill>
                  <a:srgbClr val="902F61"/>
                </a:solidFill>
                <a:latin typeface="Gill Sans MT"/>
                <a:cs typeface="Gill Sans MT"/>
              </a:rPr>
              <a:t>ALLEGATIONS</a:t>
            </a:r>
            <a:r>
              <a:rPr sz="2800" b="1" spc="-42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5" dirty="0">
                <a:solidFill>
                  <a:srgbClr val="902F61"/>
                </a:solidFill>
                <a:latin typeface="Gill Sans MT"/>
                <a:cs typeface="Gill Sans MT"/>
              </a:rPr>
              <a:t>TO 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ALL </a:t>
            </a:r>
            <a:r>
              <a:rPr sz="2800" b="1" spc="-65" dirty="0">
                <a:solidFill>
                  <a:srgbClr val="902F61"/>
                </a:solidFill>
                <a:latin typeface="Gill Sans MT"/>
                <a:cs typeface="Gill Sans MT"/>
              </a:rPr>
              <a:t>PARTIES</a:t>
            </a:r>
            <a:r>
              <a:rPr sz="2800" b="1" spc="-10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5" dirty="0">
                <a:solidFill>
                  <a:srgbClr val="902F61"/>
                </a:solidFill>
                <a:latin typeface="Gill Sans MT"/>
                <a:cs typeface="Gill Sans MT"/>
              </a:rPr>
              <a:t>(CONT.)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4126" y="1696793"/>
            <a:ext cx="7837170" cy="296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14999"/>
              </a:lnSpc>
              <a:spcBef>
                <a:spcPts val="100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Must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be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provided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in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sufficient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time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for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parties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to </a:t>
            </a:r>
            <a:r>
              <a:rPr sz="2400" spc="-30" dirty="0">
                <a:solidFill>
                  <a:srgbClr val="3B3B3B"/>
                </a:solidFill>
                <a:latin typeface="Calibri"/>
                <a:cs typeface="Calibri"/>
              </a:rPr>
              <a:t>prepare 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a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response 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before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any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initial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interview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in the </a:t>
            </a:r>
            <a:r>
              <a:rPr sz="2400" spc="-30" dirty="0">
                <a:solidFill>
                  <a:srgbClr val="3B3B3B"/>
                </a:solidFill>
                <a:latin typeface="Calibri"/>
                <a:cs typeface="Calibri"/>
              </a:rPr>
              <a:t>investigation 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process.</a:t>
            </a:r>
            <a:endParaRPr sz="2400">
              <a:latin typeface="Calibri"/>
              <a:cs typeface="Calibri"/>
            </a:endParaRPr>
          </a:p>
          <a:p>
            <a:pPr marL="354965" marR="13335" indent="-342900">
              <a:lnSpc>
                <a:spcPct val="114999"/>
              </a:lnSpc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Must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include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a </a:t>
            </a:r>
            <a:r>
              <a:rPr sz="2400" spc="-30" dirty="0">
                <a:solidFill>
                  <a:srgbClr val="3B3B3B"/>
                </a:solidFill>
                <a:latin typeface="Calibri"/>
                <a:cs typeface="Calibri"/>
              </a:rPr>
              <a:t>statement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that Respondent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presumed not 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responsible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for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alleged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conduct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and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that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a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determination 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regarding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responsibility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is made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at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conclusion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grievance process.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212" rIns="0" bIns="0" rtlCol="0">
            <a:spAutoFit/>
          </a:bodyPr>
          <a:lstStyle/>
          <a:p>
            <a:pPr marL="2183130" marR="5080" indent="-1717675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WRITTEN</a:t>
            </a:r>
            <a:r>
              <a:rPr sz="2800" b="1" spc="-8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35" dirty="0">
                <a:solidFill>
                  <a:srgbClr val="902F61"/>
                </a:solidFill>
                <a:latin typeface="Gill Sans MT"/>
                <a:cs typeface="Gill Sans MT"/>
              </a:rPr>
              <a:t>NOTICE</a:t>
            </a:r>
            <a:r>
              <a:rPr sz="2800" b="1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OF</a:t>
            </a:r>
            <a:r>
              <a:rPr sz="2800" b="1" spc="-31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40" dirty="0">
                <a:solidFill>
                  <a:srgbClr val="902F61"/>
                </a:solidFill>
                <a:latin typeface="Gill Sans MT"/>
                <a:cs typeface="Gill Sans MT"/>
              </a:rPr>
              <a:t>ALLEGATIONS</a:t>
            </a:r>
            <a:r>
              <a:rPr sz="2800" b="1" spc="-42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5" dirty="0">
                <a:solidFill>
                  <a:srgbClr val="902F61"/>
                </a:solidFill>
                <a:latin typeface="Gill Sans MT"/>
                <a:cs typeface="Gill Sans MT"/>
              </a:rPr>
              <a:t>TO 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ALL </a:t>
            </a:r>
            <a:r>
              <a:rPr sz="2800" b="1" spc="-65" dirty="0">
                <a:solidFill>
                  <a:srgbClr val="902F61"/>
                </a:solidFill>
                <a:latin typeface="Gill Sans MT"/>
                <a:cs typeface="Gill Sans MT"/>
              </a:rPr>
              <a:t>PARTIES</a:t>
            </a:r>
            <a:r>
              <a:rPr sz="2800" b="1" spc="-10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5" dirty="0">
                <a:solidFill>
                  <a:srgbClr val="902F61"/>
                </a:solidFill>
                <a:latin typeface="Gill Sans MT"/>
                <a:cs typeface="Gill Sans MT"/>
              </a:rPr>
              <a:t>(CONT.)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4126" y="1816895"/>
            <a:ext cx="7954645" cy="2841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5000"/>
              </a:lnSpc>
              <a:spcBef>
                <a:spcPts val="100"/>
              </a:spcBef>
              <a:buClr>
                <a:srgbClr val="902F61"/>
              </a:buClr>
              <a:buSzPct val="90909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Must </a:t>
            </a:r>
            <a:r>
              <a:rPr sz="2200" spc="-10" dirty="0">
                <a:solidFill>
                  <a:srgbClr val="3B3B3B"/>
                </a:solidFill>
                <a:latin typeface="Calibri"/>
                <a:cs typeface="Calibri"/>
              </a:rPr>
              <a:t>include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information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about </a:t>
            </a:r>
            <a:r>
              <a:rPr sz="2200" spc="-35" dirty="0">
                <a:solidFill>
                  <a:srgbClr val="3B3B3B"/>
                </a:solidFill>
                <a:latin typeface="Calibri"/>
                <a:cs typeface="Calibri"/>
              </a:rPr>
              <a:t>any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informal </a:t>
            </a:r>
            <a:r>
              <a:rPr sz="2200" spc="-10" dirty="0">
                <a:solidFill>
                  <a:srgbClr val="3B3B3B"/>
                </a:solidFill>
                <a:latin typeface="Calibri"/>
                <a:cs typeface="Calibri"/>
              </a:rPr>
              <a:t>resolution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process the  District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has made</a:t>
            </a:r>
            <a:r>
              <a:rPr sz="2200" spc="-4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available.</a:t>
            </a:r>
            <a:endParaRPr sz="2200">
              <a:latin typeface="Calibri"/>
              <a:cs typeface="Calibri"/>
            </a:endParaRPr>
          </a:p>
          <a:p>
            <a:pPr marL="355600" marR="241935" indent="-343535">
              <a:lnSpc>
                <a:spcPct val="105000"/>
              </a:lnSpc>
              <a:buClr>
                <a:srgbClr val="902F61"/>
              </a:buClr>
              <a:buSzPct val="90909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Notice, that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if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informal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resolution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is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available,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either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party has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the  right </a:t>
            </a:r>
            <a:r>
              <a:rPr sz="2200" spc="-30" dirty="0">
                <a:solidFill>
                  <a:srgbClr val="3B3B3B"/>
                </a:solidFill>
                <a:latin typeface="Calibri"/>
                <a:cs typeface="Calibri"/>
              </a:rPr>
              <a:t>to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withdraw from informal </a:t>
            </a:r>
            <a:r>
              <a:rPr sz="2200" spc="-10" dirty="0">
                <a:solidFill>
                  <a:srgbClr val="3B3B3B"/>
                </a:solidFill>
                <a:latin typeface="Calibri"/>
                <a:cs typeface="Calibri"/>
              </a:rPr>
              <a:t>resolution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and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resume the  grievance process at </a:t>
            </a:r>
            <a:r>
              <a:rPr sz="2200" spc="-35" dirty="0">
                <a:solidFill>
                  <a:srgbClr val="3B3B3B"/>
                </a:solidFill>
                <a:latin typeface="Calibri"/>
                <a:cs typeface="Calibri"/>
              </a:rPr>
              <a:t>any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time </a:t>
            </a:r>
            <a:r>
              <a:rPr sz="2200" spc="-40" dirty="0">
                <a:solidFill>
                  <a:srgbClr val="3B3B3B"/>
                </a:solidFill>
                <a:latin typeface="Calibri"/>
                <a:cs typeface="Calibri"/>
              </a:rPr>
              <a:t>before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agreeing </a:t>
            </a:r>
            <a:r>
              <a:rPr sz="2200" spc="-30" dirty="0">
                <a:solidFill>
                  <a:srgbClr val="3B3B3B"/>
                </a:solidFill>
                <a:latin typeface="Calibri"/>
                <a:cs typeface="Calibri"/>
              </a:rPr>
              <a:t>to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a</a:t>
            </a:r>
            <a:r>
              <a:rPr sz="2200" spc="22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resolution.</a:t>
            </a:r>
            <a:endParaRPr sz="2200">
              <a:latin typeface="Calibri"/>
              <a:cs typeface="Calibri"/>
            </a:endParaRPr>
          </a:p>
          <a:p>
            <a:pPr marL="354965" marR="171450" indent="-342900">
              <a:lnSpc>
                <a:spcPct val="105000"/>
              </a:lnSpc>
              <a:buClr>
                <a:srgbClr val="902F61"/>
              </a:buClr>
              <a:buSzPct val="90909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Notice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200" spc="-35" dirty="0">
                <a:solidFill>
                  <a:srgbClr val="3B3B3B"/>
                </a:solidFill>
                <a:latin typeface="Calibri"/>
                <a:cs typeface="Calibri"/>
              </a:rPr>
              <a:t>any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consequences resulting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from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informal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resolution  process, </a:t>
            </a:r>
            <a:r>
              <a:rPr sz="2200" spc="-10" dirty="0">
                <a:solidFill>
                  <a:srgbClr val="3B3B3B"/>
                </a:solidFill>
                <a:latin typeface="Calibri"/>
                <a:cs typeface="Calibri"/>
              </a:rPr>
              <a:t>including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records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that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will be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maintained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or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could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be 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shared.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212" rIns="0" bIns="0" rtlCol="0">
            <a:spAutoFit/>
          </a:bodyPr>
          <a:lstStyle/>
          <a:p>
            <a:pPr marL="2183130" marR="5080" indent="-1717675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WRITTEN</a:t>
            </a:r>
            <a:r>
              <a:rPr sz="2800" b="1" spc="-8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35" dirty="0">
                <a:solidFill>
                  <a:srgbClr val="902F61"/>
                </a:solidFill>
                <a:latin typeface="Gill Sans MT"/>
                <a:cs typeface="Gill Sans MT"/>
              </a:rPr>
              <a:t>NOTICE</a:t>
            </a:r>
            <a:r>
              <a:rPr sz="2800" b="1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OF</a:t>
            </a:r>
            <a:r>
              <a:rPr sz="2800" b="1" spc="-31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40" dirty="0">
                <a:solidFill>
                  <a:srgbClr val="902F61"/>
                </a:solidFill>
                <a:latin typeface="Gill Sans MT"/>
                <a:cs typeface="Gill Sans MT"/>
              </a:rPr>
              <a:t>ALLEGATIONS</a:t>
            </a:r>
            <a:r>
              <a:rPr sz="2800" b="1" spc="-42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5" dirty="0">
                <a:solidFill>
                  <a:srgbClr val="902F61"/>
                </a:solidFill>
                <a:latin typeface="Gill Sans MT"/>
                <a:cs typeface="Gill Sans MT"/>
              </a:rPr>
              <a:t>TO 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ALL </a:t>
            </a:r>
            <a:r>
              <a:rPr sz="2800" b="1" spc="-65" dirty="0">
                <a:solidFill>
                  <a:srgbClr val="902F61"/>
                </a:solidFill>
                <a:latin typeface="Gill Sans MT"/>
                <a:cs typeface="Gill Sans MT"/>
              </a:rPr>
              <a:t>PARTIES</a:t>
            </a:r>
            <a:r>
              <a:rPr sz="2800" b="1" spc="-10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5" dirty="0">
                <a:solidFill>
                  <a:srgbClr val="902F61"/>
                </a:solidFill>
                <a:latin typeface="Gill Sans MT"/>
                <a:cs typeface="Gill Sans MT"/>
              </a:rPr>
              <a:t>(CONT.)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4126" y="2120465"/>
            <a:ext cx="7922259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Must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inform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parties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that that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they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may have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an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advisor</a:t>
            </a:r>
            <a:r>
              <a:rPr sz="2400" spc="-17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of 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their choice, who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may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be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an </a:t>
            </a:r>
            <a:r>
              <a:rPr sz="2400" spc="-65" dirty="0">
                <a:solidFill>
                  <a:srgbClr val="3B3B3B"/>
                </a:solidFill>
                <a:latin typeface="Calibri"/>
                <a:cs typeface="Calibri"/>
              </a:rPr>
              <a:t>attorney,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inspect and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review 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evidence during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grievance</a:t>
            </a:r>
            <a:r>
              <a:rPr sz="2400" spc="-10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process.</a:t>
            </a:r>
            <a:endParaRPr sz="2400">
              <a:latin typeface="Calibri"/>
              <a:cs typeface="Calibri"/>
            </a:endParaRPr>
          </a:p>
          <a:p>
            <a:pPr marL="354965" marR="419734" indent="-342900">
              <a:lnSpc>
                <a:spcPct val="100000"/>
              </a:lnSpc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Must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inform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parties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any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provision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in the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District’s</a:t>
            </a:r>
            <a:r>
              <a:rPr sz="2400" spc="-21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policy 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that prohibits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knowingly making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false statements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or 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submitting false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information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during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grievance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process.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99918" y="1322970"/>
            <a:ext cx="6351270" cy="126428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065" marR="5080" algn="ctr">
              <a:lnSpc>
                <a:spcPct val="95200"/>
              </a:lnSpc>
              <a:spcBef>
                <a:spcPts val="254"/>
              </a:spcBef>
            </a:pPr>
            <a:r>
              <a:rPr sz="2800" b="1" spc="-5" dirty="0">
                <a:solidFill>
                  <a:srgbClr val="3B3B3B"/>
                </a:solidFill>
                <a:latin typeface="Calibri"/>
                <a:cs typeface="Calibri"/>
              </a:rPr>
              <a:t>TITLE IX </a:t>
            </a:r>
            <a:r>
              <a:rPr sz="2800" b="1" spc="-40" dirty="0">
                <a:solidFill>
                  <a:srgbClr val="3B3B3B"/>
                </a:solidFill>
                <a:latin typeface="Calibri"/>
                <a:cs typeface="Calibri"/>
              </a:rPr>
              <a:t>COORDINATOR </a:t>
            </a:r>
            <a:r>
              <a:rPr sz="2800" b="1" spc="-5" dirty="0">
                <a:solidFill>
                  <a:srgbClr val="3B3B3B"/>
                </a:solidFill>
                <a:latin typeface="Calibri"/>
                <a:cs typeface="Calibri"/>
              </a:rPr>
              <a:t>SHOULD</a:t>
            </a:r>
            <a:r>
              <a:rPr sz="2800" b="1" spc="-9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3B3B3B"/>
                </a:solidFill>
                <a:latin typeface="Calibri"/>
                <a:cs typeface="Calibri"/>
              </a:rPr>
              <a:t>CONSIDER  </a:t>
            </a:r>
            <a:r>
              <a:rPr sz="2800" b="1" spc="-20" dirty="0">
                <a:solidFill>
                  <a:srgbClr val="3B3B3B"/>
                </a:solidFill>
                <a:latin typeface="Calibri"/>
                <a:cs typeface="Calibri"/>
              </a:rPr>
              <a:t>EMERGENCY </a:t>
            </a:r>
            <a:r>
              <a:rPr sz="2800" b="1" spc="-35" dirty="0">
                <a:solidFill>
                  <a:srgbClr val="3B3B3B"/>
                </a:solidFill>
                <a:latin typeface="Calibri"/>
                <a:cs typeface="Calibri"/>
              </a:rPr>
              <a:t>REMOVAL </a:t>
            </a:r>
            <a:r>
              <a:rPr sz="2800" b="1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800" b="1" spc="-20" dirty="0">
                <a:solidFill>
                  <a:srgbClr val="3B3B3B"/>
                </a:solidFill>
                <a:latin typeface="Calibri"/>
                <a:cs typeface="Calibri"/>
              </a:rPr>
              <a:t>STUDENT </a:t>
            </a:r>
            <a:r>
              <a:rPr sz="2800" b="1" dirty="0">
                <a:solidFill>
                  <a:srgbClr val="3B3B3B"/>
                </a:solidFill>
                <a:latin typeface="Calibri"/>
                <a:cs typeface="Calibri"/>
              </a:rPr>
              <a:t>OR  </a:t>
            </a:r>
            <a:r>
              <a:rPr sz="2800" b="1" spc="-30" dirty="0">
                <a:solidFill>
                  <a:srgbClr val="3B3B3B"/>
                </a:solidFill>
                <a:latin typeface="Calibri"/>
                <a:cs typeface="Calibri"/>
              </a:rPr>
              <a:t>ADMINISTRATIVE </a:t>
            </a:r>
            <a:r>
              <a:rPr sz="2800" b="1" spc="-35" dirty="0">
                <a:solidFill>
                  <a:srgbClr val="3B3B3B"/>
                </a:solidFill>
                <a:latin typeface="Calibri"/>
                <a:cs typeface="Calibri"/>
              </a:rPr>
              <a:t>LEAVE </a:t>
            </a:r>
            <a:r>
              <a:rPr sz="2800" b="1" spc="-5" dirty="0">
                <a:solidFill>
                  <a:srgbClr val="3B3B3B"/>
                </a:solidFill>
                <a:latin typeface="Calibri"/>
                <a:cs typeface="Calibri"/>
              </a:rPr>
              <a:t>OF</a:t>
            </a:r>
            <a:r>
              <a:rPr sz="2800" b="1" spc="2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3B3B3B"/>
                </a:solidFill>
                <a:latin typeface="Calibri"/>
                <a:cs typeface="Calibri"/>
              </a:rPr>
              <a:t>EMPLOYEE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79647" y="2962655"/>
            <a:ext cx="2438399" cy="2438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8055" y="600455"/>
            <a:ext cx="8247888" cy="920555"/>
          </a:xfrm>
          <a:prstGeom prst="rect">
            <a:avLst/>
          </a:prstGeom>
        </p:spPr>
        <p:txBody>
          <a:bodyPr vert="horz" wrap="square" lIns="0" tIns="58212" rIns="0" bIns="0" rtlCol="0">
            <a:spAutoFit/>
          </a:bodyPr>
          <a:lstStyle/>
          <a:p>
            <a:pPr marL="1997075" marR="5080" indent="-1717675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EMERGENCY </a:t>
            </a:r>
            <a:r>
              <a:rPr sz="2800" b="1" spc="-55" dirty="0">
                <a:solidFill>
                  <a:srgbClr val="902F61"/>
                </a:solidFill>
                <a:latin typeface="Gill Sans MT"/>
                <a:cs typeface="Gill Sans MT"/>
              </a:rPr>
              <a:t>REMOVAL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OF STUDENT</a:t>
            </a:r>
            <a:r>
              <a:rPr sz="2800" b="1" spc="-254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75" dirty="0">
                <a:solidFill>
                  <a:srgbClr val="902F61"/>
                </a:solidFill>
                <a:latin typeface="Gill Sans MT"/>
                <a:cs typeface="Gill Sans MT"/>
              </a:rPr>
              <a:t>AS</a:t>
            </a:r>
            <a:r>
              <a:rPr lang="en-US" sz="2800" b="1" spc="7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75" dirty="0">
                <a:solidFill>
                  <a:srgbClr val="902F61"/>
                </a:solidFill>
                <a:latin typeface="Gill Sans MT"/>
                <a:cs typeface="Gill Sans MT"/>
              </a:rPr>
              <a:t>A  </a:t>
            </a:r>
            <a:r>
              <a:rPr sz="2800" b="1" spc="-25" dirty="0">
                <a:solidFill>
                  <a:srgbClr val="902F61"/>
                </a:solidFill>
                <a:latin typeface="Gill Sans MT"/>
                <a:cs typeface="Gill Sans MT"/>
              </a:rPr>
              <a:t>SUPPORTIVE</a:t>
            </a:r>
            <a:r>
              <a:rPr sz="2800" b="1" spc="-2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MEASURE</a:t>
            </a:r>
            <a:endParaRPr sz="2800" dirty="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4126" y="1759649"/>
            <a:ext cx="7813040" cy="3674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15975">
              <a:lnSpc>
                <a:spcPct val="105000"/>
              </a:lnSpc>
              <a:spcBef>
                <a:spcPts val="100"/>
              </a:spcBef>
            </a:pP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regulations provide </a:t>
            </a:r>
            <a:r>
              <a:rPr sz="2200" spc="-35" dirty="0">
                <a:solidFill>
                  <a:srgbClr val="3B3B3B"/>
                </a:solidFill>
                <a:latin typeface="Calibri"/>
                <a:cs typeface="Calibri"/>
              </a:rPr>
              <a:t>for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emergency removal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a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student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in 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response </a:t>
            </a:r>
            <a:r>
              <a:rPr sz="2200" spc="-30" dirty="0">
                <a:solidFill>
                  <a:srgbClr val="3B3B3B"/>
                </a:solidFill>
                <a:latin typeface="Calibri"/>
                <a:cs typeface="Calibri"/>
              </a:rPr>
              <a:t>to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an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allegation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Title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IX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sexual</a:t>
            </a:r>
            <a:r>
              <a:rPr sz="2200" spc="5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harassment:</a:t>
            </a:r>
            <a:endParaRPr sz="2200">
              <a:latin typeface="Calibri"/>
              <a:cs typeface="Calibri"/>
            </a:endParaRPr>
          </a:p>
          <a:p>
            <a:pPr marL="354965" marR="5080" indent="-342900">
              <a:lnSpc>
                <a:spcPct val="105000"/>
              </a:lnSpc>
              <a:spcBef>
                <a:spcPts val="1005"/>
              </a:spcBef>
              <a:buClr>
                <a:srgbClr val="902F61"/>
              </a:buClr>
              <a:buSzPct val="90909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10" dirty="0">
                <a:solidFill>
                  <a:srgbClr val="3B3B3B"/>
                </a:solidFill>
                <a:latin typeface="Calibri"/>
                <a:cs typeface="Calibri"/>
              </a:rPr>
              <a:t>District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must perform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an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individualized </a:t>
            </a:r>
            <a:r>
              <a:rPr sz="2200" spc="-40" dirty="0">
                <a:solidFill>
                  <a:srgbClr val="3B3B3B"/>
                </a:solidFill>
                <a:latin typeface="Calibri"/>
                <a:cs typeface="Calibri"/>
              </a:rPr>
              <a:t>safety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and risk </a:t>
            </a:r>
            <a:r>
              <a:rPr sz="2200" spc="-10" dirty="0">
                <a:solidFill>
                  <a:srgbClr val="3B3B3B"/>
                </a:solidFill>
                <a:latin typeface="Calibri"/>
                <a:cs typeface="Calibri"/>
              </a:rPr>
              <a:t>analysis 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and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determine that there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is an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immediate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threat </a:t>
            </a:r>
            <a:r>
              <a:rPr sz="2200" spc="-30" dirty="0">
                <a:solidFill>
                  <a:srgbClr val="3B3B3B"/>
                </a:solidFill>
                <a:latin typeface="Calibri"/>
                <a:cs typeface="Calibri"/>
              </a:rPr>
              <a:t>to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physical 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health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or </a:t>
            </a:r>
            <a:r>
              <a:rPr sz="2200" spc="-40" dirty="0">
                <a:solidFill>
                  <a:srgbClr val="3B3B3B"/>
                </a:solidFill>
                <a:latin typeface="Calibri"/>
                <a:cs typeface="Calibri"/>
              </a:rPr>
              <a:t>safety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200" spc="-35" dirty="0">
                <a:solidFill>
                  <a:srgbClr val="3B3B3B"/>
                </a:solidFill>
                <a:latin typeface="Calibri"/>
                <a:cs typeface="Calibri"/>
              </a:rPr>
              <a:t>any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student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or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other </a:t>
            </a:r>
            <a:r>
              <a:rPr sz="2200" spc="-10" dirty="0">
                <a:solidFill>
                  <a:srgbClr val="3B3B3B"/>
                </a:solidFill>
                <a:latin typeface="Calibri"/>
                <a:cs typeface="Calibri"/>
              </a:rPr>
              <a:t>individual arising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from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the 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sexual harassment allegation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that justifies</a:t>
            </a:r>
            <a:r>
              <a:rPr sz="2200" spc="3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removal.</a:t>
            </a:r>
            <a:endParaRPr sz="2200">
              <a:latin typeface="Calibri"/>
              <a:cs typeface="Calibri"/>
            </a:endParaRPr>
          </a:p>
          <a:p>
            <a:pPr marL="354965" marR="538480" indent="-342900">
              <a:lnSpc>
                <a:spcPct val="105000"/>
              </a:lnSpc>
              <a:spcBef>
                <a:spcPts val="5"/>
              </a:spcBef>
              <a:buClr>
                <a:srgbClr val="902F61"/>
              </a:buClr>
              <a:buSzPct val="90909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student removed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must </a:t>
            </a:r>
            <a:r>
              <a:rPr sz="2200" spc="-40" dirty="0">
                <a:solidFill>
                  <a:srgbClr val="3B3B3B"/>
                </a:solidFill>
                <a:latin typeface="Calibri"/>
                <a:cs typeface="Calibri"/>
              </a:rPr>
              <a:t>have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notice and an </a:t>
            </a:r>
            <a:r>
              <a:rPr sz="2200" spc="-10" dirty="0">
                <a:solidFill>
                  <a:srgbClr val="3B3B3B"/>
                </a:solidFill>
                <a:latin typeface="Calibri"/>
                <a:cs typeface="Calibri"/>
              </a:rPr>
              <a:t>opportunity </a:t>
            </a:r>
            <a:r>
              <a:rPr sz="2200" spc="-30" dirty="0">
                <a:solidFill>
                  <a:srgbClr val="3B3B3B"/>
                </a:solidFill>
                <a:latin typeface="Calibri"/>
                <a:cs typeface="Calibri"/>
              </a:rPr>
              <a:t>to 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challenge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decision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immediately after</a:t>
            </a:r>
            <a:r>
              <a:rPr sz="2200" spc="5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removal.</a:t>
            </a:r>
            <a:endParaRPr sz="2200">
              <a:latin typeface="Calibri"/>
              <a:cs typeface="Calibri"/>
            </a:endParaRPr>
          </a:p>
          <a:p>
            <a:pPr marL="355600" marR="199390" indent="-342900">
              <a:lnSpc>
                <a:spcPct val="105000"/>
              </a:lnSpc>
              <a:buClr>
                <a:srgbClr val="902F61"/>
              </a:buClr>
              <a:buSzPct val="90909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This does not modify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student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rights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under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IDEA,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Section 504,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the  ADA,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or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Senate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Bill</a:t>
            </a:r>
            <a:r>
              <a:rPr sz="2200" spc="2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100.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8055" y="600455"/>
            <a:ext cx="8247888" cy="920555"/>
          </a:xfrm>
          <a:prstGeom prst="rect">
            <a:avLst/>
          </a:prstGeom>
        </p:spPr>
        <p:txBody>
          <a:bodyPr vert="horz" wrap="square" lIns="0" tIns="58212" rIns="0" bIns="0" rtlCol="0">
            <a:spAutoFit/>
          </a:bodyPr>
          <a:lstStyle/>
          <a:p>
            <a:pPr marL="1996439" marR="5080" indent="-1918335">
              <a:lnSpc>
                <a:spcPct val="100000"/>
              </a:lnSpc>
              <a:spcBef>
                <a:spcPts val="95"/>
              </a:spcBef>
            </a:pPr>
            <a:r>
              <a:rPr sz="2800" b="1" spc="-30" dirty="0">
                <a:solidFill>
                  <a:srgbClr val="902F61"/>
                </a:solidFill>
                <a:latin typeface="Gill Sans MT"/>
                <a:cs typeface="Gill Sans MT"/>
              </a:rPr>
              <a:t>ADMINISTRATIVE </a:t>
            </a:r>
            <a:r>
              <a:rPr sz="2800" b="1" spc="-45" dirty="0">
                <a:solidFill>
                  <a:srgbClr val="902F61"/>
                </a:solidFill>
                <a:latin typeface="Gill Sans MT"/>
                <a:cs typeface="Gill Sans MT"/>
              </a:rPr>
              <a:t>LEAVE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OF </a:t>
            </a:r>
            <a:r>
              <a:rPr sz="2800" b="1" spc="-40" dirty="0">
                <a:solidFill>
                  <a:srgbClr val="902F61"/>
                </a:solidFill>
                <a:latin typeface="Gill Sans MT"/>
                <a:cs typeface="Gill Sans MT"/>
              </a:rPr>
              <a:t>EMPLOYEE</a:t>
            </a:r>
            <a:r>
              <a:rPr sz="2800" b="1" spc="-20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105" dirty="0">
                <a:solidFill>
                  <a:srgbClr val="902F61"/>
                </a:solidFill>
                <a:latin typeface="Gill Sans MT"/>
                <a:cs typeface="Gill Sans MT"/>
              </a:rPr>
              <a:t>AS</a:t>
            </a:r>
            <a:r>
              <a:rPr lang="en-US" sz="2800" b="1" spc="10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105" dirty="0">
                <a:solidFill>
                  <a:srgbClr val="902F61"/>
                </a:solidFill>
                <a:latin typeface="Gill Sans MT"/>
                <a:cs typeface="Gill Sans MT"/>
              </a:rPr>
              <a:t>A  </a:t>
            </a:r>
            <a:r>
              <a:rPr sz="2800" b="1" spc="-25" dirty="0">
                <a:solidFill>
                  <a:srgbClr val="902F61"/>
                </a:solidFill>
                <a:latin typeface="Gill Sans MT"/>
                <a:cs typeface="Gill Sans MT"/>
              </a:rPr>
              <a:t>SUPPORTIVE</a:t>
            </a:r>
            <a:r>
              <a:rPr sz="2800" b="1" spc="-2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MEASURE</a:t>
            </a:r>
            <a:endParaRPr sz="2800" dirty="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4126" y="1802361"/>
            <a:ext cx="7570470" cy="35706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100"/>
              </a:spcBef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regulations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also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permit a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district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to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place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a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non-student 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employee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on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administrative leave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during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pendency of</a:t>
            </a:r>
            <a:r>
              <a:rPr sz="2400" spc="-20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grievance process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in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response to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a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formal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complaint.</a:t>
            </a:r>
            <a:endParaRPr sz="2400">
              <a:latin typeface="Calibri"/>
              <a:cs typeface="Calibri"/>
            </a:endParaRPr>
          </a:p>
          <a:p>
            <a:pPr marL="354965" marR="202565" indent="-342900">
              <a:lnSpc>
                <a:spcPct val="105000"/>
              </a:lnSpc>
              <a:spcBef>
                <a:spcPts val="765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The preamble 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states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that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leave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paid so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that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it is</a:t>
            </a:r>
            <a:r>
              <a:rPr sz="2400" spc="-21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not 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unreasonably</a:t>
            </a:r>
            <a:r>
              <a:rPr sz="2400" spc="1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burdensome.</a:t>
            </a:r>
            <a:endParaRPr sz="2400">
              <a:latin typeface="Calibri"/>
              <a:cs typeface="Calibri"/>
            </a:endParaRPr>
          </a:p>
          <a:p>
            <a:pPr marL="355600" marR="288290" indent="-342900">
              <a:lnSpc>
                <a:spcPct val="105000"/>
              </a:lnSpc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employee’s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rights under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ADA are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not </a:t>
            </a:r>
            <a:r>
              <a:rPr sz="2400" spc="-30" dirty="0">
                <a:solidFill>
                  <a:srgbClr val="3B3B3B"/>
                </a:solidFill>
                <a:latin typeface="Calibri"/>
                <a:cs typeface="Calibri"/>
              </a:rPr>
              <a:t>affected </a:t>
            </a:r>
            <a:r>
              <a:rPr sz="2400" spc="-15" dirty="0">
                <a:solidFill>
                  <a:srgbClr val="3B3B3B"/>
                </a:solidFill>
                <a:latin typeface="Calibri"/>
                <a:cs typeface="Calibri"/>
              </a:rPr>
              <a:t>by</a:t>
            </a:r>
            <a:r>
              <a:rPr sz="2400" spc="-23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regulations.</a:t>
            </a:r>
            <a:endParaRPr sz="2400">
              <a:latin typeface="Calibri"/>
              <a:cs typeface="Calibri"/>
            </a:endParaRPr>
          </a:p>
          <a:p>
            <a:pPr marL="354965" marR="857250" indent="-342900">
              <a:lnSpc>
                <a:spcPct val="105000"/>
              </a:lnSpc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Also consider Illinois </a:t>
            </a:r>
            <a:r>
              <a:rPr sz="2400" spc="-100" dirty="0">
                <a:solidFill>
                  <a:srgbClr val="3B3B3B"/>
                </a:solidFill>
                <a:latin typeface="Calibri"/>
                <a:cs typeface="Calibri"/>
              </a:rPr>
              <a:t>law,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board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policy and</a:t>
            </a:r>
            <a:r>
              <a:rPr sz="2400" spc="-19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collective 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bargaining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agreement.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212" rIns="0" bIns="0" rtlCol="0">
            <a:spAutoFit/>
          </a:bodyPr>
          <a:lstStyle/>
          <a:p>
            <a:pPr marL="839469" marR="5080" indent="1047750">
              <a:lnSpc>
                <a:spcPct val="100000"/>
              </a:lnSpc>
              <a:spcBef>
                <a:spcPts val="95"/>
              </a:spcBef>
            </a:pPr>
            <a:r>
              <a:rPr sz="2800" b="1" spc="-50" dirty="0">
                <a:solidFill>
                  <a:srgbClr val="902F61"/>
                </a:solidFill>
                <a:latin typeface="Gill Sans MT"/>
                <a:cs typeface="Gill Sans MT"/>
              </a:rPr>
              <a:t>COORDINATOR </a:t>
            </a:r>
            <a:r>
              <a:rPr sz="2800" b="1" spc="-25" dirty="0">
                <a:solidFill>
                  <a:srgbClr val="902F61"/>
                </a:solidFill>
                <a:latin typeface="Gill Sans MT"/>
                <a:cs typeface="Gill Sans MT"/>
              </a:rPr>
              <a:t>ROLE </a:t>
            </a:r>
            <a:r>
              <a:rPr sz="2800" b="1" dirty="0">
                <a:solidFill>
                  <a:srgbClr val="902F61"/>
                </a:solidFill>
                <a:latin typeface="Gill Sans MT"/>
                <a:cs typeface="Gill Sans MT"/>
              </a:rPr>
              <a:t>IN  </a:t>
            </a:r>
            <a:r>
              <a:rPr sz="2800" b="1" spc="-10" dirty="0">
                <a:solidFill>
                  <a:srgbClr val="902F61"/>
                </a:solidFill>
                <a:latin typeface="Gill Sans MT"/>
                <a:cs typeface="Gill Sans MT"/>
              </a:rPr>
              <a:t>INSPECTION/REVIEW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OF</a:t>
            </a:r>
            <a:r>
              <a:rPr sz="2800" b="1" spc="-9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EVIDENCE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4126" y="2412215"/>
            <a:ext cx="8026400" cy="2255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5100">
              <a:lnSpc>
                <a:spcPct val="114999"/>
              </a:lnSpc>
              <a:spcBef>
                <a:spcPts val="100"/>
              </a:spcBef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Coordinator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may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also be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investigator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(but not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decision 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maker).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14999"/>
              </a:lnSpc>
              <a:spcBef>
                <a:spcPts val="994"/>
              </a:spcBef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Coordinator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(or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separate 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investigator)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may </a:t>
            </a:r>
            <a:r>
              <a:rPr sz="2400" spc="-30" dirty="0">
                <a:solidFill>
                  <a:srgbClr val="3B3B3B"/>
                </a:solidFill>
                <a:latin typeface="Calibri"/>
                <a:cs typeface="Calibri"/>
              </a:rPr>
              <a:t>facilitate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parties’ opportunity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to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inspect and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review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any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evidence</a:t>
            </a:r>
            <a:r>
              <a:rPr sz="2400" spc="-20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obtained 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as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part of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</a:t>
            </a:r>
            <a:r>
              <a:rPr sz="2400" spc="-8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3B3B3B"/>
                </a:solidFill>
                <a:latin typeface="Calibri"/>
                <a:cs typeface="Calibri"/>
              </a:rPr>
              <a:t>investigation.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3747" y="646605"/>
            <a:ext cx="75838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0" dirty="0">
                <a:solidFill>
                  <a:srgbClr val="902F61"/>
                </a:solidFill>
                <a:latin typeface="Gill Sans MT"/>
                <a:cs typeface="Gill Sans MT"/>
              </a:rPr>
              <a:t>COORDINATOR </a:t>
            </a:r>
            <a:r>
              <a:rPr sz="2800" b="1" spc="-25" dirty="0">
                <a:solidFill>
                  <a:srgbClr val="902F61"/>
                </a:solidFill>
                <a:latin typeface="Gill Sans MT"/>
                <a:cs typeface="Gill Sans MT"/>
              </a:rPr>
              <a:t>ROLE </a:t>
            </a:r>
            <a:r>
              <a:rPr sz="2800" b="1" dirty="0">
                <a:solidFill>
                  <a:srgbClr val="902F61"/>
                </a:solidFill>
                <a:latin typeface="Gill Sans MT"/>
                <a:cs typeface="Gill Sans MT"/>
              </a:rPr>
              <a:t>IN </a:t>
            </a:r>
            <a:r>
              <a:rPr sz="2800" b="1" spc="-30" dirty="0">
                <a:solidFill>
                  <a:srgbClr val="902F61"/>
                </a:solidFill>
                <a:latin typeface="Gill Sans MT"/>
                <a:cs typeface="Gill Sans MT"/>
              </a:rPr>
              <a:t>INVESTIGATION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4126" y="1380835"/>
            <a:ext cx="8108950" cy="2549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14999"/>
              </a:lnSpc>
              <a:spcBef>
                <a:spcPts val="100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  <a:tab pos="6384290" algn="l"/>
                <a:tab pos="7508875" algn="l"/>
              </a:tabLst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After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completion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investigation,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Coordinator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(or  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investigator) </a:t>
            </a:r>
            <a:r>
              <a:rPr sz="2400" b="1" spc="-105" dirty="0">
                <a:solidFill>
                  <a:srgbClr val="3B3B3B"/>
                </a:solidFill>
                <a:latin typeface="Calibri"/>
                <a:cs typeface="Calibri"/>
              </a:rPr>
              <a:t>MAY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be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responsible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for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providing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parties with  a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c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o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p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y</a:t>
            </a:r>
            <a:r>
              <a:rPr sz="2400" spc="-5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f</a:t>
            </a:r>
            <a:r>
              <a:rPr sz="2400" spc="-1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15" dirty="0">
                <a:solidFill>
                  <a:srgbClr val="3B3B3B"/>
                </a:solidFill>
                <a:latin typeface="Calibri"/>
                <a:cs typeface="Calibri"/>
              </a:rPr>
              <a:t>w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r</a:t>
            </a:r>
            <a:r>
              <a:rPr sz="2400" spc="-15" dirty="0">
                <a:solidFill>
                  <a:srgbClr val="3B3B3B"/>
                </a:solidFill>
                <a:latin typeface="Calibri"/>
                <a:cs typeface="Calibri"/>
              </a:rPr>
              <a:t>i</a:t>
            </a:r>
            <a:r>
              <a:rPr sz="2400" spc="-50" dirty="0">
                <a:solidFill>
                  <a:srgbClr val="3B3B3B"/>
                </a:solidFill>
                <a:latin typeface="Calibri"/>
                <a:cs typeface="Calibri"/>
              </a:rPr>
              <a:t>t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t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n</a:t>
            </a:r>
            <a:r>
              <a:rPr sz="2400" spc="-3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i</a:t>
            </a:r>
            <a:r>
              <a:rPr sz="2400" spc="-65" dirty="0">
                <a:solidFill>
                  <a:srgbClr val="3B3B3B"/>
                </a:solidFill>
                <a:latin typeface="Calibri"/>
                <a:cs typeface="Calibri"/>
              </a:rPr>
              <a:t>n</a:t>
            </a:r>
            <a:r>
              <a:rPr sz="2400" spc="-55" dirty="0">
                <a:solidFill>
                  <a:srgbClr val="3B3B3B"/>
                </a:solidFill>
                <a:latin typeface="Calibri"/>
                <a:cs typeface="Calibri"/>
              </a:rPr>
              <a:t>v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e</a:t>
            </a:r>
            <a:r>
              <a:rPr sz="2400" spc="-55" dirty="0">
                <a:solidFill>
                  <a:srgbClr val="3B3B3B"/>
                </a:solidFill>
                <a:latin typeface="Calibri"/>
                <a:cs typeface="Calibri"/>
              </a:rPr>
              <a:t>s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ti</a:t>
            </a:r>
            <a:r>
              <a:rPr sz="2400" spc="-80" dirty="0">
                <a:solidFill>
                  <a:srgbClr val="3B3B3B"/>
                </a:solidFill>
                <a:latin typeface="Calibri"/>
                <a:cs typeface="Calibri"/>
              </a:rPr>
              <a:t>g</a:t>
            </a:r>
            <a:r>
              <a:rPr sz="2400" spc="-50" dirty="0">
                <a:solidFill>
                  <a:srgbClr val="3B3B3B"/>
                </a:solidFill>
                <a:latin typeface="Calibri"/>
                <a:cs typeface="Calibri"/>
              </a:rPr>
              <a:t>a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ti</a:t>
            </a:r>
            <a:r>
              <a:rPr sz="2400" spc="-55" dirty="0">
                <a:solidFill>
                  <a:srgbClr val="3B3B3B"/>
                </a:solidFill>
                <a:latin typeface="Calibri"/>
                <a:cs typeface="Calibri"/>
              </a:rPr>
              <a:t>v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e</a:t>
            </a:r>
            <a:r>
              <a:rPr sz="2400" spc="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45" dirty="0">
                <a:solidFill>
                  <a:srgbClr val="3B3B3B"/>
                </a:solidFill>
                <a:latin typeface="Calibri"/>
                <a:cs typeface="Calibri"/>
              </a:rPr>
              <a:t>r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e</a:t>
            </a:r>
            <a:r>
              <a:rPr sz="2400" spc="-15" dirty="0">
                <a:solidFill>
                  <a:srgbClr val="3B3B3B"/>
                </a:solidFill>
                <a:latin typeface="Calibri"/>
                <a:cs typeface="Calibri"/>
              </a:rPr>
              <a:t>p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(m</a:t>
            </a:r>
            <a:r>
              <a:rPr sz="2400" spc="-15" dirty="0">
                <a:solidFill>
                  <a:srgbClr val="3B3B3B"/>
                </a:solidFill>
                <a:latin typeface="Calibri"/>
                <a:cs typeface="Calibri"/>
              </a:rPr>
              <a:t>u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</a:t>
            </a:r>
            <a:r>
              <a:rPr sz="2400" spc="-3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b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e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3B3B3B"/>
                </a:solidFill>
                <a:latin typeface="Calibri"/>
                <a:cs typeface="Calibri"/>
              </a:rPr>
              <a:t>s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e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</a:t>
            </a:r>
            <a:r>
              <a:rPr sz="2400" spc="-1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</a:t>
            </a:r>
            <a:r>
              <a:rPr lang="en-US" sz="240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lea</a:t>
            </a:r>
            <a:r>
              <a:rPr sz="2400" spc="-30" dirty="0">
                <a:solidFill>
                  <a:srgbClr val="3B3B3B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 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10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days 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before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determination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of</a:t>
            </a:r>
            <a:r>
              <a:rPr sz="2400" spc="1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responsibility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is</a:t>
            </a:r>
            <a:r>
              <a:rPr lang="en-US" sz="240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reached).</a:t>
            </a:r>
            <a:endParaRPr sz="2400" dirty="0">
              <a:latin typeface="Calibri"/>
              <a:cs typeface="Calibri"/>
            </a:endParaRPr>
          </a:p>
          <a:p>
            <a:pPr marL="355600" marR="918844" indent="-342900">
              <a:lnSpc>
                <a:spcPct val="114999"/>
              </a:lnSpc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May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coordinate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review process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and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exchange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of</a:t>
            </a:r>
            <a:r>
              <a:rPr sz="2400" spc="-15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written  questions.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09771" y="4050791"/>
            <a:ext cx="2356103" cy="1818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4566" y="646605"/>
            <a:ext cx="796099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60680">
              <a:lnSpc>
                <a:spcPct val="100000"/>
              </a:lnSpc>
              <a:spcBef>
                <a:spcPts val="95"/>
              </a:spcBef>
            </a:pPr>
            <a:r>
              <a:rPr sz="2800" b="1" spc="-95" dirty="0">
                <a:solidFill>
                  <a:srgbClr val="902F61"/>
                </a:solidFill>
                <a:latin typeface="Gill Sans MT"/>
                <a:cs typeface="Gill Sans MT"/>
              </a:rPr>
              <a:t>COORDINATOR </a:t>
            </a:r>
            <a:r>
              <a:rPr sz="2800" b="1" spc="-35" dirty="0">
                <a:solidFill>
                  <a:srgbClr val="902F61"/>
                </a:solidFill>
                <a:latin typeface="Gill Sans MT"/>
                <a:cs typeface="Gill Sans MT"/>
              </a:rPr>
              <a:t>ROLE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AFTER INFORMAL  RESOLUTION</a:t>
            </a:r>
            <a:r>
              <a:rPr sz="2800" b="1" spc="-7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OR</a:t>
            </a:r>
            <a:r>
              <a:rPr sz="2800" b="1" spc="-4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2800" b="1" spc="-4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THE</a:t>
            </a:r>
            <a:r>
              <a:rPr sz="2800" b="1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0" dirty="0">
                <a:solidFill>
                  <a:srgbClr val="902F61"/>
                </a:solidFill>
                <a:latin typeface="Gill Sans MT"/>
                <a:cs typeface="Gill Sans MT"/>
              </a:rPr>
              <a:t>GRIEVANCE</a:t>
            </a:r>
            <a:r>
              <a:rPr sz="2800" b="1" spc="-52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25" dirty="0">
                <a:solidFill>
                  <a:srgbClr val="902F61"/>
                </a:solidFill>
                <a:latin typeface="Gill Sans MT"/>
                <a:cs typeface="Gill Sans MT"/>
              </a:rPr>
              <a:t>PROCESS</a:t>
            </a:r>
            <a:endParaRPr sz="2800" dirty="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4126" y="2520140"/>
            <a:ext cx="7449820" cy="866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Coordinator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must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oversee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implementation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supportive 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measures and remedies,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as</a:t>
            </a:r>
            <a:r>
              <a:rPr sz="2400" spc="-15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applicable.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2583180" cy="5330825"/>
          </a:xfrm>
          <a:custGeom>
            <a:avLst/>
            <a:gdLst/>
            <a:ahLst/>
            <a:cxnLst/>
            <a:rect l="l" t="t" r="r" b="b"/>
            <a:pathLst>
              <a:path w="2583180" h="5330825">
                <a:moveTo>
                  <a:pt x="2583180" y="0"/>
                </a:moveTo>
                <a:lnTo>
                  <a:pt x="0" y="0"/>
                </a:lnTo>
                <a:lnTo>
                  <a:pt x="0" y="5330571"/>
                </a:lnTo>
                <a:lnTo>
                  <a:pt x="2583180" y="5330571"/>
                </a:lnTo>
                <a:lnTo>
                  <a:pt x="2583180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6730"/>
            <a:chOff x="0" y="0"/>
            <a:chExt cx="9144000" cy="6856730"/>
          </a:xfrm>
        </p:grpSpPr>
        <p:sp>
          <p:nvSpPr>
            <p:cNvPr id="4" name="object 4"/>
            <p:cNvSpPr/>
            <p:nvPr/>
          </p:nvSpPr>
          <p:spPr>
            <a:xfrm>
              <a:off x="8862059" y="758951"/>
              <a:ext cx="281940" cy="5330825"/>
            </a:xfrm>
            <a:custGeom>
              <a:avLst/>
              <a:gdLst/>
              <a:ahLst/>
              <a:cxnLst/>
              <a:rect l="l" t="t" r="r" b="b"/>
              <a:pathLst>
                <a:path w="281940" h="5330825">
                  <a:moveTo>
                    <a:pt x="281940" y="0"/>
                  </a:moveTo>
                  <a:lnTo>
                    <a:pt x="0" y="0"/>
                  </a:lnTo>
                  <a:lnTo>
                    <a:pt x="0" y="5330571"/>
                  </a:lnTo>
                  <a:lnTo>
                    <a:pt x="281940" y="5330571"/>
                  </a:lnTo>
                  <a:lnTo>
                    <a:pt x="281940" y="0"/>
                  </a:lnTo>
                  <a:close/>
                </a:path>
              </a:pathLst>
            </a:custGeom>
            <a:solidFill>
              <a:srgbClr val="C5C5C5">
                <a:alpha val="4980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2475" cy="68564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22565" y="3548396"/>
            <a:ext cx="528701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b="0" spc="-30" dirty="0">
                <a:solidFill>
                  <a:srgbClr val="0F6CC5"/>
                </a:solidFill>
                <a:latin typeface="Corbel"/>
                <a:cs typeface="Corbel"/>
              </a:rPr>
              <a:t>WHAT </a:t>
            </a:r>
            <a:r>
              <a:rPr b="0" dirty="0">
                <a:solidFill>
                  <a:srgbClr val="0F6CC5"/>
                </a:solidFill>
                <a:latin typeface="Corbel"/>
                <a:cs typeface="Corbel"/>
              </a:rPr>
              <a:t>IS THE DISTRICT’S  </a:t>
            </a:r>
            <a:r>
              <a:rPr b="0" spc="-25" dirty="0">
                <a:solidFill>
                  <a:srgbClr val="0F6CC5"/>
                </a:solidFill>
                <a:latin typeface="Corbel"/>
                <a:cs typeface="Corbel"/>
              </a:rPr>
              <a:t>EDUCATION </a:t>
            </a:r>
            <a:r>
              <a:rPr b="0" spc="-15" dirty="0">
                <a:solidFill>
                  <a:srgbClr val="0F6CC5"/>
                </a:solidFill>
                <a:latin typeface="Corbel"/>
                <a:cs typeface="Corbel"/>
              </a:rPr>
              <a:t>PROGRAM</a:t>
            </a:r>
            <a:r>
              <a:rPr b="0" spc="-390" dirty="0">
                <a:solidFill>
                  <a:srgbClr val="0F6CC5"/>
                </a:solidFill>
                <a:latin typeface="Corbel"/>
                <a:cs typeface="Corbel"/>
              </a:rPr>
              <a:t> </a:t>
            </a:r>
            <a:r>
              <a:rPr b="0" spc="-5" dirty="0">
                <a:solidFill>
                  <a:srgbClr val="0F6CC5"/>
                </a:solidFill>
                <a:latin typeface="Corbel"/>
                <a:cs typeface="Corbel"/>
              </a:rPr>
              <a:t>OR  </a:t>
            </a:r>
            <a:r>
              <a:rPr b="0" dirty="0">
                <a:solidFill>
                  <a:srgbClr val="0F6CC5"/>
                </a:solidFill>
                <a:latin typeface="Corbel"/>
                <a:cs typeface="Corbel"/>
              </a:rPr>
              <a:t>ACTIVITY?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212" rIns="0" bIns="0" rtlCol="0">
            <a:spAutoFit/>
          </a:bodyPr>
          <a:lstStyle/>
          <a:p>
            <a:pPr marL="1250950" marR="5080" indent="-637540">
              <a:lnSpc>
                <a:spcPct val="100000"/>
              </a:lnSpc>
              <a:spcBef>
                <a:spcPts val="95"/>
              </a:spcBef>
            </a:pPr>
            <a:r>
              <a:rPr sz="2800" b="1" spc="-25" dirty="0">
                <a:solidFill>
                  <a:srgbClr val="902F61"/>
                </a:solidFill>
                <a:latin typeface="Gill Sans MT"/>
                <a:cs typeface="Gill Sans MT"/>
              </a:rPr>
              <a:t>ROLE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OF </a:t>
            </a:r>
            <a:r>
              <a:rPr sz="2800" b="1" spc="-50" dirty="0">
                <a:solidFill>
                  <a:srgbClr val="902F61"/>
                </a:solidFill>
                <a:latin typeface="Gill Sans MT"/>
                <a:cs typeface="Gill Sans MT"/>
              </a:rPr>
              <a:t>COORDINATOR </a:t>
            </a:r>
            <a:r>
              <a:rPr sz="2800" b="1" spc="-55" dirty="0">
                <a:solidFill>
                  <a:srgbClr val="902F61"/>
                </a:solidFill>
                <a:latin typeface="Gill Sans MT"/>
                <a:cs typeface="Gill Sans MT"/>
              </a:rPr>
              <a:t>TO</a:t>
            </a:r>
            <a:r>
              <a:rPr sz="2800" b="1" spc="-57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DEVELOP  RECORD KEEPING</a:t>
            </a:r>
            <a:r>
              <a:rPr sz="2800" b="1" spc="-6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0" dirty="0">
                <a:solidFill>
                  <a:srgbClr val="902F61"/>
                </a:solidFill>
                <a:latin typeface="Gill Sans MT"/>
                <a:cs typeface="Gill Sans MT"/>
              </a:rPr>
              <a:t>PROTOCOLS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4126" y="2347375"/>
            <a:ext cx="7912100" cy="2943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532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The Title IX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regulations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require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that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certain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records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be 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maintained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for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SEVEN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years from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date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</a:t>
            </a:r>
            <a:r>
              <a:rPr sz="2400" spc="-114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proceedings  conclude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and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any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sanctions or remedies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are</a:t>
            </a:r>
            <a:r>
              <a:rPr sz="2400" spc="-21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implemented.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It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is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recommended that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records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be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maintained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for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longer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than 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seven years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if the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complainant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or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respondent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is a </a:t>
            </a:r>
            <a:r>
              <a:rPr sz="2400" spc="-70" dirty="0">
                <a:solidFill>
                  <a:srgbClr val="3B3B3B"/>
                </a:solidFill>
                <a:latin typeface="Calibri"/>
                <a:cs typeface="Calibri"/>
              </a:rPr>
              <a:t>minor,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through 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relevant 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statute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limitations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for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the minor filing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a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civil suit 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regarding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</a:t>
            </a:r>
            <a:r>
              <a:rPr sz="2400" spc="-5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allegations.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19700" y="5049011"/>
            <a:ext cx="1680959" cy="16809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16163" y="646605"/>
            <a:ext cx="54965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RECORDS </a:t>
            </a:r>
            <a:r>
              <a:rPr sz="2800" b="1" spc="-55" dirty="0">
                <a:solidFill>
                  <a:srgbClr val="902F61"/>
                </a:solidFill>
                <a:latin typeface="Gill Sans MT"/>
                <a:cs typeface="Gill Sans MT"/>
              </a:rPr>
              <a:t>TO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BE</a:t>
            </a:r>
            <a:r>
              <a:rPr sz="2800" b="1" spc="-58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40" dirty="0">
                <a:solidFill>
                  <a:srgbClr val="902F61"/>
                </a:solidFill>
                <a:latin typeface="Gill Sans MT"/>
                <a:cs typeface="Gill Sans MT"/>
              </a:rPr>
              <a:t>MAINTAINED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4126" y="1158171"/>
            <a:ext cx="8016875" cy="423164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55600" marR="163195" indent="-342900">
              <a:lnSpc>
                <a:spcPts val="3020"/>
              </a:lnSpc>
              <a:spcBef>
                <a:spcPts val="80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Records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any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actions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District 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takes,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including</a:t>
            </a:r>
            <a:r>
              <a:rPr sz="2400" spc="-19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supportive 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measures,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in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response to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a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report </a:t>
            </a:r>
            <a:r>
              <a:rPr sz="2400" b="1" spc="-5" dirty="0">
                <a:solidFill>
                  <a:srgbClr val="3B3B3B"/>
                </a:solidFill>
                <a:latin typeface="Calibri"/>
                <a:cs typeface="Calibri"/>
              </a:rPr>
              <a:t>OR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formal complaint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of 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sexual</a:t>
            </a:r>
            <a:r>
              <a:rPr sz="2400" spc="-7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harassment.</a:t>
            </a:r>
            <a:endParaRPr sz="2400">
              <a:latin typeface="Calibri"/>
              <a:cs typeface="Calibri"/>
            </a:endParaRPr>
          </a:p>
          <a:p>
            <a:pPr marL="355600" marR="464184" indent="-342900">
              <a:lnSpc>
                <a:spcPts val="3020"/>
              </a:lnSpc>
              <a:spcBef>
                <a:spcPts val="15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Document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basis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for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conclusion that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District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response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not 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deliberately </a:t>
            </a:r>
            <a:r>
              <a:rPr sz="2400" spc="-30" dirty="0">
                <a:solidFill>
                  <a:srgbClr val="3B3B3B"/>
                </a:solidFill>
                <a:latin typeface="Calibri"/>
                <a:cs typeface="Calibri"/>
              </a:rPr>
              <a:t>indifferent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and measures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have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been 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taken to  restore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or preserve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equal access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to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45" dirty="0">
                <a:solidFill>
                  <a:srgbClr val="3B3B3B"/>
                </a:solidFill>
                <a:latin typeface="Calibri"/>
                <a:cs typeface="Calibri"/>
              </a:rPr>
              <a:t>school’s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education 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program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or</a:t>
            </a:r>
            <a:r>
              <a:rPr sz="2400" spc="-8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activity.</a:t>
            </a:r>
            <a:endParaRPr sz="2400">
              <a:latin typeface="Calibri"/>
              <a:cs typeface="Calibri"/>
            </a:endParaRPr>
          </a:p>
          <a:p>
            <a:pPr marL="354965" marR="5080" indent="-342900">
              <a:lnSpc>
                <a:spcPts val="3020"/>
              </a:lnSpc>
              <a:spcBef>
                <a:spcPts val="15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If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District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does not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provide complainant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with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supportive 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measures,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it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must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document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why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not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providing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supportive 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measure(s)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was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not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clearly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unreasonable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in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light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of known 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circumstances.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16163" y="646605"/>
            <a:ext cx="54965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RECORDS </a:t>
            </a:r>
            <a:r>
              <a:rPr sz="2800" b="1" spc="-55" dirty="0">
                <a:solidFill>
                  <a:srgbClr val="902F61"/>
                </a:solidFill>
                <a:latin typeface="Gill Sans MT"/>
                <a:cs typeface="Gill Sans MT"/>
              </a:rPr>
              <a:t>TO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BE</a:t>
            </a:r>
            <a:r>
              <a:rPr sz="2800" b="1" spc="-58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lang="en-US" sz="2800" b="1" spc="-58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40" dirty="0">
                <a:solidFill>
                  <a:srgbClr val="902F61"/>
                </a:solidFill>
                <a:latin typeface="Gill Sans MT"/>
                <a:cs typeface="Gill Sans MT"/>
              </a:rPr>
              <a:t>MAINTAINED</a:t>
            </a:r>
            <a:endParaRPr sz="2800" dirty="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4126" y="2166297"/>
            <a:ext cx="7838440" cy="2128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732790" indent="-342900">
              <a:lnSpc>
                <a:spcPct val="114999"/>
              </a:lnSpc>
              <a:spcBef>
                <a:spcPts val="100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All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materials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used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to train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Coordinators, </a:t>
            </a:r>
            <a:r>
              <a:rPr sz="2400" spc="-45" dirty="0">
                <a:solidFill>
                  <a:srgbClr val="3B3B3B"/>
                </a:solidFill>
                <a:latin typeface="Calibri"/>
                <a:cs typeface="Calibri"/>
              </a:rPr>
              <a:t>investigators, 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decision-makers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and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any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person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facilitating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an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informal 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resolution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process.</a:t>
            </a:r>
            <a:endParaRPr sz="2400">
              <a:latin typeface="Calibri"/>
              <a:cs typeface="Calibri"/>
            </a:endParaRPr>
          </a:p>
          <a:p>
            <a:pPr marL="354965" marR="5080" indent="-342900">
              <a:lnSpc>
                <a:spcPct val="114999"/>
              </a:lnSpc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These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materials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must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also be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made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available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on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</a:t>
            </a:r>
            <a:r>
              <a:rPr sz="2400" spc="-19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District’s  website.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212" rIns="0" bIns="0" rtlCol="0">
            <a:spAutoFit/>
          </a:bodyPr>
          <a:lstStyle/>
          <a:p>
            <a:pPr marL="1008380" marR="5080" indent="-198755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RECORDS</a:t>
            </a:r>
            <a:r>
              <a:rPr sz="2800" b="1" spc="-4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5" dirty="0">
                <a:solidFill>
                  <a:srgbClr val="902F61"/>
                </a:solidFill>
                <a:latin typeface="Gill Sans MT"/>
                <a:cs typeface="Gill Sans MT"/>
              </a:rPr>
              <a:t>TO</a:t>
            </a:r>
            <a:r>
              <a:rPr sz="2800" b="1" spc="-1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BE</a:t>
            </a:r>
            <a:r>
              <a:rPr sz="2800" b="1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40" dirty="0">
                <a:solidFill>
                  <a:srgbClr val="902F61"/>
                </a:solidFill>
                <a:latin typeface="Gill Sans MT"/>
                <a:cs typeface="Gill Sans MT"/>
              </a:rPr>
              <a:t>MAINTAINED</a:t>
            </a:r>
            <a:r>
              <a:rPr sz="2800" b="1" spc="-42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WITH  REGARD </a:t>
            </a:r>
            <a:r>
              <a:rPr sz="2800" b="1" spc="-55" dirty="0">
                <a:solidFill>
                  <a:srgbClr val="902F61"/>
                </a:solidFill>
                <a:latin typeface="Gill Sans MT"/>
                <a:cs typeface="Gill Sans MT"/>
              </a:rPr>
              <a:t>TO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FORMAL</a:t>
            </a:r>
            <a:r>
              <a:rPr sz="2800" b="1" spc="-5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COMPLAINT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4126" y="1537873"/>
            <a:ext cx="7994015" cy="3803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14999"/>
              </a:lnSpc>
              <a:spcBef>
                <a:spcPts val="100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Records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each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sexual harassment </a:t>
            </a:r>
            <a:r>
              <a:rPr sz="2400" spc="-30" dirty="0">
                <a:solidFill>
                  <a:srgbClr val="3B3B3B"/>
                </a:solidFill>
                <a:latin typeface="Calibri"/>
                <a:cs typeface="Calibri"/>
              </a:rPr>
              <a:t>investigation,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including 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determination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responsibility,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any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disciplinary sanctions 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against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Respondent,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any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remedies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provided to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Complainant 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to  restore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or preserve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equal access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to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45" dirty="0">
                <a:solidFill>
                  <a:srgbClr val="3B3B3B"/>
                </a:solidFill>
                <a:latin typeface="Calibri"/>
                <a:cs typeface="Calibri"/>
              </a:rPr>
              <a:t>school’s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education 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program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or</a:t>
            </a:r>
            <a:r>
              <a:rPr sz="2400" spc="-8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activity.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45" dirty="0">
                <a:solidFill>
                  <a:srgbClr val="3B3B3B"/>
                </a:solidFill>
                <a:latin typeface="Calibri"/>
                <a:cs typeface="Calibri"/>
              </a:rPr>
              <a:t>Transcript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from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any</a:t>
            </a:r>
            <a:r>
              <a:rPr sz="2400" spc="-7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hearing.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95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Documents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from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any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appeal and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result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</a:t>
            </a:r>
            <a:r>
              <a:rPr sz="2400" spc="-13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appeal.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Documentation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any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informal resolution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and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result</a:t>
            </a:r>
            <a:endParaRPr sz="2400">
              <a:latin typeface="Calibri"/>
              <a:cs typeface="Calibri"/>
            </a:endParaRPr>
          </a:p>
          <a:p>
            <a:pPr marL="354965">
              <a:lnSpc>
                <a:spcPct val="100000"/>
              </a:lnSpc>
              <a:spcBef>
                <a:spcPts val="430"/>
              </a:spcBef>
            </a:pP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therefrom.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212" rIns="0" bIns="0" rtlCol="0">
            <a:spAutoFit/>
          </a:bodyPr>
          <a:lstStyle/>
          <a:p>
            <a:pPr marL="1951989" marR="5080" indent="-899794">
              <a:lnSpc>
                <a:spcPct val="100000"/>
              </a:lnSpc>
              <a:spcBef>
                <a:spcPts val="95"/>
              </a:spcBef>
            </a:pPr>
            <a:r>
              <a:rPr sz="2800" b="1" spc="-50" dirty="0">
                <a:solidFill>
                  <a:srgbClr val="902F61"/>
                </a:solidFill>
                <a:latin typeface="Gill Sans MT"/>
                <a:cs typeface="Gill Sans MT"/>
              </a:rPr>
              <a:t>COORDINATOR </a:t>
            </a:r>
            <a:r>
              <a:rPr sz="2800" b="1" spc="-25" dirty="0">
                <a:solidFill>
                  <a:srgbClr val="902F61"/>
                </a:solidFill>
                <a:latin typeface="Gill Sans MT"/>
                <a:cs typeface="Gill Sans MT"/>
              </a:rPr>
              <a:t>ROLE </a:t>
            </a:r>
            <a:r>
              <a:rPr sz="2800" b="1" spc="-55" dirty="0">
                <a:solidFill>
                  <a:srgbClr val="902F61"/>
                </a:solidFill>
                <a:latin typeface="Gill Sans MT"/>
                <a:cs typeface="Gill Sans MT"/>
              </a:rPr>
              <a:t>TO</a:t>
            </a:r>
            <a:r>
              <a:rPr sz="2800" b="1" spc="-55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ENSURE  </a:t>
            </a:r>
            <a:r>
              <a:rPr sz="2800" b="1" spc="-100" dirty="0">
                <a:solidFill>
                  <a:srgbClr val="902F61"/>
                </a:solidFill>
                <a:latin typeface="Gill Sans MT"/>
                <a:cs typeface="Gill Sans MT"/>
              </a:rPr>
              <a:t>MANDATORY</a:t>
            </a:r>
            <a:r>
              <a:rPr sz="2800" b="1" spc="-52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TRAINING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4126" y="1705767"/>
            <a:ext cx="7658734" cy="3559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23240">
              <a:lnSpc>
                <a:spcPts val="3000"/>
              </a:lnSpc>
              <a:spcBef>
                <a:spcPts val="100"/>
              </a:spcBef>
            </a:pP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Persons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designated </a:t>
            </a:r>
            <a:r>
              <a:rPr sz="2400" spc="-15" dirty="0">
                <a:solidFill>
                  <a:srgbClr val="3B3B3B"/>
                </a:solidFill>
                <a:latin typeface="Calibri"/>
                <a:cs typeface="Calibri"/>
              </a:rPr>
              <a:t>by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District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as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Title IX</a:t>
            </a:r>
            <a:r>
              <a:rPr sz="2400" spc="-14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Coordinators,  </a:t>
            </a:r>
            <a:r>
              <a:rPr sz="2400" spc="-45" dirty="0">
                <a:solidFill>
                  <a:srgbClr val="3B3B3B"/>
                </a:solidFill>
                <a:latin typeface="Calibri"/>
                <a:cs typeface="Calibri"/>
              </a:rPr>
              <a:t>investigators,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decision 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makers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or </a:t>
            </a:r>
            <a:r>
              <a:rPr sz="2400" spc="-30" dirty="0">
                <a:solidFill>
                  <a:srgbClr val="3B3B3B"/>
                </a:solidFill>
                <a:latin typeface="Calibri"/>
                <a:cs typeface="Calibri"/>
              </a:rPr>
              <a:t>facilitators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informal 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resolution must receive training </a:t>
            </a:r>
            <a:r>
              <a:rPr sz="2400" spc="-15" dirty="0">
                <a:solidFill>
                  <a:srgbClr val="3B3B3B"/>
                </a:solidFill>
                <a:latin typeface="Calibri"/>
                <a:cs typeface="Calibri"/>
              </a:rPr>
              <a:t>on: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Definition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sexual</a:t>
            </a:r>
            <a:r>
              <a:rPr sz="2400" spc="-10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harassment.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Scope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District’s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education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program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or</a:t>
            </a:r>
            <a:r>
              <a:rPr sz="2400" spc="-11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activity.</a:t>
            </a:r>
            <a:endParaRPr sz="2400">
              <a:latin typeface="Calibri"/>
              <a:cs typeface="Calibri"/>
            </a:endParaRPr>
          </a:p>
          <a:p>
            <a:pPr marL="355600" marR="513080" indent="-342900">
              <a:lnSpc>
                <a:spcPts val="3020"/>
              </a:lnSpc>
              <a:spcBef>
                <a:spcPts val="10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15" dirty="0">
                <a:solidFill>
                  <a:srgbClr val="3B3B3B"/>
                </a:solidFill>
                <a:latin typeface="Calibri"/>
                <a:cs typeface="Calibri"/>
              </a:rPr>
              <a:t>How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to conduct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an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investigation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and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grievance</a:t>
            </a:r>
            <a:r>
              <a:rPr sz="2400" spc="-12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process, 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including appeals and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informal</a:t>
            </a:r>
            <a:r>
              <a:rPr sz="2400" spc="-11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resolution.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ts val="3020"/>
              </a:lnSpc>
              <a:spcBef>
                <a:spcPts val="5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15" dirty="0">
                <a:solidFill>
                  <a:srgbClr val="3B3B3B"/>
                </a:solidFill>
                <a:latin typeface="Calibri"/>
                <a:cs typeface="Calibri"/>
              </a:rPr>
              <a:t>How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to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serve </a:t>
            </a:r>
            <a:r>
              <a:rPr sz="2400" spc="-30" dirty="0">
                <a:solidFill>
                  <a:srgbClr val="3B3B3B"/>
                </a:solidFill>
                <a:latin typeface="Calibri"/>
                <a:cs typeface="Calibri"/>
              </a:rPr>
              <a:t>impartially,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including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avoiding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prejudgment</a:t>
            </a:r>
            <a:r>
              <a:rPr sz="2400" spc="-17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of 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facts,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conflicts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interest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and</a:t>
            </a:r>
            <a:r>
              <a:rPr sz="2400" spc="-13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bias.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8212" rIns="0" bIns="0" rtlCol="0">
            <a:spAutoFit/>
          </a:bodyPr>
          <a:lstStyle/>
          <a:p>
            <a:pPr marL="1173480" marR="5080" indent="-121285">
              <a:lnSpc>
                <a:spcPct val="100000"/>
              </a:lnSpc>
              <a:spcBef>
                <a:spcPts val="95"/>
              </a:spcBef>
            </a:pPr>
            <a:r>
              <a:rPr sz="2800" b="1" spc="-50" dirty="0">
                <a:solidFill>
                  <a:srgbClr val="902F61"/>
                </a:solidFill>
                <a:latin typeface="Gill Sans MT"/>
                <a:cs typeface="Gill Sans MT"/>
              </a:rPr>
              <a:t>COORDINATOR </a:t>
            </a:r>
            <a:r>
              <a:rPr sz="2800" b="1" spc="-25" dirty="0">
                <a:solidFill>
                  <a:srgbClr val="902F61"/>
                </a:solidFill>
                <a:latin typeface="Gill Sans MT"/>
                <a:cs typeface="Gill Sans MT"/>
              </a:rPr>
              <a:t>ROLE </a:t>
            </a:r>
            <a:r>
              <a:rPr sz="2800" b="1" spc="-55" dirty="0">
                <a:solidFill>
                  <a:srgbClr val="902F61"/>
                </a:solidFill>
                <a:latin typeface="Gill Sans MT"/>
                <a:cs typeface="Gill Sans MT"/>
              </a:rPr>
              <a:t>TO</a:t>
            </a:r>
            <a:r>
              <a:rPr sz="2800" b="1" spc="-55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ENSURE  </a:t>
            </a:r>
            <a:r>
              <a:rPr sz="2800" b="1" spc="-100" dirty="0">
                <a:solidFill>
                  <a:srgbClr val="902F61"/>
                </a:solidFill>
                <a:latin typeface="Gill Sans MT"/>
                <a:cs typeface="Gill Sans MT"/>
              </a:rPr>
              <a:t>MANDATORY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TRAINING</a:t>
            </a:r>
            <a:r>
              <a:rPr sz="2800" b="1" spc="-509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5" dirty="0">
                <a:solidFill>
                  <a:srgbClr val="902F61"/>
                </a:solidFill>
                <a:latin typeface="Gill Sans MT"/>
                <a:cs typeface="Gill Sans MT"/>
              </a:rPr>
              <a:t>(CONT.)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4126" y="1958498"/>
            <a:ext cx="7766050" cy="2969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14999"/>
              </a:lnSpc>
              <a:spcBef>
                <a:spcPts val="100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45" dirty="0">
                <a:solidFill>
                  <a:srgbClr val="3B3B3B"/>
                </a:solidFill>
                <a:latin typeface="Calibri"/>
                <a:cs typeface="Calibri"/>
              </a:rPr>
              <a:t>Investigators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must receive training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on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relevance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and </a:t>
            </a:r>
            <a:r>
              <a:rPr sz="2400" spc="-15" dirty="0">
                <a:solidFill>
                  <a:srgbClr val="3B3B3B"/>
                </a:solidFill>
                <a:latin typeface="Calibri"/>
                <a:cs typeface="Calibri"/>
              </a:rPr>
              <a:t>how 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to 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create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an 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investigative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report that fairly </a:t>
            </a:r>
            <a:r>
              <a:rPr sz="2400" spc="-15" dirty="0">
                <a:solidFill>
                  <a:srgbClr val="3B3B3B"/>
                </a:solidFill>
                <a:latin typeface="Calibri"/>
                <a:cs typeface="Calibri"/>
              </a:rPr>
              <a:t>summarizes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relevant  information.</a:t>
            </a:r>
            <a:endParaRPr sz="2400">
              <a:latin typeface="Calibri"/>
              <a:cs typeface="Calibri"/>
            </a:endParaRPr>
          </a:p>
          <a:p>
            <a:pPr marL="354965" marR="78740" indent="-342900">
              <a:lnSpc>
                <a:spcPct val="114999"/>
              </a:lnSpc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Decision 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makers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must receive training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on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relevance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of 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questions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and evidence, including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when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evidence of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a 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complainant’s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sexual predisposition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or prior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sexual behavior  are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not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relevant.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3047" y="6400800"/>
              <a:ext cx="9141460" cy="457200"/>
            </a:xfrm>
            <a:custGeom>
              <a:avLst/>
              <a:gdLst/>
              <a:ahLst/>
              <a:cxnLst/>
              <a:rect l="l" t="t" r="r" b="b"/>
              <a:pathLst>
                <a:path w="9141460" h="457200">
                  <a:moveTo>
                    <a:pt x="9140952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0952" y="457200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1460" cy="64135"/>
            </a:xfrm>
            <a:custGeom>
              <a:avLst/>
              <a:gdLst/>
              <a:ahLst/>
              <a:cxnLst/>
              <a:rect l="l" t="t" r="r" b="b"/>
              <a:pathLst>
                <a:path w="9141460" h="64135">
                  <a:moveTo>
                    <a:pt x="9140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9140952" y="64007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905255" y="4343400"/>
            <a:ext cx="7406640" cy="0"/>
          </a:xfrm>
          <a:custGeom>
            <a:avLst/>
            <a:gdLst/>
            <a:ahLst/>
            <a:cxnLst/>
            <a:rect l="l" t="t" r="r" b="b"/>
            <a:pathLst>
              <a:path w="7406640">
                <a:moveTo>
                  <a:pt x="0" y="0"/>
                </a:moveTo>
                <a:lnTo>
                  <a:pt x="740664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898135" y="1362455"/>
            <a:ext cx="3919854" cy="2011448"/>
          </a:xfrm>
          <a:prstGeom prst="rect">
            <a:avLst/>
          </a:prstGeom>
          <a:solidFill>
            <a:srgbClr val="2583C5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750" dirty="0">
              <a:latin typeface="Times New Roman"/>
              <a:cs typeface="Times New Roman"/>
            </a:endParaRPr>
          </a:p>
          <a:p>
            <a:pPr marL="97155" marR="75565" indent="459740">
              <a:lnSpc>
                <a:spcPts val="3260"/>
              </a:lnSpc>
              <a:tabLst>
                <a:tab pos="1421130" algn="l"/>
              </a:tabLst>
            </a:pPr>
            <a:r>
              <a:rPr sz="3200" b="0" spc="-55" dirty="0">
                <a:solidFill>
                  <a:srgbClr val="252525"/>
                </a:solidFill>
                <a:latin typeface="Calibri Light"/>
                <a:cs typeface="Calibri Light"/>
              </a:rPr>
              <a:t>TITLE </a:t>
            </a:r>
            <a:r>
              <a:rPr sz="3200" b="0" spc="-30" dirty="0">
                <a:solidFill>
                  <a:srgbClr val="252525"/>
                </a:solidFill>
                <a:latin typeface="Calibri Light"/>
                <a:cs typeface="Calibri Light"/>
              </a:rPr>
              <a:t>IX </a:t>
            </a:r>
            <a:r>
              <a:rPr sz="3200" b="0" spc="-70" dirty="0">
                <a:solidFill>
                  <a:srgbClr val="252525"/>
                </a:solidFill>
                <a:latin typeface="Calibri Light"/>
                <a:cs typeface="Calibri Light"/>
              </a:rPr>
              <a:t>TRAINING  </a:t>
            </a:r>
            <a:r>
              <a:rPr sz="3200" b="0" spc="-320" dirty="0">
                <a:solidFill>
                  <a:srgbClr val="252525"/>
                </a:solidFill>
                <a:latin typeface="Calibri Light"/>
                <a:cs typeface="Calibri Light"/>
              </a:rPr>
              <a:t>P</a:t>
            </a:r>
            <a:r>
              <a:rPr sz="3200" b="0" spc="-70" dirty="0">
                <a:solidFill>
                  <a:srgbClr val="252525"/>
                </a:solidFill>
                <a:latin typeface="Calibri Light"/>
                <a:cs typeface="Calibri Light"/>
              </a:rPr>
              <a:t>A</a:t>
            </a:r>
            <a:r>
              <a:rPr sz="3200" b="0" spc="-110" dirty="0">
                <a:solidFill>
                  <a:srgbClr val="252525"/>
                </a:solidFill>
                <a:latin typeface="Calibri Light"/>
                <a:cs typeface="Calibri Light"/>
              </a:rPr>
              <a:t>R</a:t>
            </a:r>
            <a:r>
              <a:rPr sz="3200" b="0" dirty="0">
                <a:solidFill>
                  <a:srgbClr val="252525"/>
                </a:solidFill>
                <a:latin typeface="Calibri Light"/>
                <a:cs typeface="Calibri Light"/>
              </a:rPr>
              <a:t>T</a:t>
            </a:r>
            <a:r>
              <a:rPr sz="3200" b="0" spc="-16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3200" b="0" spc="-195" dirty="0">
                <a:solidFill>
                  <a:srgbClr val="252525"/>
                </a:solidFill>
                <a:latin typeface="Calibri Light"/>
                <a:cs typeface="Calibri Light"/>
              </a:rPr>
              <a:t>V</a:t>
            </a:r>
            <a:r>
              <a:rPr lang="en-US" sz="3200" b="0" spc="-195" dirty="0">
                <a:solidFill>
                  <a:srgbClr val="252525"/>
                </a:solidFill>
                <a:latin typeface="Calibri Light"/>
                <a:cs typeface="Calibri Light"/>
              </a:rPr>
              <a:t>I</a:t>
            </a:r>
            <a:r>
              <a:rPr sz="3200" b="0" dirty="0">
                <a:solidFill>
                  <a:srgbClr val="252525"/>
                </a:solidFill>
                <a:latin typeface="Calibri Light"/>
                <a:cs typeface="Calibri Light"/>
              </a:rPr>
              <a:t>:	</a:t>
            </a:r>
            <a:r>
              <a:rPr sz="3200" b="0" spc="-55" dirty="0">
                <a:solidFill>
                  <a:srgbClr val="252525"/>
                </a:solidFill>
                <a:latin typeface="Calibri Light"/>
                <a:cs typeface="Calibri Light"/>
              </a:rPr>
              <a:t>I</a:t>
            </a:r>
            <a:r>
              <a:rPr sz="3200" b="0" spc="-90" dirty="0">
                <a:solidFill>
                  <a:srgbClr val="252525"/>
                </a:solidFill>
                <a:latin typeface="Calibri Light"/>
                <a:cs typeface="Calibri Light"/>
              </a:rPr>
              <a:t>N</a:t>
            </a:r>
            <a:r>
              <a:rPr sz="3200" b="0" spc="-85" dirty="0">
                <a:solidFill>
                  <a:srgbClr val="252525"/>
                </a:solidFill>
                <a:latin typeface="Calibri Light"/>
                <a:cs typeface="Calibri Light"/>
              </a:rPr>
              <a:t>V</a:t>
            </a:r>
            <a:r>
              <a:rPr sz="3200" b="0" spc="-114" dirty="0">
                <a:solidFill>
                  <a:srgbClr val="252525"/>
                </a:solidFill>
                <a:latin typeface="Calibri Light"/>
                <a:cs typeface="Calibri Light"/>
              </a:rPr>
              <a:t>E</a:t>
            </a:r>
            <a:r>
              <a:rPr sz="3200" b="0" spc="-95" dirty="0">
                <a:solidFill>
                  <a:srgbClr val="252525"/>
                </a:solidFill>
                <a:latin typeface="Calibri Light"/>
                <a:cs typeface="Calibri Light"/>
              </a:rPr>
              <a:t>S</a:t>
            </a:r>
            <a:r>
              <a:rPr sz="3200" b="0" spc="-75" dirty="0">
                <a:solidFill>
                  <a:srgbClr val="252525"/>
                </a:solidFill>
                <a:latin typeface="Calibri Light"/>
                <a:cs typeface="Calibri Light"/>
              </a:rPr>
              <a:t>T</a:t>
            </a:r>
            <a:r>
              <a:rPr sz="3200" b="0" spc="-65" dirty="0">
                <a:solidFill>
                  <a:srgbClr val="252525"/>
                </a:solidFill>
                <a:latin typeface="Calibri Light"/>
                <a:cs typeface="Calibri Light"/>
              </a:rPr>
              <a:t>I</a:t>
            </a:r>
            <a:r>
              <a:rPr sz="3200" b="0" spc="-95" dirty="0">
                <a:solidFill>
                  <a:srgbClr val="252525"/>
                </a:solidFill>
                <a:latin typeface="Calibri Light"/>
                <a:cs typeface="Calibri Light"/>
              </a:rPr>
              <a:t>G</a:t>
            </a:r>
            <a:r>
              <a:rPr sz="3200" b="0" spc="-330" dirty="0">
                <a:solidFill>
                  <a:srgbClr val="252525"/>
                </a:solidFill>
                <a:latin typeface="Calibri Light"/>
                <a:cs typeface="Calibri Light"/>
              </a:rPr>
              <a:t>A</a:t>
            </a:r>
            <a:r>
              <a:rPr sz="3200" b="0" spc="-75" dirty="0">
                <a:solidFill>
                  <a:srgbClr val="252525"/>
                </a:solidFill>
                <a:latin typeface="Calibri Light"/>
                <a:cs typeface="Calibri Light"/>
              </a:rPr>
              <a:t>TI</a:t>
            </a:r>
            <a:r>
              <a:rPr sz="3200" b="0" spc="-95" dirty="0">
                <a:solidFill>
                  <a:srgbClr val="252525"/>
                </a:solidFill>
                <a:latin typeface="Calibri Light"/>
                <a:cs typeface="Calibri Light"/>
              </a:rPr>
              <a:t>O</a:t>
            </a:r>
            <a:r>
              <a:rPr sz="3200" b="0" dirty="0">
                <a:solidFill>
                  <a:srgbClr val="252525"/>
                </a:solidFill>
                <a:latin typeface="Calibri Light"/>
                <a:cs typeface="Calibri Light"/>
              </a:rPr>
              <a:t>N</a:t>
            </a:r>
            <a:endParaRPr sz="3200" dirty="0">
              <a:latin typeface="Calibri Light"/>
              <a:cs typeface="Calibri Light"/>
            </a:endParaRPr>
          </a:p>
          <a:p>
            <a:pPr marL="1046480">
              <a:lnSpc>
                <a:spcPct val="100000"/>
              </a:lnSpc>
              <a:spcBef>
                <a:spcPts val="2870"/>
              </a:spcBef>
            </a:pPr>
            <a:r>
              <a:rPr lang="en-US" sz="2400" b="0" spc="-75" dirty="0">
                <a:solidFill>
                  <a:srgbClr val="252525"/>
                </a:solidFill>
                <a:latin typeface="Calibri Light"/>
                <a:cs typeface="Calibri Light"/>
              </a:rPr>
              <a:t>NOVEMBER</a:t>
            </a:r>
            <a:r>
              <a:rPr sz="2400" b="0" spc="-75" dirty="0">
                <a:solidFill>
                  <a:srgbClr val="252525"/>
                </a:solidFill>
                <a:latin typeface="Calibri Light"/>
                <a:cs typeface="Calibri Light"/>
              </a:rPr>
              <a:t>,</a:t>
            </a:r>
            <a:r>
              <a:rPr sz="2400" b="0" spc="-15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2400" b="0" spc="-45" dirty="0">
                <a:solidFill>
                  <a:srgbClr val="252525"/>
                </a:solidFill>
                <a:latin typeface="Calibri Light"/>
                <a:cs typeface="Calibri Light"/>
              </a:rPr>
              <a:t>2020</a:t>
            </a:r>
            <a:endParaRPr sz="2400" dirty="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3746" y="4610244"/>
            <a:ext cx="3048000" cy="1214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5875" algn="ctr">
              <a:lnSpc>
                <a:spcPct val="100000"/>
              </a:lnSpc>
              <a:spcBef>
                <a:spcPts val="100"/>
              </a:spcBef>
            </a:pPr>
            <a:r>
              <a:rPr sz="1800" b="0" spc="160" dirty="0">
                <a:solidFill>
                  <a:srgbClr val="252525"/>
                </a:solidFill>
                <a:latin typeface="Calibri Light"/>
                <a:cs typeface="Calibri Light"/>
              </a:rPr>
              <a:t>PRESENTED</a:t>
            </a:r>
            <a:r>
              <a:rPr sz="1800" b="0" spc="32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800" b="0" spc="65" dirty="0">
                <a:solidFill>
                  <a:srgbClr val="252525"/>
                </a:solidFill>
                <a:latin typeface="Calibri Light"/>
                <a:cs typeface="Calibri Light"/>
              </a:rPr>
              <a:t>BY:</a:t>
            </a:r>
            <a:endParaRPr sz="1800">
              <a:latin typeface="Calibri Light"/>
              <a:cs typeface="Calibri Light"/>
            </a:endParaRPr>
          </a:p>
          <a:p>
            <a:pPr marL="12065" marR="5080" indent="-24130" algn="ctr">
              <a:lnSpc>
                <a:spcPct val="100000"/>
              </a:lnSpc>
            </a:pPr>
            <a:r>
              <a:rPr sz="1800" b="0" spc="155" dirty="0">
                <a:solidFill>
                  <a:srgbClr val="252525"/>
                </a:solidFill>
                <a:latin typeface="Calibri Light"/>
                <a:cs typeface="Calibri Light"/>
              </a:rPr>
              <a:t>HAUSER, </a:t>
            </a:r>
            <a:r>
              <a:rPr sz="1800" b="0" dirty="0">
                <a:solidFill>
                  <a:srgbClr val="252525"/>
                </a:solidFill>
                <a:latin typeface="Calibri Light"/>
                <a:cs typeface="Calibri Light"/>
              </a:rPr>
              <a:t>I </a:t>
            </a:r>
            <a:r>
              <a:rPr sz="1800" b="0" spc="120" dirty="0">
                <a:solidFill>
                  <a:srgbClr val="252525"/>
                </a:solidFill>
                <a:latin typeface="Calibri Light"/>
                <a:cs typeface="Calibri Light"/>
              </a:rPr>
              <a:t>ZZO, </a:t>
            </a:r>
            <a:r>
              <a:rPr sz="1800" b="0" spc="160" dirty="0">
                <a:solidFill>
                  <a:srgbClr val="252525"/>
                </a:solidFill>
                <a:latin typeface="Calibri Light"/>
                <a:cs typeface="Calibri Light"/>
              </a:rPr>
              <a:t>PETRARCA,  </a:t>
            </a:r>
            <a:r>
              <a:rPr sz="1800" b="0" spc="155" dirty="0">
                <a:solidFill>
                  <a:srgbClr val="252525"/>
                </a:solidFill>
                <a:latin typeface="Calibri Light"/>
                <a:cs typeface="Calibri Light"/>
              </a:rPr>
              <a:t>GLEASON </a:t>
            </a:r>
            <a:r>
              <a:rPr sz="1800" b="0" dirty="0">
                <a:solidFill>
                  <a:srgbClr val="252525"/>
                </a:solidFill>
                <a:latin typeface="Calibri Light"/>
                <a:cs typeface="Calibri Light"/>
              </a:rPr>
              <a:t>&amp; </a:t>
            </a:r>
            <a:r>
              <a:rPr sz="1800" b="0" spc="160" dirty="0">
                <a:solidFill>
                  <a:srgbClr val="252525"/>
                </a:solidFill>
                <a:latin typeface="Calibri Light"/>
                <a:cs typeface="Calibri Light"/>
              </a:rPr>
              <a:t>STILLMAN,</a:t>
            </a:r>
            <a:r>
              <a:rPr sz="1800" b="0" spc="45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800" b="0" spc="125" dirty="0">
                <a:solidFill>
                  <a:srgbClr val="252525"/>
                </a:solidFill>
                <a:latin typeface="Calibri Light"/>
                <a:cs typeface="Calibri Light"/>
              </a:rPr>
              <a:t>LLC</a:t>
            </a:r>
            <a:r>
              <a:rPr sz="1800" b="0" spc="-22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endParaRPr sz="1800">
              <a:latin typeface="Calibri Light"/>
              <a:cs typeface="Calibri Light"/>
            </a:endParaRPr>
          </a:p>
          <a:p>
            <a:pPr marR="15875" algn="ctr">
              <a:lnSpc>
                <a:spcPct val="100000"/>
              </a:lnSpc>
              <a:spcBef>
                <a:spcPts val="1205"/>
              </a:spcBef>
            </a:pPr>
            <a:r>
              <a:rPr sz="1400" b="0" dirty="0">
                <a:solidFill>
                  <a:srgbClr val="252525"/>
                </a:solidFill>
                <a:latin typeface="Calibri Light"/>
                <a:cs typeface="Calibri Light"/>
              </a:rPr>
              <a:t>W</a:t>
            </a:r>
            <a:r>
              <a:rPr sz="1400" b="0" spc="-13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252525"/>
                </a:solidFill>
                <a:latin typeface="Calibri Light"/>
                <a:cs typeface="Calibri Light"/>
              </a:rPr>
              <a:t>W</a:t>
            </a:r>
            <a:r>
              <a:rPr sz="1400" b="0" spc="-13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400" b="0" spc="10" dirty="0">
                <a:solidFill>
                  <a:srgbClr val="252525"/>
                </a:solidFill>
                <a:latin typeface="Calibri Light"/>
                <a:cs typeface="Calibri Light"/>
              </a:rPr>
              <a:t>W.</a:t>
            </a:r>
            <a:r>
              <a:rPr sz="1400" b="0" spc="-12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252525"/>
                </a:solidFill>
                <a:latin typeface="Calibri Light"/>
                <a:cs typeface="Calibri Light"/>
              </a:rPr>
              <a:t>H</a:t>
            </a:r>
            <a:r>
              <a:rPr sz="1400" b="0" spc="-13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400" b="0" spc="75" dirty="0">
                <a:solidFill>
                  <a:srgbClr val="252525"/>
                </a:solidFill>
                <a:latin typeface="Calibri Light"/>
                <a:cs typeface="Calibri Light"/>
              </a:rPr>
              <a:t>AU</a:t>
            </a:r>
            <a:r>
              <a:rPr sz="1400" b="0" spc="-13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252525"/>
                </a:solidFill>
                <a:latin typeface="Calibri Light"/>
                <a:cs typeface="Calibri Light"/>
              </a:rPr>
              <a:t>S</a:t>
            </a:r>
            <a:r>
              <a:rPr sz="1400" b="0" spc="-12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252525"/>
                </a:solidFill>
                <a:latin typeface="Calibri Light"/>
                <a:cs typeface="Calibri Light"/>
              </a:rPr>
              <a:t>E</a:t>
            </a:r>
            <a:r>
              <a:rPr sz="1400" b="0" spc="-13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252525"/>
                </a:solidFill>
                <a:latin typeface="Calibri Light"/>
                <a:cs typeface="Calibri Light"/>
              </a:rPr>
              <a:t>R</a:t>
            </a:r>
            <a:r>
              <a:rPr sz="1400" b="0" spc="-13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252525"/>
                </a:solidFill>
                <a:latin typeface="Calibri Light"/>
                <a:cs typeface="Calibri Light"/>
              </a:rPr>
              <a:t>I</a:t>
            </a:r>
            <a:r>
              <a:rPr sz="1400" b="0" spc="-12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252525"/>
                </a:solidFill>
                <a:latin typeface="Calibri Light"/>
                <a:cs typeface="Calibri Light"/>
              </a:rPr>
              <a:t>Z</a:t>
            </a:r>
            <a:r>
              <a:rPr sz="1400" b="0" spc="-14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252525"/>
                </a:solidFill>
                <a:latin typeface="Calibri Light"/>
                <a:cs typeface="Calibri Light"/>
              </a:rPr>
              <a:t>Z</a:t>
            </a:r>
            <a:r>
              <a:rPr sz="1400" b="0" spc="-140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400" b="0" spc="80" dirty="0">
                <a:solidFill>
                  <a:srgbClr val="252525"/>
                </a:solidFill>
                <a:latin typeface="Calibri Light"/>
                <a:cs typeface="Calibri Light"/>
              </a:rPr>
              <a:t>O.</a:t>
            </a:r>
            <a:r>
              <a:rPr sz="1400" b="0" spc="-145" dirty="0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sz="1400" b="0" spc="114" dirty="0">
                <a:solidFill>
                  <a:srgbClr val="252525"/>
                </a:solidFill>
                <a:latin typeface="Calibri Light"/>
                <a:cs typeface="Calibri Light"/>
              </a:rPr>
              <a:t>COM</a:t>
            </a:r>
            <a:endParaRPr sz="1400">
              <a:latin typeface="Calibri Light"/>
              <a:cs typeface="Calibri Ligh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46912" y="1564005"/>
            <a:ext cx="4154170" cy="2361565"/>
            <a:chOff x="446912" y="1564005"/>
            <a:chExt cx="4154170" cy="2361565"/>
          </a:xfrm>
        </p:grpSpPr>
        <p:sp>
          <p:nvSpPr>
            <p:cNvPr id="9" name="object 9"/>
            <p:cNvSpPr/>
            <p:nvPr/>
          </p:nvSpPr>
          <p:spPr>
            <a:xfrm>
              <a:off x="475487" y="1592580"/>
              <a:ext cx="4096511" cy="23042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1200" y="1578292"/>
              <a:ext cx="4125595" cy="2332990"/>
            </a:xfrm>
            <a:custGeom>
              <a:avLst/>
              <a:gdLst/>
              <a:ahLst/>
              <a:cxnLst/>
              <a:rect l="l" t="t" r="r" b="b"/>
              <a:pathLst>
                <a:path w="4125595" h="2332990">
                  <a:moveTo>
                    <a:pt x="0" y="0"/>
                  </a:moveTo>
                  <a:lnTo>
                    <a:pt x="4125087" y="0"/>
                  </a:lnTo>
                  <a:lnTo>
                    <a:pt x="4125087" y="2332863"/>
                  </a:lnTo>
                  <a:lnTo>
                    <a:pt x="0" y="2332863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2583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3047" y="6400800"/>
              <a:ext cx="9141460" cy="457200"/>
            </a:xfrm>
            <a:custGeom>
              <a:avLst/>
              <a:gdLst/>
              <a:ahLst/>
              <a:cxnLst/>
              <a:rect l="l" t="t" r="r" b="b"/>
              <a:pathLst>
                <a:path w="9141460" h="457200">
                  <a:moveTo>
                    <a:pt x="9140952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0952" y="457200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1460" cy="64135"/>
            </a:xfrm>
            <a:custGeom>
              <a:avLst/>
              <a:gdLst/>
              <a:ahLst/>
              <a:cxnLst/>
              <a:rect l="l" t="t" r="r" b="b"/>
              <a:pathLst>
                <a:path w="9141460" h="64135">
                  <a:moveTo>
                    <a:pt x="9140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9140952" y="64007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905255" y="4343400"/>
            <a:ext cx="7406640" cy="0"/>
          </a:xfrm>
          <a:custGeom>
            <a:avLst/>
            <a:gdLst/>
            <a:ahLst/>
            <a:cxnLst/>
            <a:rect l="l" t="t" r="r" b="b"/>
            <a:pathLst>
              <a:path w="7406640">
                <a:moveTo>
                  <a:pt x="0" y="0"/>
                </a:moveTo>
                <a:lnTo>
                  <a:pt x="740664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99902" y="2212422"/>
            <a:ext cx="7204709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105" dirty="0">
                <a:solidFill>
                  <a:srgbClr val="252525"/>
                </a:solidFill>
              </a:rPr>
              <a:t>GRIEVANCE </a:t>
            </a:r>
            <a:r>
              <a:rPr sz="4500" spc="-95" dirty="0">
                <a:solidFill>
                  <a:srgbClr val="252525"/>
                </a:solidFill>
              </a:rPr>
              <a:t>PROCESS</a:t>
            </a:r>
            <a:r>
              <a:rPr sz="4500" spc="-315" dirty="0">
                <a:solidFill>
                  <a:srgbClr val="252525"/>
                </a:solidFill>
              </a:rPr>
              <a:t> </a:t>
            </a:r>
            <a:r>
              <a:rPr sz="4500" spc="-95" dirty="0">
                <a:solidFill>
                  <a:srgbClr val="252525"/>
                </a:solidFill>
              </a:rPr>
              <a:t>OVERVIEW</a:t>
            </a:r>
            <a:endParaRPr sz="450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06879" y="1101788"/>
            <a:ext cx="47847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>
                <a:solidFill>
                  <a:srgbClr val="2583C5"/>
                </a:solidFill>
              </a:rPr>
              <a:t>Grievance </a:t>
            </a:r>
            <a:r>
              <a:rPr spc="-85" dirty="0">
                <a:solidFill>
                  <a:srgbClr val="2583C5"/>
                </a:solidFill>
              </a:rPr>
              <a:t>Process</a:t>
            </a:r>
            <a:r>
              <a:rPr spc="-335" dirty="0">
                <a:solidFill>
                  <a:srgbClr val="2583C5"/>
                </a:solidFill>
              </a:rPr>
              <a:t> </a:t>
            </a:r>
            <a:r>
              <a:rPr spc="-70" dirty="0">
                <a:solidFill>
                  <a:srgbClr val="2583C5"/>
                </a:solidFill>
              </a:rPr>
              <a:t>Timeline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698" y="1831510"/>
            <a:ext cx="7242809" cy="232537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spc="-5" dirty="0">
                <a:latin typeface="Calibri"/>
                <a:cs typeface="Calibri"/>
              </a:rPr>
              <a:t>The formal grievance </a:t>
            </a:r>
            <a:r>
              <a:rPr sz="2000" spc="-10" dirty="0">
                <a:latin typeface="Calibri"/>
                <a:cs typeface="Calibri"/>
              </a:rPr>
              <a:t>process begins </a:t>
            </a:r>
            <a:r>
              <a:rPr sz="2000" spc="-5" dirty="0">
                <a:latin typeface="Calibri"/>
                <a:cs typeface="Calibri"/>
              </a:rPr>
              <a:t>after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complainant files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formal  complaint.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sz="2000" dirty="0">
                <a:latin typeface="Calibri"/>
                <a:cs typeface="Calibri"/>
              </a:rPr>
              <a:t>Steps in the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process:</a:t>
            </a:r>
            <a:endParaRPr sz="20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190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1800" spc="-5" dirty="0">
                <a:latin typeface="Calibri"/>
                <a:cs typeface="Calibri"/>
              </a:rPr>
              <a:t>Notice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parties</a:t>
            </a:r>
            <a:endParaRPr sz="18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384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1800" spc="-10" dirty="0">
                <a:latin typeface="Calibri"/>
                <a:cs typeface="Calibri"/>
              </a:rPr>
              <a:t>Investigation</a:t>
            </a:r>
            <a:endParaRPr sz="18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384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1800" spc="-10" dirty="0">
                <a:latin typeface="Calibri"/>
                <a:cs typeface="Calibri"/>
              </a:rPr>
              <a:t>Determination</a:t>
            </a:r>
            <a:endParaRPr sz="18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380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1800" dirty="0">
                <a:latin typeface="Calibri"/>
                <a:cs typeface="Calibri"/>
              </a:rPr>
              <a:t>Appeal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3047" y="6400800"/>
              <a:ext cx="9141460" cy="457200"/>
            </a:xfrm>
            <a:custGeom>
              <a:avLst/>
              <a:gdLst/>
              <a:ahLst/>
              <a:cxnLst/>
              <a:rect l="l" t="t" r="r" b="b"/>
              <a:pathLst>
                <a:path w="9141460" h="457200">
                  <a:moveTo>
                    <a:pt x="9140952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0952" y="457200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1460" cy="64135"/>
            </a:xfrm>
            <a:custGeom>
              <a:avLst/>
              <a:gdLst/>
              <a:ahLst/>
              <a:cxnLst/>
              <a:rect l="l" t="t" r="r" b="b"/>
              <a:pathLst>
                <a:path w="9141460" h="64135">
                  <a:moveTo>
                    <a:pt x="9140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9140952" y="64007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905255" y="4343400"/>
            <a:ext cx="7406640" cy="0"/>
          </a:xfrm>
          <a:custGeom>
            <a:avLst/>
            <a:gdLst/>
            <a:ahLst/>
            <a:cxnLst/>
            <a:rect l="l" t="t" r="r" b="b"/>
            <a:pathLst>
              <a:path w="7406640">
                <a:moveTo>
                  <a:pt x="0" y="0"/>
                </a:moveTo>
                <a:lnTo>
                  <a:pt x="740664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97349" y="2164098"/>
            <a:ext cx="18065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05" dirty="0">
                <a:solidFill>
                  <a:srgbClr val="252525"/>
                </a:solidFill>
              </a:rPr>
              <a:t>NOTICE</a:t>
            </a:r>
            <a:endParaRPr sz="480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78285" y="2839751"/>
            <a:ext cx="6390640" cy="17837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ALL </a:t>
            </a:r>
            <a:r>
              <a:rPr sz="2000" spc="-50" dirty="0">
                <a:latin typeface="Calibri"/>
                <a:cs typeface="Calibri"/>
              </a:rPr>
              <a:t>OPERATIONS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District.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 dirty="0">
              <a:latin typeface="Calibri"/>
              <a:cs typeface="Calibri"/>
            </a:endParaRPr>
          </a:p>
          <a:p>
            <a:pPr marL="12700" marR="5080">
              <a:lnSpc>
                <a:spcPts val="2300"/>
              </a:lnSpc>
            </a:pPr>
            <a:r>
              <a:rPr sz="2000" spc="-20" dirty="0">
                <a:latin typeface="Calibri"/>
                <a:cs typeface="Calibri"/>
              </a:rPr>
              <a:t>Locations, </a:t>
            </a:r>
            <a:r>
              <a:rPr sz="2000" spc="-35" dirty="0">
                <a:latin typeface="Calibri"/>
                <a:cs typeface="Calibri"/>
              </a:rPr>
              <a:t>events, 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spc="-30" dirty="0">
                <a:latin typeface="Calibri"/>
                <a:cs typeface="Calibri"/>
              </a:rPr>
              <a:t>circumstances over </a:t>
            </a:r>
            <a:r>
              <a:rPr sz="2000" spc="-5" dirty="0">
                <a:latin typeface="Calibri"/>
                <a:cs typeface="Calibri"/>
              </a:rPr>
              <a:t>which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District  </a:t>
            </a:r>
            <a:r>
              <a:rPr sz="2000" spc="-40" dirty="0">
                <a:latin typeface="Calibri"/>
                <a:cs typeface="Calibri"/>
              </a:rPr>
              <a:t>exercised </a:t>
            </a:r>
            <a:r>
              <a:rPr sz="2000" spc="-30" dirty="0">
                <a:latin typeface="Calibri"/>
                <a:cs typeface="Calibri"/>
              </a:rPr>
              <a:t>substantial control over </a:t>
            </a:r>
            <a:r>
              <a:rPr sz="2000" spc="-5" dirty="0">
                <a:latin typeface="Calibri"/>
                <a:cs typeface="Calibri"/>
              </a:rPr>
              <a:t>both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30" dirty="0">
                <a:latin typeface="Calibri"/>
                <a:cs typeface="Calibri"/>
              </a:rPr>
              <a:t>respondent </a:t>
            </a:r>
            <a:r>
              <a:rPr sz="2000" dirty="0">
                <a:latin typeface="Calibri"/>
                <a:cs typeface="Calibri"/>
              </a:rPr>
              <a:t>and the  </a:t>
            </a:r>
            <a:r>
              <a:rPr sz="2000" spc="-35" dirty="0">
                <a:latin typeface="Calibri"/>
                <a:cs typeface="Calibri"/>
              </a:rPr>
              <a:t>context </a:t>
            </a:r>
            <a:r>
              <a:rPr sz="2000" spc="-5" dirty="0">
                <a:latin typeface="Calibri"/>
                <a:cs typeface="Calibri"/>
              </a:rPr>
              <a:t>in which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35" dirty="0">
                <a:latin typeface="Calibri"/>
                <a:cs typeface="Calibri"/>
              </a:rPr>
              <a:t>sexual </a:t>
            </a:r>
            <a:r>
              <a:rPr sz="2000" spc="-30" dirty="0">
                <a:latin typeface="Calibri"/>
                <a:cs typeface="Calibri"/>
              </a:rPr>
              <a:t>harassment occurs, </a:t>
            </a:r>
            <a:r>
              <a:rPr sz="2000" dirty="0">
                <a:latin typeface="Calibri"/>
                <a:cs typeface="Calibri"/>
              </a:rPr>
              <a:t>including </a:t>
            </a:r>
            <a:r>
              <a:rPr sz="2000" spc="-25" dirty="0">
                <a:latin typeface="Calibri"/>
                <a:cs typeface="Calibri"/>
              </a:rPr>
              <a:t>off  </a:t>
            </a:r>
            <a:r>
              <a:rPr sz="2000" spc="-5" dirty="0">
                <a:latin typeface="Calibri"/>
                <a:cs typeface="Calibri"/>
              </a:rPr>
              <a:t>campus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events.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35444" y="1163672"/>
            <a:ext cx="642493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orbel"/>
                <a:cs typeface="Corbel"/>
              </a:rPr>
              <a:t>THE </a:t>
            </a:r>
            <a:r>
              <a:rPr sz="3200" b="1" spc="-25" dirty="0">
                <a:latin typeface="Corbel"/>
                <a:cs typeface="Corbel"/>
              </a:rPr>
              <a:t>EDUCATION </a:t>
            </a:r>
            <a:r>
              <a:rPr sz="3200" b="1" dirty="0">
                <a:latin typeface="Corbel"/>
                <a:cs typeface="Corbel"/>
              </a:rPr>
              <a:t>PROGRAM</a:t>
            </a:r>
            <a:r>
              <a:rPr sz="3200" b="1" spc="-195" dirty="0">
                <a:latin typeface="Corbel"/>
                <a:cs typeface="Corbel"/>
              </a:rPr>
              <a:t> </a:t>
            </a:r>
            <a:r>
              <a:rPr sz="3200" b="1" spc="30" dirty="0">
                <a:latin typeface="Corbel"/>
                <a:cs typeface="Corbel"/>
              </a:rPr>
              <a:t>OF</a:t>
            </a:r>
            <a:r>
              <a:rPr lang="en-US" sz="3200" b="1" spc="30" dirty="0">
                <a:latin typeface="Corbel"/>
                <a:cs typeface="Corbel"/>
              </a:rPr>
              <a:t> </a:t>
            </a:r>
            <a:r>
              <a:rPr sz="3200" b="1" spc="30" dirty="0">
                <a:latin typeface="Corbel"/>
                <a:cs typeface="Corbel"/>
              </a:rPr>
              <a:t>THE  </a:t>
            </a:r>
            <a:r>
              <a:rPr sz="3200" b="1" dirty="0">
                <a:latin typeface="Corbel"/>
                <a:cs typeface="Corbel"/>
              </a:rPr>
              <a:t>DISTRICT</a:t>
            </a:r>
            <a:r>
              <a:rPr sz="3200" b="1" spc="-40" dirty="0">
                <a:latin typeface="Corbel"/>
                <a:cs typeface="Corbel"/>
              </a:rPr>
              <a:t> </a:t>
            </a:r>
            <a:r>
              <a:rPr sz="3200" b="1" spc="-5" dirty="0">
                <a:latin typeface="Corbel"/>
                <a:cs typeface="Corbel"/>
              </a:rPr>
              <a:t>INCLUDES:</a:t>
            </a:r>
            <a:endParaRPr sz="320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43358" y="1101788"/>
            <a:ext cx="37103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5" dirty="0">
                <a:solidFill>
                  <a:srgbClr val="2583C5"/>
                </a:solidFill>
              </a:rPr>
              <a:t>Notice</a:t>
            </a:r>
            <a:r>
              <a:rPr spc="-250" dirty="0">
                <a:solidFill>
                  <a:srgbClr val="2583C5"/>
                </a:solidFill>
              </a:rPr>
              <a:t> </a:t>
            </a:r>
            <a:r>
              <a:rPr spc="-90" dirty="0">
                <a:solidFill>
                  <a:srgbClr val="2583C5"/>
                </a:solidFill>
              </a:rPr>
              <a:t>Requirements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698" y="1831508"/>
            <a:ext cx="7355205" cy="4008754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dirty="0">
                <a:latin typeface="Calibri"/>
                <a:cs typeface="Calibri"/>
              </a:rPr>
              <a:t>The school must provide the parties with written notice containing the  </a:t>
            </a:r>
            <a:r>
              <a:rPr sz="2000" spc="-10" dirty="0">
                <a:latin typeface="Calibri"/>
                <a:cs typeface="Calibri"/>
              </a:rPr>
              <a:t>following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information:</a:t>
            </a:r>
            <a:endParaRPr sz="20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170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20" dirty="0">
                <a:latin typeface="Calibri"/>
                <a:cs typeface="Calibri"/>
              </a:rPr>
              <a:t>school’s </a:t>
            </a:r>
            <a:r>
              <a:rPr sz="1800" spc="-10" dirty="0">
                <a:latin typeface="Calibri"/>
                <a:cs typeface="Calibri"/>
              </a:rPr>
              <a:t>grievance process, </a:t>
            </a:r>
            <a:r>
              <a:rPr sz="1800" spc="-5" dirty="0">
                <a:latin typeface="Calibri"/>
                <a:cs typeface="Calibri"/>
              </a:rPr>
              <a:t>including </a:t>
            </a:r>
            <a:r>
              <a:rPr sz="1800" spc="-15" dirty="0">
                <a:latin typeface="Calibri"/>
                <a:cs typeface="Calibri"/>
              </a:rPr>
              <a:t>any </a:t>
            </a:r>
            <a:r>
              <a:rPr sz="1800" spc="-10" dirty="0">
                <a:latin typeface="Calibri"/>
                <a:cs typeface="Calibri"/>
              </a:rPr>
              <a:t>informal resolution</a:t>
            </a:r>
            <a:r>
              <a:rPr sz="1800" spc="2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process.</a:t>
            </a:r>
            <a:endParaRPr sz="18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380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allegations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spc="-10" dirty="0">
                <a:latin typeface="Calibri"/>
                <a:cs typeface="Calibri"/>
              </a:rPr>
              <a:t>sexual harassment, </a:t>
            </a:r>
            <a:r>
              <a:rPr sz="1800" spc="-5" dirty="0">
                <a:latin typeface="Calibri"/>
                <a:cs typeface="Calibri"/>
              </a:rPr>
              <a:t>including </a:t>
            </a:r>
            <a:r>
              <a:rPr sz="1800" spc="-10" dirty="0">
                <a:latin typeface="Calibri"/>
                <a:cs typeface="Calibri"/>
              </a:rPr>
              <a:t>details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about:</a:t>
            </a:r>
            <a:endParaRPr sz="1800">
              <a:latin typeface="Calibri"/>
              <a:cs typeface="Calibri"/>
            </a:endParaRPr>
          </a:p>
          <a:p>
            <a:pPr marL="487680" lvl="1" indent="-183515">
              <a:lnSpc>
                <a:spcPct val="100000"/>
              </a:lnSpc>
              <a:spcBef>
                <a:spcPts val="420"/>
              </a:spcBef>
              <a:buClr>
                <a:srgbClr val="1CACE3"/>
              </a:buClr>
              <a:buChar char="◦"/>
              <a:tabLst>
                <a:tab pos="488315" algn="l"/>
              </a:tabLst>
            </a:pPr>
            <a:r>
              <a:rPr sz="1600" spc="-5" dirty="0">
                <a:latin typeface="Calibri"/>
                <a:cs typeface="Calibri"/>
              </a:rPr>
              <a:t>Identities of the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parties.</a:t>
            </a:r>
            <a:endParaRPr sz="1600">
              <a:latin typeface="Calibri"/>
              <a:cs typeface="Calibri"/>
            </a:endParaRPr>
          </a:p>
          <a:p>
            <a:pPr marL="487680" lvl="1" indent="-183515">
              <a:lnSpc>
                <a:spcPct val="100000"/>
              </a:lnSpc>
              <a:spcBef>
                <a:spcPts val="405"/>
              </a:spcBef>
              <a:buClr>
                <a:srgbClr val="1CACE3"/>
              </a:buClr>
              <a:buChar char="◦"/>
              <a:tabLst>
                <a:tab pos="488315" algn="l"/>
              </a:tabLst>
            </a:pPr>
            <a:r>
              <a:rPr sz="1600" spc="-5" dirty="0">
                <a:latin typeface="Calibri"/>
                <a:cs typeface="Calibri"/>
              </a:rPr>
              <a:t>The </a:t>
            </a:r>
            <a:r>
              <a:rPr sz="1600" spc="-10" dirty="0">
                <a:latin typeface="Calibri"/>
                <a:cs typeface="Calibri"/>
              </a:rPr>
              <a:t>conduct </a:t>
            </a:r>
            <a:r>
              <a:rPr sz="1600" spc="-5" dirty="0">
                <a:latin typeface="Calibri"/>
                <a:cs typeface="Calibri"/>
              </a:rPr>
              <a:t>allegedly constituting </a:t>
            </a:r>
            <a:r>
              <a:rPr sz="1600" spc="-10" dirty="0">
                <a:latin typeface="Calibri"/>
                <a:cs typeface="Calibri"/>
              </a:rPr>
              <a:t>sexual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harassment.</a:t>
            </a:r>
            <a:endParaRPr sz="1600">
              <a:latin typeface="Calibri"/>
              <a:cs typeface="Calibri"/>
            </a:endParaRPr>
          </a:p>
          <a:p>
            <a:pPr marL="487680" lvl="1" indent="-183515">
              <a:lnSpc>
                <a:spcPct val="100000"/>
              </a:lnSpc>
              <a:spcBef>
                <a:spcPts val="409"/>
              </a:spcBef>
              <a:buClr>
                <a:srgbClr val="1CACE3"/>
              </a:buClr>
              <a:buChar char="◦"/>
              <a:tabLst>
                <a:tab pos="488315" algn="l"/>
              </a:tabLst>
            </a:pPr>
            <a:r>
              <a:rPr sz="1600" spc="-10" dirty="0">
                <a:latin typeface="Calibri"/>
                <a:cs typeface="Calibri"/>
              </a:rPr>
              <a:t>Date </a:t>
            </a:r>
            <a:r>
              <a:rPr sz="1600" spc="-5" dirty="0">
                <a:latin typeface="Calibri"/>
                <a:cs typeface="Calibri"/>
              </a:rPr>
              <a:t>and location of the alleged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incident(s).</a:t>
            </a:r>
            <a:endParaRPr sz="16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375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1800" spc="-5" dirty="0">
                <a:latin typeface="Calibri"/>
                <a:cs typeface="Calibri"/>
              </a:rPr>
              <a:t>The parties </a:t>
            </a:r>
            <a:r>
              <a:rPr sz="1800" spc="-15" dirty="0">
                <a:latin typeface="Calibri"/>
                <a:cs typeface="Calibri"/>
              </a:rPr>
              <a:t>may </a:t>
            </a:r>
            <a:r>
              <a:rPr sz="1800" spc="-10" dirty="0">
                <a:latin typeface="Calibri"/>
                <a:cs typeface="Calibri"/>
              </a:rPr>
              <a:t>have </a:t>
            </a:r>
            <a:r>
              <a:rPr sz="1800" dirty="0">
                <a:latin typeface="Calibri"/>
                <a:cs typeface="Calibri"/>
              </a:rPr>
              <a:t>an </a:t>
            </a:r>
            <a:r>
              <a:rPr sz="1800" spc="-5" dirty="0">
                <a:latin typeface="Calibri"/>
                <a:cs typeface="Calibri"/>
              </a:rPr>
              <a:t>advisor of their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choice.</a:t>
            </a:r>
            <a:endParaRPr sz="1800">
              <a:latin typeface="Calibri"/>
              <a:cs typeface="Calibri"/>
            </a:endParaRPr>
          </a:p>
          <a:p>
            <a:pPr marL="487680" lvl="1" indent="-183515">
              <a:lnSpc>
                <a:spcPct val="100000"/>
              </a:lnSpc>
              <a:spcBef>
                <a:spcPts val="385"/>
              </a:spcBef>
              <a:buClr>
                <a:srgbClr val="1CACE3"/>
              </a:buClr>
              <a:buChar char="◦"/>
              <a:tabLst>
                <a:tab pos="488315" algn="l"/>
              </a:tabLst>
            </a:pPr>
            <a:r>
              <a:rPr sz="1800" spc="-5" dirty="0">
                <a:latin typeface="Calibri"/>
                <a:cs typeface="Calibri"/>
              </a:rPr>
              <a:t>The advisor can, </a:t>
            </a:r>
            <a:r>
              <a:rPr sz="1800" dirty="0">
                <a:latin typeface="Calibri"/>
                <a:cs typeface="Calibri"/>
              </a:rPr>
              <a:t>but </a:t>
            </a:r>
            <a:r>
              <a:rPr sz="1800" spc="-5" dirty="0">
                <a:latin typeface="Calibri"/>
                <a:cs typeface="Calibri"/>
              </a:rPr>
              <a:t>is not </a:t>
            </a:r>
            <a:r>
              <a:rPr sz="1800" spc="-10" dirty="0">
                <a:latin typeface="Calibri"/>
                <a:cs typeface="Calibri"/>
              </a:rPr>
              <a:t>required </a:t>
            </a:r>
            <a:r>
              <a:rPr sz="1800" spc="-20" dirty="0">
                <a:latin typeface="Calibri"/>
                <a:cs typeface="Calibri"/>
              </a:rPr>
              <a:t>to, </a:t>
            </a:r>
            <a:r>
              <a:rPr sz="1800" dirty="0">
                <a:latin typeface="Calibri"/>
                <a:cs typeface="Calibri"/>
              </a:rPr>
              <a:t>be an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attorney.</a:t>
            </a:r>
            <a:endParaRPr sz="1800">
              <a:latin typeface="Calibri"/>
              <a:cs typeface="Calibri"/>
            </a:endParaRPr>
          </a:p>
          <a:p>
            <a:pPr marL="304800" marR="735965" indent="-182880">
              <a:lnSpc>
                <a:spcPts val="2160"/>
              </a:lnSpc>
              <a:spcBef>
                <a:spcPts val="610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parties </a:t>
            </a:r>
            <a:r>
              <a:rPr sz="2000" spc="-20" dirty="0">
                <a:latin typeface="Calibri"/>
                <a:cs typeface="Calibri"/>
              </a:rPr>
              <a:t>have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right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inspect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5" dirty="0">
                <a:latin typeface="Calibri"/>
                <a:cs typeface="Calibri"/>
              </a:rPr>
              <a:t>review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evidence  </a:t>
            </a:r>
            <a:r>
              <a:rPr sz="2000" spc="-15" dirty="0">
                <a:latin typeface="Calibri"/>
                <a:cs typeface="Calibri"/>
              </a:rPr>
              <a:t>gathered </a:t>
            </a:r>
            <a:r>
              <a:rPr sz="2000" dirty="0">
                <a:latin typeface="Calibri"/>
                <a:cs typeface="Calibri"/>
              </a:rPr>
              <a:t>during the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investigation.</a:t>
            </a:r>
            <a:endParaRPr sz="2000">
              <a:latin typeface="Calibri"/>
              <a:cs typeface="Calibri"/>
            </a:endParaRPr>
          </a:p>
          <a:p>
            <a:pPr marL="304800" marR="419734" indent="-182880">
              <a:lnSpc>
                <a:spcPts val="2160"/>
              </a:lnSpc>
              <a:spcBef>
                <a:spcPts val="600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parties </a:t>
            </a:r>
            <a:r>
              <a:rPr sz="2000" spc="-10" dirty="0">
                <a:latin typeface="Calibri"/>
                <a:cs typeface="Calibri"/>
              </a:rPr>
              <a:t>must receive </a:t>
            </a:r>
            <a:r>
              <a:rPr sz="2000" dirty="0">
                <a:latin typeface="Calibri"/>
                <a:cs typeface="Calibri"/>
              </a:rPr>
              <a:t>notice </a:t>
            </a:r>
            <a:r>
              <a:rPr sz="2000" spc="-5" dirty="0">
                <a:latin typeface="Calibri"/>
                <a:cs typeface="Calibri"/>
              </a:rPr>
              <a:t>with </a:t>
            </a:r>
            <a:r>
              <a:rPr sz="2000" spc="-10" dirty="0">
                <a:latin typeface="Calibri"/>
                <a:cs typeface="Calibri"/>
              </a:rPr>
              <a:t>sufficient </a:t>
            </a:r>
            <a:r>
              <a:rPr sz="2000" spc="-5" dirty="0">
                <a:latin typeface="Calibri"/>
                <a:cs typeface="Calibri"/>
              </a:rPr>
              <a:t>time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10" dirty="0">
                <a:latin typeface="Calibri"/>
                <a:cs typeface="Calibri"/>
              </a:rPr>
              <a:t>prepare </a:t>
            </a:r>
            <a:r>
              <a:rPr sz="2000" dirty="0">
                <a:latin typeface="Calibri"/>
                <a:cs typeface="Calibri"/>
              </a:rPr>
              <a:t>a  </a:t>
            </a:r>
            <a:r>
              <a:rPr sz="2000" spc="-5" dirty="0">
                <a:latin typeface="Calibri"/>
                <a:cs typeface="Calibri"/>
              </a:rPr>
              <a:t>response </a:t>
            </a:r>
            <a:r>
              <a:rPr sz="2000" spc="-15" dirty="0">
                <a:latin typeface="Calibri"/>
                <a:cs typeface="Calibri"/>
              </a:rPr>
              <a:t>before </a:t>
            </a:r>
            <a:r>
              <a:rPr sz="2000" spc="-10" dirty="0">
                <a:latin typeface="Calibri"/>
                <a:cs typeface="Calibri"/>
              </a:rPr>
              <a:t>any </a:t>
            </a:r>
            <a:r>
              <a:rPr sz="2000" spc="-5" dirty="0">
                <a:latin typeface="Calibri"/>
                <a:cs typeface="Calibri"/>
              </a:rPr>
              <a:t>initial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interview.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96456" y="3204972"/>
            <a:ext cx="1802890" cy="1112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3047" y="6400800"/>
              <a:ext cx="9141460" cy="457200"/>
            </a:xfrm>
            <a:custGeom>
              <a:avLst/>
              <a:gdLst/>
              <a:ahLst/>
              <a:cxnLst/>
              <a:rect l="l" t="t" r="r" b="b"/>
              <a:pathLst>
                <a:path w="9141460" h="457200">
                  <a:moveTo>
                    <a:pt x="9140952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0952" y="457200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1460" cy="64135"/>
            </a:xfrm>
            <a:custGeom>
              <a:avLst/>
              <a:gdLst/>
              <a:ahLst/>
              <a:cxnLst/>
              <a:rect l="l" t="t" r="r" b="b"/>
              <a:pathLst>
                <a:path w="9141460" h="64135">
                  <a:moveTo>
                    <a:pt x="9140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9140952" y="64007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905255" y="4343400"/>
            <a:ext cx="7406640" cy="0"/>
          </a:xfrm>
          <a:custGeom>
            <a:avLst/>
            <a:gdLst/>
            <a:ahLst/>
            <a:cxnLst/>
            <a:rect l="l" t="t" r="r" b="b"/>
            <a:pathLst>
              <a:path w="7406640">
                <a:moveTo>
                  <a:pt x="0" y="0"/>
                </a:moveTo>
                <a:lnTo>
                  <a:pt x="740664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59891" y="2164098"/>
            <a:ext cx="68783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85" dirty="0">
                <a:solidFill>
                  <a:srgbClr val="252525"/>
                </a:solidFill>
              </a:rPr>
              <a:t>MODIFYING</a:t>
            </a:r>
            <a:r>
              <a:rPr sz="4800" spc="-310" dirty="0">
                <a:solidFill>
                  <a:srgbClr val="252525"/>
                </a:solidFill>
              </a:rPr>
              <a:t> </a:t>
            </a:r>
            <a:r>
              <a:rPr sz="4800" spc="-120" dirty="0">
                <a:solidFill>
                  <a:srgbClr val="252525"/>
                </a:solidFill>
              </a:rPr>
              <a:t>INVESTIGATIONS</a:t>
            </a:r>
            <a:endParaRPr sz="480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65958" y="1101788"/>
            <a:ext cx="4267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>
                <a:solidFill>
                  <a:srgbClr val="2583C5"/>
                </a:solidFill>
              </a:rPr>
              <a:t>Modifying</a:t>
            </a:r>
            <a:r>
              <a:rPr spc="-250" dirty="0">
                <a:solidFill>
                  <a:srgbClr val="2583C5"/>
                </a:solidFill>
              </a:rPr>
              <a:t> </a:t>
            </a:r>
            <a:r>
              <a:rPr spc="-90" dirty="0">
                <a:solidFill>
                  <a:srgbClr val="2583C5"/>
                </a:solidFill>
              </a:rPr>
              <a:t>Investigations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698" y="1822366"/>
            <a:ext cx="7275830" cy="165227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54355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Calibri"/>
                <a:cs typeface="Calibri"/>
              </a:rPr>
              <a:t>Can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school investigate </a:t>
            </a:r>
            <a:r>
              <a:rPr sz="2400" dirty="0">
                <a:latin typeface="Calibri"/>
                <a:cs typeface="Calibri"/>
              </a:rPr>
              <a:t>allegations that are </a:t>
            </a:r>
            <a:r>
              <a:rPr sz="2400" spc="-5" dirty="0">
                <a:latin typeface="Calibri"/>
                <a:cs typeface="Calibri"/>
              </a:rPr>
              <a:t>not in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 </a:t>
            </a:r>
            <a:r>
              <a:rPr sz="2400" spc="-5" dirty="0">
                <a:latin typeface="Calibri"/>
                <a:cs typeface="Calibri"/>
              </a:rPr>
              <a:t>notice </a:t>
            </a:r>
            <a:r>
              <a:rPr sz="2400" spc="-10" dirty="0">
                <a:latin typeface="Calibri"/>
                <a:cs typeface="Calibri"/>
              </a:rPr>
              <a:t>provided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dirty="0">
                <a:latin typeface="Calibri"/>
                <a:cs typeface="Calibri"/>
              </a:rPr>
              <a:t>the parties </a:t>
            </a:r>
            <a:r>
              <a:rPr sz="2400" spc="-15" dirty="0">
                <a:latin typeface="Calibri"/>
                <a:cs typeface="Calibri"/>
              </a:rPr>
              <a:t>at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beginning of </a:t>
            </a:r>
            <a:r>
              <a:rPr sz="2400" dirty="0">
                <a:latin typeface="Calibri"/>
                <a:cs typeface="Calibri"/>
              </a:rPr>
              <a:t>the  </a:t>
            </a:r>
            <a:r>
              <a:rPr sz="2400" spc="-10" dirty="0">
                <a:latin typeface="Calibri"/>
                <a:cs typeface="Calibri"/>
              </a:rPr>
              <a:t>grievance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process?</a:t>
            </a:r>
            <a:endParaRPr sz="2400">
              <a:latin typeface="Calibri"/>
              <a:cs typeface="Calibri"/>
            </a:endParaRPr>
          </a:p>
          <a:p>
            <a:pPr marL="304800" marR="5080" indent="-182880">
              <a:lnSpc>
                <a:spcPts val="2160"/>
              </a:lnSpc>
              <a:spcBef>
                <a:spcPts val="425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2000" spc="-40" dirty="0">
                <a:latin typeface="Calibri"/>
                <a:cs typeface="Calibri"/>
              </a:rPr>
              <a:t>Yes, </a:t>
            </a:r>
            <a:r>
              <a:rPr sz="2000" dirty="0">
                <a:latin typeface="Calibri"/>
                <a:cs typeface="Calibri"/>
              </a:rPr>
              <a:t>but </a:t>
            </a:r>
            <a:r>
              <a:rPr sz="2000" spc="-5" dirty="0">
                <a:latin typeface="Calibri"/>
                <a:cs typeface="Calibri"/>
              </a:rPr>
              <a:t>only if it </a:t>
            </a:r>
            <a:r>
              <a:rPr sz="2000" spc="-10" dirty="0">
                <a:latin typeface="Calibri"/>
                <a:cs typeface="Calibri"/>
              </a:rPr>
              <a:t>provides </a:t>
            </a:r>
            <a:r>
              <a:rPr sz="2000" spc="-5" dirty="0">
                <a:latin typeface="Calibri"/>
                <a:cs typeface="Calibri"/>
              </a:rPr>
              <a:t>notice of </a:t>
            </a:r>
            <a:r>
              <a:rPr sz="2000" dirty="0">
                <a:latin typeface="Calibri"/>
                <a:cs typeface="Calibri"/>
              </a:rPr>
              <a:t>the additional </a:t>
            </a:r>
            <a:r>
              <a:rPr sz="2000" spc="-10" dirty="0">
                <a:latin typeface="Calibri"/>
                <a:cs typeface="Calibri"/>
              </a:rPr>
              <a:t>allegations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the  </a:t>
            </a:r>
            <a:r>
              <a:rPr sz="2000" spc="-5" dirty="0">
                <a:latin typeface="Calibri"/>
                <a:cs typeface="Calibri"/>
              </a:rPr>
              <a:t>parties.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65932" y="3585971"/>
            <a:ext cx="2142743" cy="21427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3047" y="6400800"/>
              <a:ext cx="9141460" cy="457200"/>
            </a:xfrm>
            <a:custGeom>
              <a:avLst/>
              <a:gdLst/>
              <a:ahLst/>
              <a:cxnLst/>
              <a:rect l="l" t="t" r="r" b="b"/>
              <a:pathLst>
                <a:path w="9141460" h="457200">
                  <a:moveTo>
                    <a:pt x="9140952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0952" y="457200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1460" cy="64135"/>
            </a:xfrm>
            <a:custGeom>
              <a:avLst/>
              <a:gdLst/>
              <a:ahLst/>
              <a:cxnLst/>
              <a:rect l="l" t="t" r="r" b="b"/>
              <a:pathLst>
                <a:path w="9141460" h="64135">
                  <a:moveTo>
                    <a:pt x="9140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9140952" y="64007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905255" y="4343400"/>
            <a:ext cx="7406640" cy="0"/>
          </a:xfrm>
          <a:custGeom>
            <a:avLst/>
            <a:gdLst/>
            <a:ahLst/>
            <a:cxnLst/>
            <a:rect l="l" t="t" r="r" b="b"/>
            <a:pathLst>
              <a:path w="7406640">
                <a:moveTo>
                  <a:pt x="0" y="0"/>
                </a:moveTo>
                <a:lnTo>
                  <a:pt x="740664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01426" y="1542307"/>
            <a:ext cx="7183120" cy="1379220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 marR="6350" indent="1575435">
              <a:lnSpc>
                <a:spcPts val="4900"/>
              </a:lnSpc>
              <a:spcBef>
                <a:spcPts val="980"/>
              </a:spcBef>
            </a:pPr>
            <a:r>
              <a:rPr sz="4800" spc="-80" dirty="0">
                <a:solidFill>
                  <a:srgbClr val="252525"/>
                </a:solidFill>
              </a:rPr>
              <a:t>DISMISSING </a:t>
            </a:r>
            <a:r>
              <a:rPr sz="4800" spc="-65" dirty="0">
                <a:solidFill>
                  <a:srgbClr val="252525"/>
                </a:solidFill>
              </a:rPr>
              <a:t>AND  </a:t>
            </a:r>
            <a:r>
              <a:rPr sz="4800" spc="-125" dirty="0">
                <a:solidFill>
                  <a:srgbClr val="252525"/>
                </a:solidFill>
              </a:rPr>
              <a:t>CONSOLIDATING</a:t>
            </a:r>
            <a:r>
              <a:rPr sz="4800" spc="-270" dirty="0">
                <a:solidFill>
                  <a:srgbClr val="252525"/>
                </a:solidFill>
              </a:rPr>
              <a:t> </a:t>
            </a:r>
            <a:r>
              <a:rPr sz="4800" spc="-110" dirty="0">
                <a:solidFill>
                  <a:srgbClr val="252525"/>
                </a:solidFill>
              </a:rPr>
              <a:t>COMPLAINTS</a:t>
            </a:r>
            <a:endParaRPr sz="480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23414" y="1101788"/>
            <a:ext cx="5351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5" dirty="0">
                <a:solidFill>
                  <a:srgbClr val="2583C5"/>
                </a:solidFill>
              </a:rPr>
              <a:t>Dismissing </a:t>
            </a:r>
            <a:r>
              <a:rPr dirty="0">
                <a:solidFill>
                  <a:srgbClr val="2583C5"/>
                </a:solidFill>
              </a:rPr>
              <a:t>a </a:t>
            </a:r>
            <a:r>
              <a:rPr spc="-80" dirty="0">
                <a:solidFill>
                  <a:srgbClr val="2583C5"/>
                </a:solidFill>
              </a:rPr>
              <a:t>Formal</a:t>
            </a:r>
            <a:r>
              <a:rPr spc="-455" dirty="0">
                <a:solidFill>
                  <a:srgbClr val="2583C5"/>
                </a:solidFill>
              </a:rPr>
              <a:t> </a:t>
            </a:r>
            <a:r>
              <a:rPr spc="-80" dirty="0">
                <a:solidFill>
                  <a:srgbClr val="2583C5"/>
                </a:solidFill>
              </a:rPr>
              <a:t>Complaint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698" y="1794989"/>
            <a:ext cx="7419975" cy="172275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400" dirty="0">
                <a:latin typeface="Calibri"/>
                <a:cs typeface="Calibri"/>
              </a:rPr>
              <a:t>Complaint </a:t>
            </a:r>
            <a:r>
              <a:rPr sz="24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must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 dismissed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if:</a:t>
            </a:r>
            <a:endParaRPr sz="24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185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allegations </a:t>
            </a:r>
            <a:r>
              <a:rPr sz="2000" dirty="0">
                <a:latin typeface="Calibri"/>
                <a:cs typeface="Calibri"/>
              </a:rPr>
              <a:t>do not </a:t>
            </a:r>
            <a:r>
              <a:rPr sz="2000" spc="-10" dirty="0">
                <a:latin typeface="Calibri"/>
                <a:cs typeface="Calibri"/>
              </a:rPr>
              <a:t>constitute </a:t>
            </a:r>
            <a:r>
              <a:rPr sz="2000" spc="-15" dirty="0">
                <a:latin typeface="Calibri"/>
                <a:cs typeface="Calibri"/>
              </a:rPr>
              <a:t>sexual </a:t>
            </a:r>
            <a:r>
              <a:rPr sz="2000" spc="-10" dirty="0">
                <a:latin typeface="Calibri"/>
                <a:cs typeface="Calibri"/>
              </a:rPr>
              <a:t>harassment (even </a:t>
            </a:r>
            <a:r>
              <a:rPr sz="2000" spc="-5" dirty="0">
                <a:latin typeface="Calibri"/>
                <a:cs typeface="Calibri"/>
              </a:rPr>
              <a:t>if</a:t>
            </a:r>
            <a:r>
              <a:rPr sz="2000" spc="13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proved).</a:t>
            </a:r>
            <a:endParaRPr sz="2000">
              <a:latin typeface="Calibri"/>
              <a:cs typeface="Calibri"/>
            </a:endParaRPr>
          </a:p>
          <a:p>
            <a:pPr marL="304800" marR="502284" indent="-182880">
              <a:lnSpc>
                <a:spcPts val="2160"/>
              </a:lnSpc>
              <a:spcBef>
                <a:spcPts val="630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conduct </a:t>
            </a:r>
            <a:r>
              <a:rPr sz="2000" dirty="0">
                <a:latin typeface="Calibri"/>
                <a:cs typeface="Calibri"/>
              </a:rPr>
              <a:t>did not occur </a:t>
            </a:r>
            <a:r>
              <a:rPr sz="2000" spc="-5" dirty="0">
                <a:latin typeface="Calibri"/>
                <a:cs typeface="Calibri"/>
              </a:rPr>
              <a:t>in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District’s </a:t>
            </a:r>
            <a:r>
              <a:rPr sz="2000" spc="-5" dirty="0">
                <a:latin typeface="Calibri"/>
                <a:cs typeface="Calibri"/>
              </a:rPr>
              <a:t>education </a:t>
            </a:r>
            <a:r>
              <a:rPr sz="2000" spc="-15" dirty="0">
                <a:latin typeface="Calibri"/>
                <a:cs typeface="Calibri"/>
              </a:rPr>
              <a:t>program </a:t>
            </a:r>
            <a:r>
              <a:rPr sz="2000" spc="-5" dirty="0">
                <a:latin typeface="Calibri"/>
                <a:cs typeface="Calibri"/>
              </a:rPr>
              <a:t>or  activity;</a:t>
            </a:r>
            <a:r>
              <a:rPr sz="2000" dirty="0">
                <a:latin typeface="Calibri"/>
                <a:cs typeface="Calibri"/>
              </a:rPr>
              <a:t> OR</a:t>
            </a:r>
            <a:endParaRPr sz="20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330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conduct </a:t>
            </a:r>
            <a:r>
              <a:rPr sz="2000" dirty="0">
                <a:latin typeface="Calibri"/>
                <a:cs typeface="Calibri"/>
              </a:rPr>
              <a:t>did not occur </a:t>
            </a:r>
            <a:r>
              <a:rPr sz="2000" spc="-10" dirty="0">
                <a:latin typeface="Calibri"/>
                <a:cs typeface="Calibri"/>
              </a:rPr>
              <a:t>against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person </a:t>
            </a:r>
            <a:r>
              <a:rPr sz="2000" spc="-5" dirty="0">
                <a:latin typeface="Calibri"/>
                <a:cs typeface="Calibri"/>
              </a:rPr>
              <a:t>in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United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States.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425843" y="4106692"/>
            <a:ext cx="2391251" cy="17622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83366" y="1101788"/>
            <a:ext cx="662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5" dirty="0">
                <a:solidFill>
                  <a:srgbClr val="2583C5"/>
                </a:solidFill>
              </a:rPr>
              <a:t>Dismissing </a:t>
            </a:r>
            <a:r>
              <a:rPr dirty="0">
                <a:solidFill>
                  <a:srgbClr val="2583C5"/>
                </a:solidFill>
              </a:rPr>
              <a:t>a </a:t>
            </a:r>
            <a:r>
              <a:rPr spc="-80" dirty="0">
                <a:solidFill>
                  <a:srgbClr val="2583C5"/>
                </a:solidFill>
              </a:rPr>
              <a:t>Formal Complaint</a:t>
            </a:r>
            <a:r>
              <a:rPr spc="-540" dirty="0">
                <a:solidFill>
                  <a:srgbClr val="2583C5"/>
                </a:solidFill>
              </a:rPr>
              <a:t> </a:t>
            </a:r>
            <a:r>
              <a:rPr spc="-70" dirty="0">
                <a:solidFill>
                  <a:srgbClr val="2583C5"/>
                </a:solidFill>
              </a:rPr>
              <a:t>(Cont.)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698" y="1794989"/>
            <a:ext cx="7386320" cy="199707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400" spc="-10" dirty="0">
                <a:latin typeface="Calibri"/>
                <a:cs typeface="Calibri"/>
              </a:rPr>
              <a:t>The school </a:t>
            </a:r>
            <a:r>
              <a:rPr sz="24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may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dismiss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complaint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if:</a:t>
            </a:r>
            <a:endParaRPr sz="2400">
              <a:latin typeface="Calibri"/>
              <a:cs typeface="Calibri"/>
            </a:endParaRPr>
          </a:p>
          <a:p>
            <a:pPr marL="304800" marR="174625" indent="-182880">
              <a:lnSpc>
                <a:spcPts val="2160"/>
              </a:lnSpc>
              <a:spcBef>
                <a:spcPts val="455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complainant notifies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Title IX </a:t>
            </a:r>
            <a:r>
              <a:rPr sz="2000" spc="-10" dirty="0">
                <a:latin typeface="Calibri"/>
                <a:cs typeface="Calibri"/>
              </a:rPr>
              <a:t>Coordinator </a:t>
            </a:r>
            <a:r>
              <a:rPr sz="2000" spc="-5" dirty="0">
                <a:latin typeface="Calibri"/>
                <a:cs typeface="Calibri"/>
              </a:rPr>
              <a:t>in writing that </a:t>
            </a:r>
            <a:r>
              <a:rPr sz="2000" dirty="0">
                <a:latin typeface="Calibri"/>
                <a:cs typeface="Calibri"/>
              </a:rPr>
              <a:t>he </a:t>
            </a:r>
            <a:r>
              <a:rPr sz="2000" spc="-5" dirty="0">
                <a:latin typeface="Calibri"/>
                <a:cs typeface="Calibri"/>
              </a:rPr>
              <a:t>or  </a:t>
            </a:r>
            <a:r>
              <a:rPr sz="2000" dirty="0">
                <a:latin typeface="Calibri"/>
                <a:cs typeface="Calibri"/>
              </a:rPr>
              <a:t>she </a:t>
            </a:r>
            <a:r>
              <a:rPr sz="2000" spc="-10" dirty="0">
                <a:latin typeface="Calibri"/>
                <a:cs typeface="Calibri"/>
              </a:rPr>
              <a:t>wants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10" dirty="0">
                <a:latin typeface="Calibri"/>
                <a:cs typeface="Calibri"/>
              </a:rPr>
              <a:t>withdraw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formal </a:t>
            </a:r>
            <a:r>
              <a:rPr sz="2000" spc="-5" dirty="0">
                <a:latin typeface="Calibri"/>
                <a:cs typeface="Calibri"/>
              </a:rPr>
              <a:t>complaint or </a:t>
            </a:r>
            <a:r>
              <a:rPr sz="2000" spc="-10" dirty="0">
                <a:latin typeface="Calibri"/>
                <a:cs typeface="Calibri"/>
              </a:rPr>
              <a:t>any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allegations.</a:t>
            </a:r>
            <a:endParaRPr sz="20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330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respondent </a:t>
            </a:r>
            <a:r>
              <a:rPr sz="2000" spc="-5" dirty="0">
                <a:latin typeface="Calibri"/>
                <a:cs typeface="Calibri"/>
              </a:rPr>
              <a:t>is </a:t>
            </a:r>
            <a:r>
              <a:rPr sz="2000" dirty="0">
                <a:latin typeface="Calibri"/>
                <a:cs typeface="Calibri"/>
              </a:rPr>
              <a:t>no </a:t>
            </a:r>
            <a:r>
              <a:rPr sz="2000" spc="-5" dirty="0">
                <a:latin typeface="Calibri"/>
                <a:cs typeface="Calibri"/>
              </a:rPr>
              <a:t>longer </a:t>
            </a:r>
            <a:r>
              <a:rPr sz="2000" spc="-10" dirty="0">
                <a:latin typeface="Calibri"/>
                <a:cs typeface="Calibri"/>
              </a:rPr>
              <a:t>enrolled </a:t>
            </a:r>
            <a:r>
              <a:rPr sz="2000" spc="-5" dirty="0">
                <a:latin typeface="Calibri"/>
                <a:cs typeface="Calibri"/>
              </a:rPr>
              <a:t>or employed by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school.</a:t>
            </a:r>
            <a:endParaRPr sz="2000">
              <a:latin typeface="Calibri"/>
              <a:cs typeface="Calibri"/>
            </a:endParaRPr>
          </a:p>
          <a:p>
            <a:pPr marL="304800" marR="5080" indent="-182880">
              <a:lnSpc>
                <a:spcPts val="2160"/>
              </a:lnSpc>
              <a:spcBef>
                <a:spcPts val="630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2000" spc="-10" dirty="0">
                <a:latin typeface="Calibri"/>
                <a:cs typeface="Calibri"/>
              </a:rPr>
              <a:t>Circumstances </a:t>
            </a:r>
            <a:r>
              <a:rPr sz="2000" spc="-15" dirty="0">
                <a:latin typeface="Calibri"/>
                <a:cs typeface="Calibri"/>
              </a:rPr>
              <a:t>prevent </a:t>
            </a:r>
            <a:r>
              <a:rPr sz="2000" dirty="0">
                <a:latin typeface="Calibri"/>
                <a:cs typeface="Calibri"/>
              </a:rPr>
              <a:t>the school </a:t>
            </a:r>
            <a:r>
              <a:rPr sz="2000" spc="-10" dirty="0">
                <a:latin typeface="Calibri"/>
                <a:cs typeface="Calibri"/>
              </a:rPr>
              <a:t>from gathering sufficient </a:t>
            </a:r>
            <a:r>
              <a:rPr sz="2000" spc="-5" dirty="0">
                <a:latin typeface="Calibri"/>
                <a:cs typeface="Calibri"/>
              </a:rPr>
              <a:t>evidence 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10" dirty="0">
                <a:latin typeface="Calibri"/>
                <a:cs typeface="Calibri"/>
              </a:rPr>
              <a:t>reach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determination.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83366" y="1101788"/>
            <a:ext cx="662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5" dirty="0">
                <a:solidFill>
                  <a:srgbClr val="2583C5"/>
                </a:solidFill>
              </a:rPr>
              <a:t>Dismissing </a:t>
            </a:r>
            <a:r>
              <a:rPr dirty="0">
                <a:solidFill>
                  <a:srgbClr val="2583C5"/>
                </a:solidFill>
              </a:rPr>
              <a:t>a </a:t>
            </a:r>
            <a:r>
              <a:rPr spc="-80" dirty="0">
                <a:solidFill>
                  <a:srgbClr val="2583C5"/>
                </a:solidFill>
              </a:rPr>
              <a:t>Formal Complaint</a:t>
            </a:r>
            <a:r>
              <a:rPr spc="-540" dirty="0">
                <a:solidFill>
                  <a:srgbClr val="2583C5"/>
                </a:solidFill>
              </a:rPr>
              <a:t> </a:t>
            </a:r>
            <a:r>
              <a:rPr spc="-70" dirty="0">
                <a:solidFill>
                  <a:srgbClr val="2583C5"/>
                </a:solidFill>
              </a:rPr>
              <a:t>(Cont.)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39700" marR="5080">
              <a:lnSpc>
                <a:spcPts val="2590"/>
              </a:lnSpc>
              <a:spcBef>
                <a:spcPts val="425"/>
              </a:spcBef>
            </a:pPr>
            <a:r>
              <a:rPr dirty="0"/>
              <a:t>When a complaint </a:t>
            </a:r>
            <a:r>
              <a:rPr spc="-5" dirty="0"/>
              <a:t>is dismissed, </a:t>
            </a:r>
            <a:r>
              <a:rPr dirty="0"/>
              <a:t>the </a:t>
            </a:r>
            <a:r>
              <a:rPr spc="-5" dirty="0"/>
              <a:t>school </a:t>
            </a:r>
            <a:r>
              <a:rPr dirty="0"/>
              <a:t>must </a:t>
            </a:r>
            <a:r>
              <a:rPr spc="-5" dirty="0"/>
              <a:t>send </a:t>
            </a:r>
            <a:r>
              <a:rPr dirty="0"/>
              <a:t>the  </a:t>
            </a:r>
            <a:r>
              <a:rPr spc="-5" dirty="0"/>
              <a:t>parties notice of the dismissal </a:t>
            </a:r>
            <a:r>
              <a:rPr spc="-10" dirty="0"/>
              <a:t>promptly </a:t>
            </a:r>
            <a:r>
              <a:rPr dirty="0"/>
              <a:t>and</a:t>
            </a:r>
            <a:r>
              <a:rPr spc="-35" dirty="0"/>
              <a:t> </a:t>
            </a:r>
            <a:r>
              <a:rPr spc="-15" dirty="0"/>
              <a:t>simultaneously.</a:t>
            </a:r>
          </a:p>
          <a:p>
            <a:pPr marL="139700" marR="92075">
              <a:lnSpc>
                <a:spcPts val="2590"/>
              </a:lnSpc>
              <a:spcBef>
                <a:spcPts val="1410"/>
              </a:spcBef>
            </a:pPr>
            <a:r>
              <a:rPr dirty="0"/>
              <a:t>Dismissal from Title IX grievance process does not</a:t>
            </a:r>
            <a:r>
              <a:rPr spc="-130" dirty="0"/>
              <a:t> </a:t>
            </a:r>
            <a:r>
              <a:rPr dirty="0"/>
              <a:t>preclude  </a:t>
            </a:r>
            <a:r>
              <a:rPr spc="-5" dirty="0"/>
              <a:t>action under </a:t>
            </a:r>
            <a:r>
              <a:rPr dirty="0"/>
              <a:t>a </a:t>
            </a:r>
            <a:r>
              <a:rPr spc="-20" dirty="0"/>
              <a:t>different </a:t>
            </a:r>
            <a:r>
              <a:rPr spc="-5" dirty="0"/>
              <a:t>school policy or </a:t>
            </a:r>
            <a:r>
              <a:rPr spc="-10" dirty="0"/>
              <a:t>code </a:t>
            </a:r>
            <a:r>
              <a:rPr spc="-5" dirty="0"/>
              <a:t>of</a:t>
            </a:r>
            <a:r>
              <a:rPr spc="35" dirty="0"/>
              <a:t> </a:t>
            </a:r>
            <a:r>
              <a:rPr spc="-10" dirty="0"/>
              <a:t>conduct.</a:t>
            </a:r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55191" y="1101788"/>
            <a:ext cx="58858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80" dirty="0">
                <a:solidFill>
                  <a:srgbClr val="2583C5"/>
                </a:solidFill>
                <a:latin typeface="Calibri Light"/>
                <a:cs typeface="Calibri Light"/>
              </a:rPr>
              <a:t>Consolidating </a:t>
            </a:r>
            <a:r>
              <a:rPr sz="3600" b="0" dirty="0">
                <a:solidFill>
                  <a:srgbClr val="2583C5"/>
                </a:solidFill>
                <a:latin typeface="Calibri Light"/>
                <a:cs typeface="Calibri Light"/>
              </a:rPr>
              <a:t>a </a:t>
            </a:r>
            <a:r>
              <a:rPr sz="3600" b="0" spc="-80" dirty="0">
                <a:solidFill>
                  <a:srgbClr val="2583C5"/>
                </a:solidFill>
                <a:latin typeface="Calibri Light"/>
                <a:cs typeface="Calibri Light"/>
              </a:rPr>
              <a:t>Formal</a:t>
            </a:r>
            <a:r>
              <a:rPr sz="3600" b="0" spc="-440" dirty="0">
                <a:solidFill>
                  <a:srgbClr val="2583C5"/>
                </a:solidFill>
                <a:latin typeface="Calibri Light"/>
                <a:cs typeface="Calibri Light"/>
              </a:rPr>
              <a:t> </a:t>
            </a:r>
            <a:r>
              <a:rPr sz="3600" b="0" spc="-80" dirty="0">
                <a:solidFill>
                  <a:srgbClr val="2583C5"/>
                </a:solidFill>
                <a:latin typeface="Calibri Light"/>
                <a:cs typeface="Calibri Light"/>
              </a:rPr>
              <a:t>Complaint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698" y="1822366"/>
            <a:ext cx="7369809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latin typeface="Calibri"/>
                <a:cs typeface="Calibri"/>
              </a:rPr>
              <a:t>The school may consolidate formal complaints when the  </a:t>
            </a:r>
            <a:r>
              <a:rPr sz="2400" spc="-10" dirty="0">
                <a:latin typeface="Calibri"/>
                <a:cs typeface="Calibri"/>
              </a:rPr>
              <a:t>allegations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5" dirty="0">
                <a:latin typeface="Calibri"/>
                <a:cs typeface="Calibri"/>
              </a:rPr>
              <a:t>sexual </a:t>
            </a:r>
            <a:r>
              <a:rPr sz="2400" spc="-10" dirty="0">
                <a:latin typeface="Calibri"/>
                <a:cs typeface="Calibri"/>
              </a:rPr>
              <a:t>harassment </a:t>
            </a:r>
            <a:r>
              <a:rPr sz="2400" spc="-5" dirty="0">
                <a:latin typeface="Calibri"/>
                <a:cs typeface="Calibri"/>
              </a:rPr>
              <a:t>arise out of the same </a:t>
            </a:r>
            <a:r>
              <a:rPr sz="2400" spc="-10" dirty="0">
                <a:latin typeface="Calibri"/>
                <a:cs typeface="Calibri"/>
              </a:rPr>
              <a:t>facts 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spc="-10" dirty="0">
                <a:latin typeface="Calibri"/>
                <a:cs typeface="Calibri"/>
              </a:rPr>
              <a:t>circumstances.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3047" y="6400800"/>
              <a:ext cx="9141460" cy="457200"/>
            </a:xfrm>
            <a:custGeom>
              <a:avLst/>
              <a:gdLst/>
              <a:ahLst/>
              <a:cxnLst/>
              <a:rect l="l" t="t" r="r" b="b"/>
              <a:pathLst>
                <a:path w="9141460" h="457200">
                  <a:moveTo>
                    <a:pt x="9140952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0952" y="457200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1460" cy="64135"/>
            </a:xfrm>
            <a:custGeom>
              <a:avLst/>
              <a:gdLst/>
              <a:ahLst/>
              <a:cxnLst/>
              <a:rect l="l" t="t" r="r" b="b"/>
              <a:pathLst>
                <a:path w="9141460" h="64135">
                  <a:moveTo>
                    <a:pt x="9140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9140952" y="64007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905255" y="4343400"/>
            <a:ext cx="7406640" cy="0"/>
          </a:xfrm>
          <a:custGeom>
            <a:avLst/>
            <a:gdLst/>
            <a:ahLst/>
            <a:cxnLst/>
            <a:rect l="l" t="t" r="r" b="b"/>
            <a:pathLst>
              <a:path w="7406640">
                <a:moveTo>
                  <a:pt x="0" y="0"/>
                </a:moveTo>
                <a:lnTo>
                  <a:pt x="740664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85346" y="2164098"/>
            <a:ext cx="54286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25" dirty="0">
                <a:solidFill>
                  <a:srgbClr val="252525"/>
                </a:solidFill>
              </a:rPr>
              <a:t>INVESTIGATION</a:t>
            </a:r>
            <a:r>
              <a:rPr sz="4800" spc="-254" dirty="0">
                <a:solidFill>
                  <a:srgbClr val="252525"/>
                </a:solidFill>
              </a:rPr>
              <a:t> </a:t>
            </a:r>
            <a:r>
              <a:rPr sz="4800" spc="-80" dirty="0">
                <a:solidFill>
                  <a:srgbClr val="252525"/>
                </a:solidFill>
              </a:rPr>
              <a:t>BASICS</a:t>
            </a:r>
            <a:endParaRPr sz="480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43970" y="1101788"/>
            <a:ext cx="61087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65" dirty="0">
                <a:solidFill>
                  <a:srgbClr val="2583C5"/>
                </a:solidFill>
                <a:latin typeface="Calibri Light"/>
                <a:cs typeface="Calibri Light"/>
              </a:rPr>
              <a:t>When </a:t>
            </a:r>
            <a:r>
              <a:rPr sz="3600" b="0" spc="-60" dirty="0">
                <a:solidFill>
                  <a:srgbClr val="2583C5"/>
                </a:solidFill>
                <a:latin typeface="Calibri Light"/>
                <a:cs typeface="Calibri Light"/>
              </a:rPr>
              <a:t>does </a:t>
            </a:r>
            <a:r>
              <a:rPr sz="3600" b="0" spc="-35" dirty="0">
                <a:solidFill>
                  <a:srgbClr val="2583C5"/>
                </a:solidFill>
                <a:latin typeface="Calibri Light"/>
                <a:cs typeface="Calibri Light"/>
              </a:rPr>
              <a:t>an </a:t>
            </a:r>
            <a:r>
              <a:rPr sz="3600" b="0" spc="-95" dirty="0">
                <a:solidFill>
                  <a:srgbClr val="2583C5"/>
                </a:solidFill>
                <a:latin typeface="Calibri Light"/>
                <a:cs typeface="Calibri Light"/>
              </a:rPr>
              <a:t>investigation</a:t>
            </a:r>
            <a:r>
              <a:rPr sz="3600" b="0" spc="-555" dirty="0">
                <a:solidFill>
                  <a:srgbClr val="2583C5"/>
                </a:solidFill>
                <a:latin typeface="Calibri Light"/>
                <a:cs typeface="Calibri Light"/>
              </a:rPr>
              <a:t> </a:t>
            </a:r>
            <a:r>
              <a:rPr sz="3600" b="0" spc="-70" dirty="0">
                <a:solidFill>
                  <a:srgbClr val="2583C5"/>
                </a:solidFill>
                <a:latin typeface="Calibri Light"/>
                <a:cs typeface="Calibri Light"/>
              </a:rPr>
              <a:t>occur?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698" y="1822366"/>
            <a:ext cx="6585584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latin typeface="Calibri"/>
                <a:cs typeface="Calibri"/>
              </a:rPr>
              <a:t>A school is required to investigate sexual</a:t>
            </a:r>
            <a:r>
              <a:rPr sz="2400" spc="-20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harassment  </a:t>
            </a:r>
            <a:r>
              <a:rPr sz="2400" spc="-10" dirty="0">
                <a:latin typeface="Calibri"/>
                <a:cs typeface="Calibri"/>
              </a:rPr>
              <a:t>allegations that </a:t>
            </a:r>
            <a:r>
              <a:rPr sz="2400" spc="-15" dirty="0">
                <a:latin typeface="Calibri"/>
                <a:cs typeface="Calibri"/>
              </a:rPr>
              <a:t>are </a:t>
            </a:r>
            <a:r>
              <a:rPr sz="2400" dirty="0">
                <a:latin typeface="Calibri"/>
                <a:cs typeface="Calibri"/>
              </a:rPr>
              <a:t>made in a </a:t>
            </a:r>
            <a:r>
              <a:rPr sz="2400" spc="-10" dirty="0">
                <a:latin typeface="Calibri"/>
                <a:cs typeface="Calibri"/>
              </a:rPr>
              <a:t>formal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complaint.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6730"/>
            <a:chOff x="0" y="0"/>
            <a:chExt cx="9144000" cy="685673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2475" cy="68564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58951"/>
              <a:ext cx="2583180" cy="5330825"/>
            </a:xfrm>
            <a:custGeom>
              <a:avLst/>
              <a:gdLst/>
              <a:ahLst/>
              <a:cxnLst/>
              <a:rect l="l" t="t" r="r" b="b"/>
              <a:pathLst>
                <a:path w="2583180" h="5330825">
                  <a:moveTo>
                    <a:pt x="2583180" y="0"/>
                  </a:moveTo>
                  <a:lnTo>
                    <a:pt x="0" y="0"/>
                  </a:lnTo>
                  <a:lnTo>
                    <a:pt x="0" y="5330571"/>
                  </a:lnTo>
                  <a:lnTo>
                    <a:pt x="2583180" y="5330571"/>
                  </a:lnTo>
                  <a:lnTo>
                    <a:pt x="2583180" y="0"/>
                  </a:lnTo>
                  <a:close/>
                </a:path>
              </a:pathLst>
            </a:custGeom>
            <a:solidFill>
              <a:srgbClr val="0F6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62059" y="758951"/>
              <a:ext cx="281940" cy="5330825"/>
            </a:xfrm>
            <a:custGeom>
              <a:avLst/>
              <a:gdLst/>
              <a:ahLst/>
              <a:cxnLst/>
              <a:rect l="l" t="t" r="r" b="b"/>
              <a:pathLst>
                <a:path w="281940" h="5330825">
                  <a:moveTo>
                    <a:pt x="281940" y="0"/>
                  </a:moveTo>
                  <a:lnTo>
                    <a:pt x="0" y="0"/>
                  </a:lnTo>
                  <a:lnTo>
                    <a:pt x="0" y="5330571"/>
                  </a:lnTo>
                  <a:lnTo>
                    <a:pt x="281940" y="5330571"/>
                  </a:lnTo>
                  <a:lnTo>
                    <a:pt x="281940" y="0"/>
                  </a:lnTo>
                  <a:close/>
                </a:path>
              </a:pathLst>
            </a:custGeom>
            <a:solidFill>
              <a:srgbClr val="C5C5C5">
                <a:alpha val="4980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21207" y="3548396"/>
            <a:ext cx="4291330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b="1" spc="-50" dirty="0">
                <a:solidFill>
                  <a:srgbClr val="0F6CC5"/>
                </a:solidFill>
                <a:latin typeface="Corbel"/>
                <a:cs typeface="Corbel"/>
              </a:rPr>
              <a:t>W</a:t>
            </a:r>
            <a:r>
              <a:rPr b="1" spc="-55" dirty="0">
                <a:solidFill>
                  <a:srgbClr val="0F6CC5"/>
                </a:solidFill>
                <a:latin typeface="Corbel"/>
                <a:cs typeface="Corbel"/>
              </a:rPr>
              <a:t>HA</a:t>
            </a:r>
            <a:r>
              <a:rPr b="1" spc="310" dirty="0">
                <a:solidFill>
                  <a:srgbClr val="0F6CC5"/>
                </a:solidFill>
                <a:latin typeface="Corbel"/>
                <a:cs typeface="Corbel"/>
              </a:rPr>
              <a:t>T</a:t>
            </a:r>
            <a:r>
              <a:rPr b="1" spc="-5" dirty="0">
                <a:solidFill>
                  <a:srgbClr val="0F6CC5"/>
                </a:solidFill>
                <a:latin typeface="Corbel"/>
                <a:cs typeface="Corbel"/>
              </a:rPr>
              <a:t>CONST</a:t>
            </a:r>
            <a:r>
              <a:rPr b="1" dirty="0">
                <a:solidFill>
                  <a:srgbClr val="0F6CC5"/>
                </a:solidFill>
                <a:latin typeface="Corbel"/>
                <a:cs typeface="Corbel"/>
              </a:rPr>
              <a:t>I</a:t>
            </a:r>
            <a:r>
              <a:rPr b="1" spc="-5" dirty="0">
                <a:solidFill>
                  <a:srgbClr val="0F6CC5"/>
                </a:solidFill>
                <a:latin typeface="Corbel"/>
                <a:cs typeface="Corbel"/>
              </a:rPr>
              <a:t>TUT</a:t>
            </a:r>
            <a:r>
              <a:rPr b="1" spc="-10" dirty="0">
                <a:solidFill>
                  <a:srgbClr val="0F6CC5"/>
                </a:solidFill>
                <a:latin typeface="Corbel"/>
                <a:cs typeface="Corbel"/>
              </a:rPr>
              <a:t>E</a:t>
            </a:r>
            <a:r>
              <a:rPr b="1" dirty="0">
                <a:solidFill>
                  <a:srgbClr val="0F6CC5"/>
                </a:solidFill>
                <a:latin typeface="Corbel"/>
                <a:cs typeface="Corbel"/>
              </a:rPr>
              <a:t>S  </a:t>
            </a:r>
            <a:r>
              <a:rPr b="1" spc="-5" dirty="0">
                <a:solidFill>
                  <a:srgbClr val="0F6CC5"/>
                </a:solidFill>
                <a:latin typeface="Corbel"/>
                <a:cs typeface="Corbel"/>
              </a:rPr>
              <a:t>TITLE </a:t>
            </a:r>
            <a:r>
              <a:rPr b="1" dirty="0">
                <a:solidFill>
                  <a:srgbClr val="0F6CC5"/>
                </a:solidFill>
                <a:latin typeface="Corbel"/>
                <a:cs typeface="Corbel"/>
              </a:rPr>
              <a:t>IX </a:t>
            </a:r>
            <a:r>
              <a:rPr b="1" spc="-5" dirty="0">
                <a:solidFill>
                  <a:srgbClr val="0F6CC5"/>
                </a:solidFill>
                <a:latin typeface="Corbel"/>
                <a:cs typeface="Corbel"/>
              </a:rPr>
              <a:t>SEXUAL  HARASSMENT?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91214" y="1101788"/>
            <a:ext cx="60166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>
                <a:solidFill>
                  <a:srgbClr val="2583C5"/>
                </a:solidFill>
              </a:rPr>
              <a:t>What happens </a:t>
            </a:r>
            <a:r>
              <a:rPr spc="-30" dirty="0">
                <a:solidFill>
                  <a:srgbClr val="2583C5"/>
                </a:solidFill>
              </a:rPr>
              <a:t>in </a:t>
            </a:r>
            <a:r>
              <a:rPr spc="-35" dirty="0">
                <a:solidFill>
                  <a:srgbClr val="2583C5"/>
                </a:solidFill>
              </a:rPr>
              <a:t>an</a:t>
            </a:r>
            <a:r>
              <a:rPr spc="-600" dirty="0">
                <a:solidFill>
                  <a:srgbClr val="2583C5"/>
                </a:solidFill>
              </a:rPr>
              <a:t> </a:t>
            </a:r>
            <a:r>
              <a:rPr spc="-90" dirty="0">
                <a:solidFill>
                  <a:srgbClr val="2583C5"/>
                </a:solidFill>
              </a:rPr>
              <a:t>investigation?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698" y="1822366"/>
            <a:ext cx="7026909" cy="22574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Calibri"/>
                <a:cs typeface="Calibri"/>
              </a:rPr>
              <a:t>During </a:t>
            </a:r>
            <a:r>
              <a:rPr sz="2400" dirty="0">
                <a:latin typeface="Calibri"/>
                <a:cs typeface="Calibri"/>
              </a:rPr>
              <a:t>an </a:t>
            </a:r>
            <a:r>
              <a:rPr sz="2400" spc="-5" dirty="0">
                <a:latin typeface="Calibri"/>
                <a:cs typeface="Calibri"/>
              </a:rPr>
              <a:t>investigation,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school </a:t>
            </a:r>
            <a:r>
              <a:rPr sz="2400" dirty="0">
                <a:latin typeface="Calibri"/>
                <a:cs typeface="Calibri"/>
              </a:rPr>
              <a:t>gathers evidence and  </a:t>
            </a:r>
            <a:r>
              <a:rPr sz="2400" spc="-15" dirty="0">
                <a:latin typeface="Calibri"/>
                <a:cs typeface="Calibri"/>
              </a:rPr>
              <a:t>proof related to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sexual </a:t>
            </a:r>
            <a:r>
              <a:rPr sz="2400" spc="-10" dirty="0">
                <a:latin typeface="Calibri"/>
                <a:cs typeface="Calibri"/>
              </a:rPr>
              <a:t>harassment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complaint.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2400" spc="-5" dirty="0">
                <a:latin typeface="Calibri"/>
                <a:cs typeface="Calibri"/>
              </a:rPr>
              <a:t>Specific steps </a:t>
            </a:r>
            <a:r>
              <a:rPr sz="2400" dirty="0">
                <a:latin typeface="Calibri"/>
                <a:cs typeface="Calibri"/>
              </a:rPr>
              <a:t>will vary </a:t>
            </a:r>
            <a:r>
              <a:rPr sz="2400" spc="-5" dirty="0">
                <a:latin typeface="Calibri"/>
                <a:cs typeface="Calibri"/>
              </a:rPr>
              <a:t>depending on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specific</a:t>
            </a:r>
            <a:r>
              <a:rPr sz="2400" spc="-1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case.</a:t>
            </a:r>
            <a:endParaRPr sz="24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185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2000" spc="-10" dirty="0">
                <a:latin typeface="Calibri"/>
                <a:cs typeface="Calibri"/>
              </a:rPr>
              <a:t>Nature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0" dirty="0">
                <a:latin typeface="Calibri"/>
                <a:cs typeface="Calibri"/>
              </a:rPr>
              <a:t> allegations.</a:t>
            </a:r>
            <a:endParaRPr sz="20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360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2000" spc="-5" dirty="0">
                <a:latin typeface="Calibri"/>
                <a:cs typeface="Calibri"/>
              </a:rPr>
              <a:t>Age of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parties </a:t>
            </a:r>
            <a:r>
              <a:rPr sz="2000" dirty="0">
                <a:latin typeface="Calibri"/>
                <a:cs typeface="Calibri"/>
              </a:rPr>
              <a:t>(e.g., </a:t>
            </a:r>
            <a:r>
              <a:rPr sz="2000" spc="-10" dirty="0">
                <a:latin typeface="Calibri"/>
                <a:cs typeface="Calibri"/>
              </a:rPr>
              <a:t>student 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employee).</a:t>
            </a:r>
            <a:endParaRPr sz="20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360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2000" dirty="0">
                <a:latin typeface="Calibri"/>
                <a:cs typeface="Calibri"/>
              </a:rPr>
              <a:t>Number </a:t>
            </a:r>
            <a:r>
              <a:rPr sz="2000" spc="-5" dirty="0">
                <a:latin typeface="Calibri"/>
                <a:cs typeface="Calibri"/>
              </a:rPr>
              <a:t>of people </a:t>
            </a:r>
            <a:r>
              <a:rPr sz="2000" spc="-15" dirty="0">
                <a:latin typeface="Calibri"/>
                <a:cs typeface="Calibri"/>
              </a:rPr>
              <a:t>involved </a:t>
            </a:r>
            <a:r>
              <a:rPr sz="2000" spc="-5" dirty="0">
                <a:latin typeface="Calibri"/>
                <a:cs typeface="Calibri"/>
              </a:rPr>
              <a:t>or with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knowledge.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3047" y="6400800"/>
              <a:ext cx="9141460" cy="457200"/>
            </a:xfrm>
            <a:custGeom>
              <a:avLst/>
              <a:gdLst/>
              <a:ahLst/>
              <a:cxnLst/>
              <a:rect l="l" t="t" r="r" b="b"/>
              <a:pathLst>
                <a:path w="9141460" h="457200">
                  <a:moveTo>
                    <a:pt x="9140952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0952" y="457200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1460" cy="64135"/>
            </a:xfrm>
            <a:custGeom>
              <a:avLst/>
              <a:gdLst/>
              <a:ahLst/>
              <a:cxnLst/>
              <a:rect l="l" t="t" r="r" b="b"/>
              <a:pathLst>
                <a:path w="9141460" h="64135">
                  <a:moveTo>
                    <a:pt x="9140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9140952" y="64007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905255" y="4343400"/>
            <a:ext cx="7406640" cy="0"/>
          </a:xfrm>
          <a:custGeom>
            <a:avLst/>
            <a:gdLst/>
            <a:ahLst/>
            <a:cxnLst/>
            <a:rect l="l" t="t" r="r" b="b"/>
            <a:pathLst>
              <a:path w="7406640">
                <a:moveTo>
                  <a:pt x="0" y="0"/>
                </a:moveTo>
                <a:lnTo>
                  <a:pt x="740664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39467" y="2164098"/>
            <a:ext cx="45065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65" dirty="0">
                <a:solidFill>
                  <a:srgbClr val="252525"/>
                </a:solidFill>
              </a:rPr>
              <a:t>THE</a:t>
            </a:r>
            <a:r>
              <a:rPr sz="4800" spc="-280" dirty="0">
                <a:solidFill>
                  <a:srgbClr val="252525"/>
                </a:solidFill>
              </a:rPr>
              <a:t> </a:t>
            </a:r>
            <a:r>
              <a:rPr sz="4800" spc="-145" dirty="0">
                <a:solidFill>
                  <a:srgbClr val="252525"/>
                </a:solidFill>
              </a:rPr>
              <a:t>INVESTIGATOR</a:t>
            </a:r>
            <a:endParaRPr sz="480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01398" y="1101788"/>
            <a:ext cx="45961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>
                <a:solidFill>
                  <a:srgbClr val="2583C5"/>
                </a:solidFill>
              </a:rPr>
              <a:t>Investigator</a:t>
            </a:r>
            <a:r>
              <a:rPr spc="-245" dirty="0">
                <a:solidFill>
                  <a:srgbClr val="2583C5"/>
                </a:solidFill>
              </a:rPr>
              <a:t> </a:t>
            </a:r>
            <a:r>
              <a:rPr spc="-90" dirty="0">
                <a:solidFill>
                  <a:srgbClr val="2583C5"/>
                </a:solidFill>
              </a:rPr>
              <a:t>Requirements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698" y="1822366"/>
            <a:ext cx="7127240" cy="268859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Calibri"/>
                <a:cs typeface="Calibri"/>
              </a:rPr>
              <a:t>The investigator </a:t>
            </a:r>
            <a:r>
              <a:rPr sz="2400" dirty="0">
                <a:latin typeface="Calibri"/>
                <a:cs typeface="Calibri"/>
              </a:rPr>
              <a:t>cannot also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25" dirty="0">
                <a:latin typeface="Calibri"/>
                <a:cs typeface="Calibri"/>
              </a:rPr>
              <a:t>decision-maker </a:t>
            </a:r>
            <a:r>
              <a:rPr sz="2400" spc="-5" dirty="0">
                <a:latin typeface="Calibri"/>
                <a:cs typeface="Calibri"/>
              </a:rPr>
              <a:t>or the  </a:t>
            </a:r>
            <a:r>
              <a:rPr sz="2400" dirty="0">
                <a:latin typeface="Calibri"/>
                <a:cs typeface="Calibri"/>
              </a:rPr>
              <a:t>appeal</a:t>
            </a:r>
            <a:r>
              <a:rPr sz="2400" spc="-10" dirty="0">
                <a:latin typeface="Calibri"/>
                <a:cs typeface="Calibri"/>
              </a:rPr>
              <a:t> decision-maker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2400" dirty="0">
                <a:latin typeface="Calibri"/>
                <a:cs typeface="Calibri"/>
              </a:rPr>
              <a:t>Impartial and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unbiased</a:t>
            </a:r>
            <a:endParaRPr sz="24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185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2000" spc="-5" dirty="0">
                <a:latin typeface="Calibri"/>
                <a:cs typeface="Calibri"/>
              </a:rPr>
              <a:t>In </a:t>
            </a:r>
            <a:r>
              <a:rPr sz="2000" spc="-10" dirty="0">
                <a:latin typeface="Calibri"/>
                <a:cs typeface="Calibri"/>
              </a:rPr>
              <a:t>general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in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specific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case.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90"/>
              </a:spcBef>
            </a:pPr>
            <a:r>
              <a:rPr sz="2400" spc="-5" dirty="0">
                <a:latin typeface="Calibri"/>
                <a:cs typeface="Calibri"/>
              </a:rPr>
              <a:t>Cannot have </a:t>
            </a:r>
            <a:r>
              <a:rPr sz="2400" dirty="0">
                <a:latin typeface="Calibri"/>
                <a:cs typeface="Calibri"/>
              </a:rPr>
              <a:t>a conflict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interest</a:t>
            </a:r>
            <a:endParaRPr sz="2400">
              <a:latin typeface="Calibri"/>
              <a:cs typeface="Calibri"/>
            </a:endParaRPr>
          </a:p>
          <a:p>
            <a:pPr marL="304800" marR="501650" indent="-182880">
              <a:lnSpc>
                <a:spcPts val="2160"/>
              </a:lnSpc>
              <a:spcBef>
                <a:spcPts val="459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2000" spc="-5" dirty="0">
                <a:latin typeface="Calibri"/>
                <a:cs typeface="Calibri"/>
              </a:rPr>
              <a:t>If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20" dirty="0">
                <a:latin typeface="Calibri"/>
                <a:cs typeface="Calibri"/>
              </a:rPr>
              <a:t>investigator </a:t>
            </a:r>
            <a:r>
              <a:rPr sz="2000" dirty="0">
                <a:latin typeface="Calibri"/>
                <a:cs typeface="Calibri"/>
              </a:rPr>
              <a:t>has a </a:t>
            </a:r>
            <a:r>
              <a:rPr sz="2000" spc="-5" dirty="0">
                <a:latin typeface="Calibri"/>
                <a:cs typeface="Calibri"/>
              </a:rPr>
              <a:t>conflict of </a:t>
            </a:r>
            <a:r>
              <a:rPr sz="2000" spc="-15" dirty="0">
                <a:latin typeface="Calibri"/>
                <a:cs typeface="Calibri"/>
              </a:rPr>
              <a:t>interest, </a:t>
            </a:r>
            <a:r>
              <a:rPr sz="2000" dirty="0">
                <a:latin typeface="Calibri"/>
                <a:cs typeface="Calibri"/>
              </a:rPr>
              <a:t>he 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dirty="0">
                <a:latin typeface="Calibri"/>
                <a:cs typeface="Calibri"/>
              </a:rPr>
              <a:t>she </a:t>
            </a:r>
            <a:r>
              <a:rPr sz="2000" spc="-10" dirty="0">
                <a:latin typeface="Calibri"/>
                <a:cs typeface="Calibri"/>
              </a:rPr>
              <a:t>must </a:t>
            </a:r>
            <a:r>
              <a:rPr sz="2000" dirty="0">
                <a:latin typeface="Calibri"/>
                <a:cs typeface="Calibri"/>
              </a:rPr>
              <a:t>be  </a:t>
            </a:r>
            <a:r>
              <a:rPr sz="2000" spc="-5" dirty="0">
                <a:latin typeface="Calibri"/>
                <a:cs typeface="Calibri"/>
              </a:rPr>
              <a:t>recused </a:t>
            </a:r>
            <a:r>
              <a:rPr sz="2000" spc="-10" dirty="0">
                <a:latin typeface="Calibri"/>
                <a:cs typeface="Calibri"/>
              </a:rPr>
              <a:t>from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case.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27220" y="4338827"/>
            <a:ext cx="1825751" cy="18257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3047" y="6400800"/>
              <a:ext cx="9141460" cy="457200"/>
            </a:xfrm>
            <a:custGeom>
              <a:avLst/>
              <a:gdLst/>
              <a:ahLst/>
              <a:cxnLst/>
              <a:rect l="l" t="t" r="r" b="b"/>
              <a:pathLst>
                <a:path w="9141460" h="457200">
                  <a:moveTo>
                    <a:pt x="9140952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0952" y="457200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1460" cy="64135"/>
            </a:xfrm>
            <a:custGeom>
              <a:avLst/>
              <a:gdLst/>
              <a:ahLst/>
              <a:cxnLst/>
              <a:rect l="l" t="t" r="r" b="b"/>
              <a:pathLst>
                <a:path w="9141460" h="64135">
                  <a:moveTo>
                    <a:pt x="9140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9140952" y="64007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905255" y="4343400"/>
            <a:ext cx="7406640" cy="0"/>
          </a:xfrm>
          <a:custGeom>
            <a:avLst/>
            <a:gdLst/>
            <a:ahLst/>
            <a:cxnLst/>
            <a:rect l="l" t="t" r="r" b="b"/>
            <a:pathLst>
              <a:path w="7406640">
                <a:moveTo>
                  <a:pt x="0" y="0"/>
                </a:moveTo>
                <a:lnTo>
                  <a:pt x="740664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80842" y="1757843"/>
            <a:ext cx="3838575" cy="1379220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 marR="5080" indent="78740">
              <a:lnSpc>
                <a:spcPts val="4900"/>
              </a:lnSpc>
              <a:spcBef>
                <a:spcPts val="980"/>
              </a:spcBef>
            </a:pPr>
            <a:r>
              <a:rPr sz="4800" spc="-125" dirty="0">
                <a:solidFill>
                  <a:srgbClr val="252525"/>
                </a:solidFill>
              </a:rPr>
              <a:t>INVESTIGATION  </a:t>
            </a:r>
            <a:r>
              <a:rPr sz="4800" spc="-85" dirty="0">
                <a:solidFill>
                  <a:srgbClr val="252525"/>
                </a:solidFill>
              </a:rPr>
              <a:t>R</a:t>
            </a:r>
            <a:r>
              <a:rPr sz="4800" spc="-155" dirty="0">
                <a:solidFill>
                  <a:srgbClr val="252525"/>
                </a:solidFill>
              </a:rPr>
              <a:t>E</a:t>
            </a:r>
            <a:r>
              <a:rPr sz="4800" spc="-105" dirty="0">
                <a:solidFill>
                  <a:srgbClr val="252525"/>
                </a:solidFill>
              </a:rPr>
              <a:t>QU</a:t>
            </a:r>
            <a:r>
              <a:rPr sz="4800" spc="-70" dirty="0">
                <a:solidFill>
                  <a:srgbClr val="252525"/>
                </a:solidFill>
              </a:rPr>
              <a:t>I</a:t>
            </a:r>
            <a:r>
              <a:rPr sz="4800" spc="-95" dirty="0">
                <a:solidFill>
                  <a:srgbClr val="252525"/>
                </a:solidFill>
              </a:rPr>
              <a:t>R</a:t>
            </a:r>
            <a:r>
              <a:rPr sz="4800" spc="-105" dirty="0">
                <a:solidFill>
                  <a:srgbClr val="252525"/>
                </a:solidFill>
              </a:rPr>
              <a:t>E</a:t>
            </a:r>
            <a:r>
              <a:rPr sz="4800" spc="-135" dirty="0">
                <a:solidFill>
                  <a:srgbClr val="252525"/>
                </a:solidFill>
              </a:rPr>
              <a:t>M</a:t>
            </a:r>
            <a:r>
              <a:rPr sz="4800" spc="-95" dirty="0">
                <a:solidFill>
                  <a:srgbClr val="252525"/>
                </a:solidFill>
              </a:rPr>
              <a:t>E</a:t>
            </a:r>
            <a:r>
              <a:rPr sz="4800" spc="-114" dirty="0">
                <a:solidFill>
                  <a:srgbClr val="252525"/>
                </a:solidFill>
              </a:rPr>
              <a:t>N</a:t>
            </a:r>
            <a:r>
              <a:rPr sz="4800" spc="-125" dirty="0">
                <a:solidFill>
                  <a:srgbClr val="252525"/>
                </a:solidFill>
              </a:rPr>
              <a:t>T</a:t>
            </a:r>
            <a:r>
              <a:rPr sz="4800" dirty="0">
                <a:solidFill>
                  <a:srgbClr val="252525"/>
                </a:solidFill>
              </a:rPr>
              <a:t>S</a:t>
            </a:r>
            <a:endParaRPr sz="480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1326" y="1101788"/>
            <a:ext cx="52393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5" dirty="0">
                <a:solidFill>
                  <a:srgbClr val="2583C5"/>
                </a:solidFill>
              </a:rPr>
              <a:t>Burden </a:t>
            </a:r>
            <a:r>
              <a:rPr spc="-35" dirty="0">
                <a:solidFill>
                  <a:srgbClr val="2583C5"/>
                </a:solidFill>
              </a:rPr>
              <a:t>of </a:t>
            </a:r>
            <a:r>
              <a:rPr spc="-75" dirty="0">
                <a:solidFill>
                  <a:srgbClr val="2583C5"/>
                </a:solidFill>
              </a:rPr>
              <a:t>Gathering</a:t>
            </a:r>
            <a:r>
              <a:rPr spc="-459" dirty="0">
                <a:solidFill>
                  <a:srgbClr val="2583C5"/>
                </a:solidFill>
              </a:rPr>
              <a:t> </a:t>
            </a:r>
            <a:r>
              <a:rPr spc="-80" dirty="0">
                <a:solidFill>
                  <a:srgbClr val="2583C5"/>
                </a:solidFill>
              </a:rPr>
              <a:t>Evidence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698" y="1822366"/>
            <a:ext cx="6724650" cy="13995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Calibri"/>
                <a:cs typeface="Calibri"/>
              </a:rPr>
              <a:t>The burden </a:t>
            </a:r>
            <a:r>
              <a:rPr sz="2400" dirty="0">
                <a:latin typeface="Calibri"/>
                <a:cs typeface="Calibri"/>
              </a:rPr>
              <a:t>to gather evidence </a:t>
            </a:r>
            <a:r>
              <a:rPr sz="2400" spc="-5" dirty="0">
                <a:latin typeface="Calibri"/>
                <a:cs typeface="Calibri"/>
              </a:rPr>
              <a:t>is placed on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school  </a:t>
            </a:r>
            <a:r>
              <a:rPr sz="2400" spc="-15" dirty="0">
                <a:latin typeface="Calibri"/>
                <a:cs typeface="Calibri"/>
              </a:rPr>
              <a:t>investigating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sexual </a:t>
            </a:r>
            <a:r>
              <a:rPr sz="2400" spc="-10" dirty="0">
                <a:latin typeface="Calibri"/>
                <a:cs typeface="Calibri"/>
              </a:rPr>
              <a:t>harassment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complaint.</a:t>
            </a:r>
            <a:endParaRPr sz="24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150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burden is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not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on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complainant.</a:t>
            </a:r>
            <a:endParaRPr sz="20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360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burden is 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not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on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respondent.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03348" y="3547871"/>
            <a:ext cx="3723131" cy="2243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41862" y="1101788"/>
            <a:ext cx="63138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>
                <a:solidFill>
                  <a:srgbClr val="2583C5"/>
                </a:solidFill>
              </a:rPr>
              <a:t>The</a:t>
            </a:r>
            <a:r>
              <a:rPr spc="-180" dirty="0">
                <a:solidFill>
                  <a:srgbClr val="2583C5"/>
                </a:solidFill>
              </a:rPr>
              <a:t> </a:t>
            </a:r>
            <a:r>
              <a:rPr spc="-75" dirty="0">
                <a:solidFill>
                  <a:srgbClr val="2583C5"/>
                </a:solidFill>
              </a:rPr>
              <a:t>Parties’</a:t>
            </a:r>
            <a:r>
              <a:rPr spc="-165" dirty="0">
                <a:solidFill>
                  <a:srgbClr val="2583C5"/>
                </a:solidFill>
              </a:rPr>
              <a:t> </a:t>
            </a:r>
            <a:r>
              <a:rPr spc="-80" dirty="0">
                <a:solidFill>
                  <a:srgbClr val="2583C5"/>
                </a:solidFill>
              </a:rPr>
              <a:t>Role</a:t>
            </a:r>
            <a:r>
              <a:rPr spc="-180" dirty="0">
                <a:solidFill>
                  <a:srgbClr val="2583C5"/>
                </a:solidFill>
              </a:rPr>
              <a:t> </a:t>
            </a:r>
            <a:r>
              <a:rPr spc="-30" dirty="0">
                <a:solidFill>
                  <a:srgbClr val="2583C5"/>
                </a:solidFill>
              </a:rPr>
              <a:t>in</a:t>
            </a:r>
            <a:r>
              <a:rPr spc="-185" dirty="0">
                <a:solidFill>
                  <a:srgbClr val="2583C5"/>
                </a:solidFill>
              </a:rPr>
              <a:t> </a:t>
            </a:r>
            <a:r>
              <a:rPr spc="-45" dirty="0">
                <a:solidFill>
                  <a:srgbClr val="2583C5"/>
                </a:solidFill>
              </a:rPr>
              <a:t>the</a:t>
            </a:r>
            <a:r>
              <a:rPr spc="-170" dirty="0">
                <a:solidFill>
                  <a:srgbClr val="2583C5"/>
                </a:solidFill>
              </a:rPr>
              <a:t> </a:t>
            </a:r>
            <a:r>
              <a:rPr spc="-95" dirty="0">
                <a:solidFill>
                  <a:srgbClr val="2583C5"/>
                </a:solidFill>
              </a:rPr>
              <a:t>Investigation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698" y="1822366"/>
            <a:ext cx="7299959" cy="396049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666115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latin typeface="Calibri"/>
                <a:cs typeface="Calibri"/>
              </a:rPr>
              <a:t>Although </a:t>
            </a:r>
            <a:r>
              <a:rPr sz="2400" spc="-5" dirty="0">
                <a:latin typeface="Calibri"/>
                <a:cs typeface="Calibri"/>
              </a:rPr>
              <a:t>it is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school’s burden </a:t>
            </a:r>
            <a:r>
              <a:rPr sz="2400" dirty="0">
                <a:latin typeface="Calibri"/>
                <a:cs typeface="Calibri"/>
              </a:rPr>
              <a:t>to gather evidence,  </a:t>
            </a:r>
            <a:r>
              <a:rPr sz="2400" spc="-5" dirty="0">
                <a:latin typeface="Calibri"/>
                <a:cs typeface="Calibri"/>
              </a:rPr>
              <a:t>schools </a:t>
            </a:r>
            <a:r>
              <a:rPr sz="2400" spc="-20" dirty="0">
                <a:latin typeface="Calibri"/>
                <a:cs typeface="Calibri"/>
              </a:rPr>
              <a:t>may </a:t>
            </a:r>
            <a:r>
              <a:rPr sz="2400" spc="-5" dirty="0">
                <a:latin typeface="Calibri"/>
                <a:cs typeface="Calibri"/>
              </a:rPr>
              <a:t>not </a:t>
            </a:r>
            <a:r>
              <a:rPr sz="2400" spc="-10" dirty="0">
                <a:latin typeface="Calibri"/>
                <a:cs typeface="Calibri"/>
              </a:rPr>
              <a:t>restrict </a:t>
            </a:r>
            <a:r>
              <a:rPr sz="2400" dirty="0">
                <a:latin typeface="Calibri"/>
                <a:cs typeface="Calibri"/>
              </a:rPr>
              <a:t>the abilities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 parties </a:t>
            </a:r>
            <a:r>
              <a:rPr sz="2400" spc="-15" dirty="0">
                <a:latin typeface="Calibri"/>
                <a:cs typeface="Calibri"/>
              </a:rPr>
              <a:t>to  </a:t>
            </a:r>
            <a:r>
              <a:rPr sz="2400" spc="-5" dirty="0">
                <a:latin typeface="Calibri"/>
                <a:cs typeface="Calibri"/>
              </a:rPr>
              <a:t>discuss </a:t>
            </a:r>
            <a:r>
              <a:rPr sz="2400" spc="-10" dirty="0">
                <a:latin typeface="Calibri"/>
                <a:cs typeface="Calibri"/>
              </a:rPr>
              <a:t>allegations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spc="-15" dirty="0">
                <a:latin typeface="Calibri"/>
                <a:cs typeface="Calibri"/>
              </a:rPr>
              <a:t>to gather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spc="-10" dirty="0">
                <a:latin typeface="Calibri"/>
                <a:cs typeface="Calibri"/>
              </a:rPr>
              <a:t>present</a:t>
            </a:r>
            <a:r>
              <a:rPr sz="2400" spc="-5" dirty="0">
                <a:latin typeface="Calibri"/>
                <a:cs typeface="Calibri"/>
              </a:rPr>
              <a:t> evidence.</a:t>
            </a:r>
            <a:endParaRPr sz="2400">
              <a:latin typeface="Calibri"/>
              <a:cs typeface="Calibri"/>
            </a:endParaRPr>
          </a:p>
          <a:p>
            <a:pPr marL="12700" marR="511175">
              <a:lnSpc>
                <a:spcPts val="2590"/>
              </a:lnSpc>
              <a:spcBef>
                <a:spcPts val="1410"/>
              </a:spcBef>
            </a:pPr>
            <a:r>
              <a:rPr sz="2400" spc="-5" dirty="0">
                <a:latin typeface="Calibri"/>
                <a:cs typeface="Calibri"/>
              </a:rPr>
              <a:t>The parties </a:t>
            </a:r>
            <a:r>
              <a:rPr sz="2400" dirty="0">
                <a:latin typeface="Calibri"/>
                <a:cs typeface="Calibri"/>
              </a:rPr>
              <a:t>must </a:t>
            </a:r>
            <a:r>
              <a:rPr sz="2400" spc="-5" dirty="0">
                <a:latin typeface="Calibri"/>
                <a:cs typeface="Calibri"/>
              </a:rPr>
              <a:t>have </a:t>
            </a:r>
            <a:r>
              <a:rPr sz="2400" dirty="0">
                <a:latin typeface="Calibri"/>
                <a:cs typeface="Calibri"/>
              </a:rPr>
              <a:t>an equal </a:t>
            </a:r>
            <a:r>
              <a:rPr sz="2400" spc="-5" dirty="0">
                <a:latin typeface="Calibri"/>
                <a:cs typeface="Calibri"/>
              </a:rPr>
              <a:t>opportunity </a:t>
            </a:r>
            <a:r>
              <a:rPr sz="2400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present  witnesses and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evidence.</a:t>
            </a:r>
            <a:endParaRPr sz="24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180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1800" spc="-10" dirty="0">
                <a:latin typeface="Calibri"/>
                <a:cs typeface="Calibri"/>
              </a:rPr>
              <a:t>Parties can present </a:t>
            </a:r>
            <a:r>
              <a:rPr sz="1800" spc="-5" dirty="0">
                <a:latin typeface="Calibri"/>
                <a:cs typeface="Calibri"/>
              </a:rPr>
              <a:t>both </a:t>
            </a:r>
            <a:r>
              <a:rPr sz="1800" spc="-15" dirty="0">
                <a:latin typeface="Calibri"/>
                <a:cs typeface="Calibri"/>
              </a:rPr>
              <a:t>fact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expert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witnesses.</a:t>
            </a:r>
            <a:endParaRPr sz="18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385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1800" spc="-5" dirty="0">
                <a:latin typeface="Calibri"/>
                <a:cs typeface="Calibri"/>
              </a:rPr>
              <a:t>Other inculpatory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exculpatory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evidence.</a:t>
            </a:r>
            <a:endParaRPr sz="1800">
              <a:latin typeface="Calibri"/>
              <a:cs typeface="Calibri"/>
            </a:endParaRPr>
          </a:p>
          <a:p>
            <a:pPr marL="487680" lvl="1" indent="-183515">
              <a:lnSpc>
                <a:spcPct val="100000"/>
              </a:lnSpc>
              <a:spcBef>
                <a:spcPts val="430"/>
              </a:spcBef>
              <a:buClr>
                <a:srgbClr val="1CACE3"/>
              </a:buClr>
              <a:buChar char="◦"/>
              <a:tabLst>
                <a:tab pos="488315" algn="l"/>
              </a:tabLst>
            </a:pPr>
            <a:r>
              <a:rPr sz="1600" spc="-5" dirty="0">
                <a:latin typeface="Calibri"/>
                <a:cs typeface="Calibri"/>
              </a:rPr>
              <a:t>Inculpatory = evidence indicating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guilty/responsibility.</a:t>
            </a:r>
            <a:endParaRPr sz="1600">
              <a:latin typeface="Calibri"/>
              <a:cs typeface="Calibri"/>
            </a:endParaRPr>
          </a:p>
          <a:p>
            <a:pPr marL="487680" lvl="1" indent="-183515">
              <a:lnSpc>
                <a:spcPct val="100000"/>
              </a:lnSpc>
              <a:spcBef>
                <a:spcPts val="405"/>
              </a:spcBef>
              <a:buClr>
                <a:srgbClr val="1CACE3"/>
              </a:buClr>
              <a:buChar char="◦"/>
              <a:tabLst>
                <a:tab pos="488315" algn="l"/>
              </a:tabLst>
            </a:pPr>
            <a:r>
              <a:rPr sz="1600" spc="-10" dirty="0">
                <a:latin typeface="Calibri"/>
                <a:cs typeface="Calibri"/>
              </a:rPr>
              <a:t>Exculpatory </a:t>
            </a:r>
            <a:r>
              <a:rPr sz="1600" spc="-5" dirty="0">
                <a:latin typeface="Calibri"/>
                <a:cs typeface="Calibri"/>
              </a:rPr>
              <a:t>= evidence indicating innocence/lack of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responsibility.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0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</a:pPr>
            <a:r>
              <a:rPr sz="2400" spc="-5" dirty="0">
                <a:latin typeface="Calibri"/>
                <a:cs typeface="Calibri"/>
              </a:rPr>
              <a:t>The school </a:t>
            </a:r>
            <a:r>
              <a:rPr sz="2400" dirty="0">
                <a:latin typeface="Calibri"/>
                <a:cs typeface="Calibri"/>
              </a:rPr>
              <a:t>cannot restrict the </a:t>
            </a:r>
            <a:r>
              <a:rPr sz="2400" spc="-5" dirty="0">
                <a:latin typeface="Calibri"/>
                <a:cs typeface="Calibri"/>
              </a:rPr>
              <a:t>parties’ </a:t>
            </a:r>
            <a:r>
              <a:rPr sz="2400" dirty="0">
                <a:latin typeface="Calibri"/>
                <a:cs typeface="Calibri"/>
              </a:rPr>
              <a:t>ability to </a:t>
            </a:r>
            <a:r>
              <a:rPr sz="2400" spc="-5" dirty="0">
                <a:latin typeface="Calibri"/>
                <a:cs typeface="Calibri"/>
              </a:rPr>
              <a:t>discuss </a:t>
            </a:r>
            <a:r>
              <a:rPr sz="2400" dirty="0">
                <a:latin typeface="Calibri"/>
                <a:cs typeface="Calibri"/>
              </a:rPr>
              <a:t>the  </a:t>
            </a:r>
            <a:r>
              <a:rPr sz="2400" spc="-10" dirty="0">
                <a:latin typeface="Calibri"/>
                <a:cs typeface="Calibri"/>
              </a:rPr>
              <a:t>allegations.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3551554" marR="5080" indent="-2545080">
              <a:lnSpc>
                <a:spcPts val="3670"/>
              </a:lnSpc>
              <a:spcBef>
                <a:spcPts val="760"/>
              </a:spcBef>
            </a:pPr>
            <a:r>
              <a:rPr spc="-50" dirty="0">
                <a:solidFill>
                  <a:srgbClr val="2583C5"/>
                </a:solidFill>
              </a:rPr>
              <a:t>The</a:t>
            </a:r>
            <a:r>
              <a:rPr spc="-180" dirty="0">
                <a:solidFill>
                  <a:srgbClr val="2583C5"/>
                </a:solidFill>
              </a:rPr>
              <a:t> </a:t>
            </a:r>
            <a:r>
              <a:rPr spc="-75" dirty="0">
                <a:solidFill>
                  <a:srgbClr val="2583C5"/>
                </a:solidFill>
              </a:rPr>
              <a:t>Parties’</a:t>
            </a:r>
            <a:r>
              <a:rPr spc="-165" dirty="0">
                <a:solidFill>
                  <a:srgbClr val="2583C5"/>
                </a:solidFill>
              </a:rPr>
              <a:t> </a:t>
            </a:r>
            <a:r>
              <a:rPr spc="-80" dirty="0">
                <a:solidFill>
                  <a:srgbClr val="2583C5"/>
                </a:solidFill>
              </a:rPr>
              <a:t>Role</a:t>
            </a:r>
            <a:r>
              <a:rPr spc="-180" dirty="0">
                <a:solidFill>
                  <a:srgbClr val="2583C5"/>
                </a:solidFill>
              </a:rPr>
              <a:t> </a:t>
            </a:r>
            <a:r>
              <a:rPr spc="-30" dirty="0">
                <a:solidFill>
                  <a:srgbClr val="2583C5"/>
                </a:solidFill>
              </a:rPr>
              <a:t>in</a:t>
            </a:r>
            <a:r>
              <a:rPr spc="-185" dirty="0">
                <a:solidFill>
                  <a:srgbClr val="2583C5"/>
                </a:solidFill>
              </a:rPr>
              <a:t> </a:t>
            </a:r>
            <a:r>
              <a:rPr spc="-45" dirty="0">
                <a:solidFill>
                  <a:srgbClr val="2583C5"/>
                </a:solidFill>
              </a:rPr>
              <a:t>the</a:t>
            </a:r>
            <a:r>
              <a:rPr spc="-170" dirty="0">
                <a:solidFill>
                  <a:srgbClr val="2583C5"/>
                </a:solidFill>
              </a:rPr>
              <a:t> </a:t>
            </a:r>
            <a:r>
              <a:rPr spc="-95" dirty="0">
                <a:solidFill>
                  <a:srgbClr val="2583C5"/>
                </a:solidFill>
              </a:rPr>
              <a:t>Investigation  </a:t>
            </a:r>
            <a:r>
              <a:rPr spc="-70" dirty="0">
                <a:solidFill>
                  <a:srgbClr val="2583C5"/>
                </a:solidFill>
              </a:rPr>
              <a:t>(Cont.)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39700" marR="5080">
              <a:lnSpc>
                <a:spcPts val="2590"/>
              </a:lnSpc>
              <a:spcBef>
                <a:spcPts val="425"/>
              </a:spcBef>
            </a:pPr>
            <a:r>
              <a:rPr spc="-5" dirty="0"/>
              <a:t>The parties </a:t>
            </a:r>
            <a:r>
              <a:rPr dirty="0"/>
              <a:t>must </a:t>
            </a:r>
            <a:r>
              <a:rPr spc="-5" dirty="0"/>
              <a:t>have </a:t>
            </a:r>
            <a:r>
              <a:rPr dirty="0"/>
              <a:t>the </a:t>
            </a:r>
            <a:r>
              <a:rPr spc="-5" dirty="0"/>
              <a:t>same opportunities </a:t>
            </a:r>
            <a:r>
              <a:rPr dirty="0"/>
              <a:t>to </a:t>
            </a:r>
            <a:r>
              <a:rPr spc="-5" dirty="0"/>
              <a:t>have other  people </a:t>
            </a:r>
            <a:r>
              <a:rPr spc="-10" dirty="0"/>
              <a:t>present </a:t>
            </a:r>
            <a:r>
              <a:rPr spc="-5" dirty="0"/>
              <a:t>during </a:t>
            </a:r>
            <a:r>
              <a:rPr spc="-20" dirty="0"/>
              <a:t>any </a:t>
            </a:r>
            <a:r>
              <a:rPr spc="-10" dirty="0"/>
              <a:t>grievance</a:t>
            </a:r>
            <a:r>
              <a:rPr spc="10" dirty="0"/>
              <a:t> </a:t>
            </a:r>
            <a:r>
              <a:rPr spc="-5" dirty="0"/>
              <a:t>proceeding.</a:t>
            </a:r>
          </a:p>
          <a:p>
            <a:pPr marL="431800" indent="-183515">
              <a:lnSpc>
                <a:spcPct val="100000"/>
              </a:lnSpc>
              <a:spcBef>
                <a:spcPts val="150"/>
              </a:spcBef>
              <a:buClr>
                <a:srgbClr val="1CACE3"/>
              </a:buClr>
              <a:buFont typeface="Calibri"/>
              <a:buChar char="◦"/>
              <a:tabLst>
                <a:tab pos="433070" algn="l"/>
              </a:tabLst>
            </a:pPr>
            <a:r>
              <a:rPr sz="2000" i="1" spc="-5" dirty="0">
                <a:latin typeface="Calibri"/>
                <a:cs typeface="Calibri"/>
              </a:rPr>
              <a:t>e.g.</a:t>
            </a:r>
            <a:r>
              <a:rPr sz="2000" spc="-5" dirty="0"/>
              <a:t>, </a:t>
            </a:r>
            <a:r>
              <a:rPr sz="2000" spc="-15" dirty="0"/>
              <a:t>to </a:t>
            </a:r>
            <a:r>
              <a:rPr sz="2000" dirty="0"/>
              <a:t>be </a:t>
            </a:r>
            <a:r>
              <a:rPr sz="2000" spc="-5" dirty="0"/>
              <a:t>accompanied </a:t>
            </a:r>
            <a:r>
              <a:rPr sz="2000" spc="-15" dirty="0"/>
              <a:t>at </a:t>
            </a:r>
            <a:r>
              <a:rPr sz="2000" dirty="0"/>
              <a:t>an </a:t>
            </a:r>
            <a:r>
              <a:rPr sz="2000" spc="-15" dirty="0"/>
              <a:t>investigation </a:t>
            </a:r>
            <a:r>
              <a:rPr sz="2000" spc="-5" dirty="0"/>
              <a:t>meeting by </a:t>
            </a:r>
            <a:r>
              <a:rPr sz="2000" dirty="0"/>
              <a:t>an</a:t>
            </a:r>
            <a:r>
              <a:rPr sz="2000" spc="65" dirty="0"/>
              <a:t> </a:t>
            </a:r>
            <a:r>
              <a:rPr sz="2000" spc="-30" dirty="0"/>
              <a:t>advisor.</a:t>
            </a:r>
            <a:endParaRPr sz="2000">
              <a:latin typeface="Calibri"/>
              <a:cs typeface="Calibri"/>
            </a:endParaRPr>
          </a:p>
          <a:p>
            <a:pPr marL="431800" marR="9525" indent="-182880">
              <a:lnSpc>
                <a:spcPts val="2160"/>
              </a:lnSpc>
              <a:spcBef>
                <a:spcPts val="630"/>
              </a:spcBef>
              <a:buClr>
                <a:srgbClr val="1CACE3"/>
              </a:buClr>
              <a:buChar char="◦"/>
              <a:tabLst>
                <a:tab pos="433070" algn="l"/>
              </a:tabLst>
            </a:pPr>
            <a:r>
              <a:rPr sz="2000" dirty="0"/>
              <a:t>The school </a:t>
            </a:r>
            <a:r>
              <a:rPr sz="2000" spc="-5" dirty="0"/>
              <a:t>can </a:t>
            </a:r>
            <a:r>
              <a:rPr sz="2000" spc="-10" dirty="0"/>
              <a:t>establish restrictions regarding </a:t>
            </a:r>
            <a:r>
              <a:rPr sz="2000" spc="-5" dirty="0"/>
              <a:t>how </a:t>
            </a:r>
            <a:r>
              <a:rPr sz="2000" dirty="0"/>
              <a:t>much the </a:t>
            </a:r>
            <a:r>
              <a:rPr sz="2000" spc="-5" dirty="0"/>
              <a:t>advisor  can participate, </a:t>
            </a:r>
            <a:r>
              <a:rPr sz="2000" dirty="0"/>
              <a:t>but the </a:t>
            </a:r>
            <a:r>
              <a:rPr sz="2000" spc="-10" dirty="0"/>
              <a:t>restrictions must </a:t>
            </a:r>
            <a:r>
              <a:rPr sz="2000" dirty="0"/>
              <a:t>apply </a:t>
            </a:r>
            <a:r>
              <a:rPr sz="2000" spc="-5" dirty="0"/>
              <a:t>equally </a:t>
            </a:r>
            <a:r>
              <a:rPr sz="2000" spc="-15" dirty="0"/>
              <a:t>to </a:t>
            </a:r>
            <a:r>
              <a:rPr sz="2000" dirty="0"/>
              <a:t>the</a:t>
            </a:r>
            <a:r>
              <a:rPr sz="2000" spc="105" dirty="0"/>
              <a:t> </a:t>
            </a:r>
            <a:r>
              <a:rPr sz="2000" spc="-5" dirty="0"/>
              <a:t>parties.</a:t>
            </a:r>
            <a:endParaRPr sz="2000"/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36675" y="1101788"/>
            <a:ext cx="65265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>
                <a:solidFill>
                  <a:srgbClr val="2583C5"/>
                </a:solidFill>
              </a:rPr>
              <a:t>Requiring </a:t>
            </a:r>
            <a:r>
              <a:rPr spc="-35" dirty="0">
                <a:solidFill>
                  <a:srgbClr val="2583C5"/>
                </a:solidFill>
              </a:rPr>
              <a:t>an </a:t>
            </a:r>
            <a:r>
              <a:rPr spc="-90" dirty="0">
                <a:solidFill>
                  <a:srgbClr val="2583C5"/>
                </a:solidFill>
              </a:rPr>
              <a:t>Individual’s</a:t>
            </a:r>
            <a:r>
              <a:rPr spc="-450" dirty="0">
                <a:solidFill>
                  <a:srgbClr val="2583C5"/>
                </a:solidFill>
              </a:rPr>
              <a:t> </a:t>
            </a:r>
            <a:r>
              <a:rPr spc="-80" dirty="0">
                <a:solidFill>
                  <a:srgbClr val="2583C5"/>
                </a:solidFill>
              </a:rPr>
              <a:t>Participation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698" y="1822366"/>
            <a:ext cx="7333615" cy="33096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Calibri"/>
                <a:cs typeface="Calibri"/>
              </a:rPr>
              <a:t>The school </a:t>
            </a:r>
            <a:r>
              <a:rPr sz="2400" dirty="0">
                <a:latin typeface="Calibri"/>
                <a:cs typeface="Calibri"/>
              </a:rPr>
              <a:t>must </a:t>
            </a:r>
            <a:r>
              <a:rPr sz="2400" spc="-5" dirty="0">
                <a:latin typeface="Calibri"/>
                <a:cs typeface="Calibri"/>
              </a:rPr>
              <a:t>provide </a:t>
            </a:r>
            <a:r>
              <a:rPr sz="2400" dirty="0">
                <a:latin typeface="Calibri"/>
                <a:cs typeface="Calibri"/>
              </a:rPr>
              <a:t>written </a:t>
            </a:r>
            <a:r>
              <a:rPr sz="2400" spc="-5" dirty="0">
                <a:latin typeface="Calibri"/>
                <a:cs typeface="Calibri"/>
              </a:rPr>
              <a:t>notice </a:t>
            </a:r>
            <a:r>
              <a:rPr sz="2400" dirty="0">
                <a:latin typeface="Calibri"/>
                <a:cs typeface="Calibri"/>
              </a:rPr>
              <a:t>to a </a:t>
            </a:r>
            <a:r>
              <a:rPr sz="2400" spc="-5" dirty="0">
                <a:latin typeface="Calibri"/>
                <a:cs typeface="Calibri"/>
              </a:rPr>
              <a:t>party </a:t>
            </a:r>
            <a:r>
              <a:rPr sz="2400" dirty="0">
                <a:latin typeface="Calibri"/>
                <a:cs typeface="Calibri"/>
              </a:rPr>
              <a:t>whose  </a:t>
            </a:r>
            <a:r>
              <a:rPr sz="2400" spc="-5" dirty="0">
                <a:latin typeface="Calibri"/>
                <a:cs typeface="Calibri"/>
              </a:rPr>
              <a:t>participation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10" dirty="0">
                <a:latin typeface="Calibri"/>
                <a:cs typeface="Calibri"/>
              </a:rPr>
              <a:t>invited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spc="-10" dirty="0">
                <a:latin typeface="Calibri"/>
                <a:cs typeface="Calibri"/>
              </a:rPr>
              <a:t>expected </a:t>
            </a:r>
            <a:r>
              <a:rPr sz="2400" dirty="0">
                <a:latin typeface="Calibri"/>
                <a:cs typeface="Calibri"/>
              </a:rPr>
              <a:t>with </a:t>
            </a:r>
            <a:r>
              <a:rPr sz="2400" spc="-10" dirty="0">
                <a:latin typeface="Calibri"/>
                <a:cs typeface="Calibri"/>
              </a:rPr>
              <a:t>information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about:</a:t>
            </a:r>
            <a:endParaRPr sz="24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150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2000" spc="-20" dirty="0">
                <a:latin typeface="Calibri"/>
                <a:cs typeface="Calibri"/>
              </a:rPr>
              <a:t>Date</a:t>
            </a:r>
            <a:endParaRPr sz="20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360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2000" spc="-5" dirty="0">
                <a:latin typeface="Calibri"/>
                <a:cs typeface="Calibri"/>
              </a:rPr>
              <a:t>Time</a:t>
            </a:r>
            <a:endParaRPr sz="20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360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2000" spc="-10" dirty="0">
                <a:latin typeface="Calibri"/>
                <a:cs typeface="Calibri"/>
              </a:rPr>
              <a:t>Location</a:t>
            </a:r>
            <a:endParaRPr sz="20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360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2000" spc="-10" dirty="0">
                <a:latin typeface="Calibri"/>
                <a:cs typeface="Calibri"/>
              </a:rPr>
              <a:t>Participants</a:t>
            </a:r>
            <a:endParaRPr sz="20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360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2000" spc="-5" dirty="0">
                <a:latin typeface="Calibri"/>
                <a:cs typeface="Calibri"/>
              </a:rPr>
              <a:t>Purpose of hearings, </a:t>
            </a:r>
            <a:r>
              <a:rPr sz="2000" spc="-10" dirty="0">
                <a:latin typeface="Calibri"/>
                <a:cs typeface="Calibri"/>
              </a:rPr>
              <a:t>interviews, </a:t>
            </a:r>
            <a:r>
              <a:rPr sz="2000" spc="-5" dirty="0">
                <a:latin typeface="Calibri"/>
                <a:cs typeface="Calibri"/>
              </a:rPr>
              <a:t>or other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meetings.</a:t>
            </a:r>
            <a:endParaRPr sz="2000">
              <a:latin typeface="Calibri"/>
              <a:cs typeface="Calibri"/>
            </a:endParaRPr>
          </a:p>
          <a:p>
            <a:pPr marL="12700" marR="104139">
              <a:lnSpc>
                <a:spcPts val="2590"/>
              </a:lnSpc>
              <a:spcBef>
                <a:spcPts val="1620"/>
              </a:spcBef>
            </a:pPr>
            <a:r>
              <a:rPr sz="2400" dirty="0">
                <a:latin typeface="Calibri"/>
                <a:cs typeface="Calibri"/>
              </a:rPr>
              <a:t>Notice must </a:t>
            </a:r>
            <a:r>
              <a:rPr sz="2400" spc="-5" dirty="0">
                <a:latin typeface="Calibri"/>
                <a:cs typeface="Calibri"/>
              </a:rPr>
              <a:t>be provided </a:t>
            </a:r>
            <a:r>
              <a:rPr sz="2400" dirty="0">
                <a:latin typeface="Calibri"/>
                <a:cs typeface="Calibri"/>
              </a:rPr>
              <a:t>with </a:t>
            </a:r>
            <a:r>
              <a:rPr sz="2400" spc="-5" dirty="0">
                <a:latin typeface="Calibri"/>
                <a:cs typeface="Calibri"/>
              </a:rPr>
              <a:t>sufficient </a:t>
            </a:r>
            <a:r>
              <a:rPr sz="2400" dirty="0">
                <a:latin typeface="Calibri"/>
                <a:cs typeface="Calibri"/>
              </a:rPr>
              <a:t>time </a:t>
            </a:r>
            <a:r>
              <a:rPr sz="2400" spc="-5" dirty="0">
                <a:latin typeface="Calibri"/>
                <a:cs typeface="Calibri"/>
              </a:rPr>
              <a:t>for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party</a:t>
            </a:r>
            <a:r>
              <a:rPr sz="2400" spc="-229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  </a:t>
            </a:r>
            <a:r>
              <a:rPr sz="2400" spc="-15" dirty="0">
                <a:latin typeface="Calibri"/>
                <a:cs typeface="Calibri"/>
              </a:rPr>
              <a:t>prepare to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participate.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45521" y="2660904"/>
            <a:ext cx="930693" cy="12755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19102" y="1101788"/>
            <a:ext cx="47593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5" dirty="0">
                <a:solidFill>
                  <a:srgbClr val="2583C5"/>
                </a:solidFill>
              </a:rPr>
              <a:t>Parties’ </a:t>
            </a:r>
            <a:r>
              <a:rPr spc="-85" dirty="0">
                <a:solidFill>
                  <a:srgbClr val="2583C5"/>
                </a:solidFill>
              </a:rPr>
              <a:t>Review </a:t>
            </a:r>
            <a:r>
              <a:rPr spc="-35" dirty="0">
                <a:solidFill>
                  <a:srgbClr val="2583C5"/>
                </a:solidFill>
              </a:rPr>
              <a:t>of</a:t>
            </a:r>
            <a:r>
              <a:rPr spc="-430" dirty="0">
                <a:solidFill>
                  <a:srgbClr val="2583C5"/>
                </a:solidFill>
              </a:rPr>
              <a:t> </a:t>
            </a:r>
            <a:r>
              <a:rPr spc="-80" dirty="0">
                <a:solidFill>
                  <a:srgbClr val="2583C5"/>
                </a:solidFill>
              </a:rPr>
              <a:t>Evidence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698" y="1822366"/>
            <a:ext cx="7388859" cy="26765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Calibri"/>
                <a:cs typeface="Calibri"/>
              </a:rPr>
              <a:t>The school </a:t>
            </a:r>
            <a:r>
              <a:rPr sz="2400" dirty="0">
                <a:latin typeface="Calibri"/>
                <a:cs typeface="Calibri"/>
              </a:rPr>
              <a:t>must </a:t>
            </a:r>
            <a:r>
              <a:rPr sz="2400" spc="-5" dirty="0">
                <a:latin typeface="Calibri"/>
                <a:cs typeface="Calibri"/>
              </a:rPr>
              <a:t>provide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parties </a:t>
            </a:r>
            <a:r>
              <a:rPr sz="2400" dirty="0">
                <a:latin typeface="Calibri"/>
                <a:cs typeface="Calibri"/>
              </a:rPr>
              <a:t>with equal </a:t>
            </a:r>
            <a:r>
              <a:rPr sz="2400" spc="-5" dirty="0">
                <a:latin typeface="Calibri"/>
                <a:cs typeface="Calibri"/>
              </a:rPr>
              <a:t>opportunity 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inspect and </a:t>
            </a:r>
            <a:r>
              <a:rPr sz="2400" spc="-10" dirty="0">
                <a:latin typeface="Calibri"/>
                <a:cs typeface="Calibri"/>
              </a:rPr>
              <a:t>review </a:t>
            </a:r>
            <a:r>
              <a:rPr sz="2400" spc="-5" dirty="0">
                <a:latin typeface="Calibri"/>
                <a:cs typeface="Calibri"/>
              </a:rPr>
              <a:t>evidence directly </a:t>
            </a:r>
            <a:r>
              <a:rPr sz="2400" spc="-15" dirty="0">
                <a:latin typeface="Calibri"/>
                <a:cs typeface="Calibri"/>
              </a:rPr>
              <a:t>related to </a:t>
            </a:r>
            <a:r>
              <a:rPr sz="2400" dirty="0">
                <a:latin typeface="Calibri"/>
                <a:cs typeface="Calibri"/>
              </a:rPr>
              <a:t>the  </a:t>
            </a:r>
            <a:r>
              <a:rPr sz="2400" spc="-10" dirty="0">
                <a:latin typeface="Calibri"/>
                <a:cs typeface="Calibri"/>
              </a:rPr>
              <a:t>allegations </a:t>
            </a:r>
            <a:r>
              <a:rPr sz="2400" spc="-5" dirty="0">
                <a:latin typeface="Calibri"/>
                <a:cs typeface="Calibri"/>
              </a:rPr>
              <a:t>of the </a:t>
            </a:r>
            <a:r>
              <a:rPr sz="2400" spc="-10" dirty="0">
                <a:latin typeface="Calibri"/>
                <a:cs typeface="Calibri"/>
              </a:rPr>
              <a:t>formal complaint.</a:t>
            </a:r>
            <a:endParaRPr sz="24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150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2000" dirty="0">
                <a:latin typeface="Calibri"/>
                <a:cs typeface="Calibri"/>
              </a:rPr>
              <a:t>Including </a:t>
            </a:r>
            <a:r>
              <a:rPr sz="2000" spc="-5" dirty="0">
                <a:latin typeface="Calibri"/>
                <a:cs typeface="Calibri"/>
              </a:rPr>
              <a:t>evidence </a:t>
            </a:r>
            <a:r>
              <a:rPr sz="2000" dirty="0">
                <a:latin typeface="Calibri"/>
                <a:cs typeface="Calibri"/>
              </a:rPr>
              <a:t>the school </a:t>
            </a:r>
            <a:r>
              <a:rPr sz="2000" spc="-5" dirty="0">
                <a:latin typeface="Calibri"/>
                <a:cs typeface="Calibri"/>
              </a:rPr>
              <a:t>does </a:t>
            </a:r>
            <a:r>
              <a:rPr sz="2000" dirty="0">
                <a:latin typeface="Calibri"/>
                <a:cs typeface="Calibri"/>
              </a:rPr>
              <a:t>not </a:t>
            </a:r>
            <a:r>
              <a:rPr sz="2000" spc="-10" dirty="0">
                <a:latin typeface="Calibri"/>
                <a:cs typeface="Calibri"/>
              </a:rPr>
              <a:t>intend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10" dirty="0">
                <a:latin typeface="Calibri"/>
                <a:cs typeface="Calibri"/>
              </a:rPr>
              <a:t>rely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upon.</a:t>
            </a:r>
            <a:endParaRPr sz="20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360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2000" dirty="0">
                <a:latin typeface="Calibri"/>
                <a:cs typeface="Calibri"/>
              </a:rPr>
              <a:t>Including </a:t>
            </a:r>
            <a:r>
              <a:rPr sz="2000" spc="-5" dirty="0">
                <a:latin typeface="Calibri"/>
                <a:cs typeface="Calibri"/>
              </a:rPr>
              <a:t>all inculpatory or </a:t>
            </a:r>
            <a:r>
              <a:rPr sz="2000" spc="-15" dirty="0">
                <a:latin typeface="Calibri"/>
                <a:cs typeface="Calibri"/>
              </a:rPr>
              <a:t>exculpatory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evidence.</a:t>
            </a:r>
            <a:endParaRPr sz="2000">
              <a:latin typeface="Calibri"/>
              <a:cs typeface="Calibri"/>
            </a:endParaRPr>
          </a:p>
          <a:p>
            <a:pPr marL="487680" lvl="1" indent="-183515">
              <a:lnSpc>
                <a:spcPct val="100000"/>
              </a:lnSpc>
              <a:spcBef>
                <a:spcPts val="405"/>
              </a:spcBef>
              <a:buClr>
                <a:srgbClr val="1CACE3"/>
              </a:buClr>
              <a:buChar char="◦"/>
              <a:tabLst>
                <a:tab pos="488315" algn="l"/>
              </a:tabLst>
            </a:pPr>
            <a:r>
              <a:rPr sz="1800" spc="-5" dirty="0">
                <a:latin typeface="Calibri"/>
                <a:cs typeface="Calibri"/>
              </a:rPr>
              <a:t>Whether </a:t>
            </a:r>
            <a:r>
              <a:rPr sz="1800" spc="-10" dirty="0">
                <a:latin typeface="Calibri"/>
                <a:cs typeface="Calibri"/>
              </a:rPr>
              <a:t>obtained from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party or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5" dirty="0">
                <a:latin typeface="Calibri"/>
                <a:cs typeface="Calibri"/>
              </a:rPr>
              <a:t>different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source.</a:t>
            </a:r>
            <a:endParaRPr sz="1800">
              <a:latin typeface="Calibri"/>
              <a:cs typeface="Calibri"/>
            </a:endParaRPr>
          </a:p>
          <a:p>
            <a:pPr marL="304800" marR="566420" indent="-182880">
              <a:lnSpc>
                <a:spcPts val="2160"/>
              </a:lnSpc>
              <a:spcBef>
                <a:spcPts val="610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2000" spc="-10" dirty="0">
                <a:latin typeface="Calibri"/>
                <a:cs typeface="Calibri"/>
              </a:rPr>
              <a:t>Parties must </a:t>
            </a:r>
            <a:r>
              <a:rPr sz="2000" spc="-20" dirty="0">
                <a:latin typeface="Calibri"/>
                <a:cs typeface="Calibri"/>
              </a:rPr>
              <a:t>have </a:t>
            </a:r>
            <a:r>
              <a:rPr sz="2000" spc="-15" dirty="0">
                <a:latin typeface="Calibri"/>
                <a:cs typeface="Calibri"/>
              </a:rPr>
              <a:t>at </a:t>
            </a:r>
            <a:r>
              <a:rPr sz="2000" spc="-10" dirty="0">
                <a:latin typeface="Calibri"/>
                <a:cs typeface="Calibri"/>
              </a:rPr>
              <a:t>least </a:t>
            </a:r>
            <a:r>
              <a:rPr sz="2000" dirty="0">
                <a:latin typeface="Calibri"/>
                <a:cs typeface="Calibri"/>
              </a:rPr>
              <a:t>10 </a:t>
            </a:r>
            <a:r>
              <a:rPr sz="2000" spc="-15" dirty="0">
                <a:latin typeface="Calibri"/>
                <a:cs typeface="Calibri"/>
              </a:rPr>
              <a:t>days to </a:t>
            </a:r>
            <a:r>
              <a:rPr sz="2000" spc="-5" dirty="0">
                <a:latin typeface="Calibri"/>
                <a:cs typeface="Calibri"/>
              </a:rPr>
              <a:t>submit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0" dirty="0">
                <a:latin typeface="Calibri"/>
                <a:cs typeface="Calibri"/>
              </a:rPr>
              <a:t>written </a:t>
            </a:r>
            <a:r>
              <a:rPr sz="2000" spc="-5" dirty="0">
                <a:latin typeface="Calibri"/>
                <a:cs typeface="Calibri"/>
              </a:rPr>
              <a:t>response  </a:t>
            </a:r>
            <a:r>
              <a:rPr sz="2000" spc="-15" dirty="0">
                <a:latin typeface="Calibri"/>
                <a:cs typeface="Calibri"/>
              </a:rPr>
              <a:t>before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5" dirty="0">
                <a:latin typeface="Calibri"/>
                <a:cs typeface="Calibri"/>
              </a:rPr>
              <a:t>investigative </a:t>
            </a:r>
            <a:r>
              <a:rPr sz="2000" spc="-10" dirty="0">
                <a:latin typeface="Calibri"/>
                <a:cs typeface="Calibri"/>
              </a:rPr>
              <a:t>report </a:t>
            </a:r>
            <a:r>
              <a:rPr sz="2000" spc="-5" dirty="0">
                <a:latin typeface="Calibri"/>
                <a:cs typeface="Calibri"/>
              </a:rPr>
              <a:t>is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completed.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3047" y="6400800"/>
              <a:ext cx="9141460" cy="457200"/>
            </a:xfrm>
            <a:custGeom>
              <a:avLst/>
              <a:gdLst/>
              <a:ahLst/>
              <a:cxnLst/>
              <a:rect l="l" t="t" r="r" b="b"/>
              <a:pathLst>
                <a:path w="9141460" h="457200">
                  <a:moveTo>
                    <a:pt x="9140952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0952" y="457200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1460" cy="64135"/>
            </a:xfrm>
            <a:custGeom>
              <a:avLst/>
              <a:gdLst/>
              <a:ahLst/>
              <a:cxnLst/>
              <a:rect l="l" t="t" r="r" b="b"/>
              <a:pathLst>
                <a:path w="9141460" h="64135">
                  <a:moveTo>
                    <a:pt x="9140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9140952" y="64007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905255" y="4343400"/>
            <a:ext cx="7406640" cy="0"/>
          </a:xfrm>
          <a:custGeom>
            <a:avLst/>
            <a:gdLst/>
            <a:ahLst/>
            <a:cxnLst/>
            <a:rect l="l" t="t" r="r" b="b"/>
            <a:pathLst>
              <a:path w="7406640">
                <a:moveTo>
                  <a:pt x="0" y="0"/>
                </a:moveTo>
                <a:lnTo>
                  <a:pt x="740664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62614" y="1845029"/>
            <a:ext cx="6477635" cy="1293495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135380" marR="5080" indent="-1123315">
              <a:lnSpc>
                <a:spcPts val="4580"/>
              </a:lnSpc>
              <a:spcBef>
                <a:spcPts val="935"/>
              </a:spcBef>
            </a:pPr>
            <a:r>
              <a:rPr sz="4500" spc="-90" dirty="0">
                <a:solidFill>
                  <a:srgbClr val="252525"/>
                </a:solidFill>
              </a:rPr>
              <a:t>EVIDENTIARY </a:t>
            </a:r>
            <a:r>
              <a:rPr sz="4500" spc="-80" dirty="0">
                <a:solidFill>
                  <a:srgbClr val="252525"/>
                </a:solidFill>
              </a:rPr>
              <a:t>ISSUES</a:t>
            </a:r>
            <a:r>
              <a:rPr sz="4500" spc="-310" dirty="0">
                <a:solidFill>
                  <a:srgbClr val="252525"/>
                </a:solidFill>
              </a:rPr>
              <a:t> </a:t>
            </a:r>
            <a:r>
              <a:rPr sz="4500" spc="-80" dirty="0">
                <a:solidFill>
                  <a:srgbClr val="252525"/>
                </a:solidFill>
              </a:rPr>
              <a:t>DURING  </a:t>
            </a:r>
            <a:r>
              <a:rPr sz="4500" spc="-45" dirty="0">
                <a:solidFill>
                  <a:srgbClr val="252525"/>
                </a:solidFill>
              </a:rPr>
              <a:t>AN</a:t>
            </a:r>
            <a:r>
              <a:rPr sz="4500" spc="-204" dirty="0">
                <a:solidFill>
                  <a:srgbClr val="252525"/>
                </a:solidFill>
              </a:rPr>
              <a:t> </a:t>
            </a:r>
            <a:r>
              <a:rPr sz="4500" spc="-114" dirty="0">
                <a:solidFill>
                  <a:srgbClr val="252525"/>
                </a:solidFill>
              </a:rPr>
              <a:t>INVESTIGATION</a:t>
            </a:r>
            <a:endParaRPr sz="450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78003" y="2799041"/>
            <a:ext cx="3333115" cy="2303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ts val="2620"/>
              </a:lnSpc>
              <a:spcBef>
                <a:spcPts val="95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200" spc="-15" dirty="0">
                <a:latin typeface="Corbel"/>
                <a:cs typeface="Corbel"/>
              </a:rPr>
              <a:t>Quid pro </a:t>
            </a:r>
            <a:r>
              <a:rPr sz="2200" spc="-5" dirty="0">
                <a:latin typeface="Corbel"/>
                <a:cs typeface="Corbel"/>
              </a:rPr>
              <a:t>quo</a:t>
            </a:r>
            <a:r>
              <a:rPr sz="2200" spc="-180" dirty="0">
                <a:latin typeface="Corbel"/>
                <a:cs typeface="Corbel"/>
              </a:rPr>
              <a:t> </a:t>
            </a:r>
            <a:r>
              <a:rPr sz="2200" spc="-5" dirty="0">
                <a:latin typeface="Corbel"/>
                <a:cs typeface="Corbel"/>
              </a:rPr>
              <a:t>harassment.</a:t>
            </a:r>
            <a:endParaRPr sz="2200">
              <a:latin typeface="Corbel"/>
              <a:cs typeface="Corbel"/>
            </a:endParaRPr>
          </a:p>
          <a:p>
            <a:pPr marL="355600" indent="-342900">
              <a:lnSpc>
                <a:spcPts val="2620"/>
              </a:lnSpc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200" spc="-5" dirty="0">
                <a:latin typeface="Corbel"/>
                <a:cs typeface="Corbel"/>
              </a:rPr>
              <a:t>Hostile</a:t>
            </a:r>
            <a:r>
              <a:rPr sz="2200" spc="-70" dirty="0">
                <a:latin typeface="Corbel"/>
                <a:cs typeface="Corbel"/>
              </a:rPr>
              <a:t> </a:t>
            </a:r>
            <a:r>
              <a:rPr sz="2200" spc="-5" dirty="0">
                <a:latin typeface="Corbel"/>
                <a:cs typeface="Corbel"/>
              </a:rPr>
              <a:t>environment.</a:t>
            </a:r>
            <a:endParaRPr sz="2200">
              <a:latin typeface="Corbel"/>
              <a:cs typeface="Corbel"/>
            </a:endParaRPr>
          </a:p>
          <a:p>
            <a:pPr marL="12700" marR="1569085" indent="-635">
              <a:lnSpc>
                <a:spcPts val="2500"/>
              </a:lnSpc>
              <a:spcBef>
                <a:spcPts val="260"/>
              </a:spcBef>
              <a:buClr>
                <a:srgbClr val="0F6CC5"/>
              </a:buClr>
              <a:buFont typeface="Symbol"/>
              <a:buChar char=""/>
              <a:tabLst>
                <a:tab pos="142240" algn="l"/>
              </a:tabLst>
            </a:pPr>
            <a:r>
              <a:rPr sz="2200" spc="-5" dirty="0">
                <a:latin typeface="Corbel"/>
                <a:cs typeface="Corbel"/>
              </a:rPr>
              <a:t>S</a:t>
            </a:r>
            <a:r>
              <a:rPr sz="2200" spc="-20" dirty="0">
                <a:latin typeface="Corbel"/>
                <a:cs typeface="Corbel"/>
              </a:rPr>
              <a:t>e</a:t>
            </a:r>
            <a:r>
              <a:rPr sz="2200" spc="-25" dirty="0">
                <a:latin typeface="Corbel"/>
                <a:cs typeface="Corbel"/>
              </a:rPr>
              <a:t>x</a:t>
            </a:r>
            <a:r>
              <a:rPr sz="2200" spc="-5" dirty="0">
                <a:latin typeface="Corbel"/>
                <a:cs typeface="Corbel"/>
              </a:rPr>
              <a:t>ua</a:t>
            </a:r>
            <a:r>
              <a:rPr sz="2200" spc="155" dirty="0">
                <a:latin typeface="Corbel"/>
                <a:cs typeface="Corbel"/>
              </a:rPr>
              <a:t>l</a:t>
            </a:r>
            <a:r>
              <a:rPr sz="2200" spc="-35" dirty="0">
                <a:latin typeface="Corbel"/>
                <a:cs typeface="Corbel"/>
              </a:rPr>
              <a:t>A</a:t>
            </a:r>
            <a:r>
              <a:rPr sz="2200" spc="-30" dirty="0">
                <a:latin typeface="Corbel"/>
                <a:cs typeface="Corbel"/>
              </a:rPr>
              <a:t>ss</a:t>
            </a:r>
            <a:r>
              <a:rPr sz="2200" spc="-15" dirty="0">
                <a:latin typeface="Corbel"/>
                <a:cs typeface="Corbel"/>
              </a:rPr>
              <a:t>au</a:t>
            </a:r>
            <a:r>
              <a:rPr sz="2200" spc="-35" dirty="0">
                <a:latin typeface="Corbel"/>
                <a:cs typeface="Corbel"/>
              </a:rPr>
              <a:t>l</a:t>
            </a:r>
            <a:r>
              <a:rPr sz="2200" spc="-5" dirty="0">
                <a:latin typeface="Corbel"/>
                <a:cs typeface="Corbel"/>
              </a:rPr>
              <a:t>t  </a:t>
            </a:r>
            <a:r>
              <a:rPr sz="2200" spc="-20" dirty="0">
                <a:latin typeface="Corbel"/>
                <a:cs typeface="Corbel"/>
              </a:rPr>
              <a:t>(CleryAct)</a:t>
            </a:r>
            <a:endParaRPr sz="2200">
              <a:latin typeface="Corbel"/>
              <a:cs typeface="Corbel"/>
            </a:endParaRPr>
          </a:p>
          <a:p>
            <a:pPr marL="355600" indent="-342900">
              <a:lnSpc>
                <a:spcPts val="2220"/>
              </a:lnSpc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200" spc="-5" dirty="0">
                <a:latin typeface="Corbel"/>
                <a:cs typeface="Corbel"/>
              </a:rPr>
              <a:t>Dating</a:t>
            </a:r>
            <a:r>
              <a:rPr sz="2200" spc="-114" dirty="0">
                <a:latin typeface="Corbel"/>
                <a:cs typeface="Corbel"/>
              </a:rPr>
              <a:t> </a:t>
            </a:r>
            <a:r>
              <a:rPr sz="2200" spc="-5" dirty="0">
                <a:latin typeface="Corbel"/>
                <a:cs typeface="Corbel"/>
              </a:rPr>
              <a:t>violence</a:t>
            </a:r>
            <a:endParaRPr sz="2200">
              <a:latin typeface="Corbel"/>
              <a:cs typeface="Corbel"/>
            </a:endParaRPr>
          </a:p>
          <a:p>
            <a:pPr marL="355600" indent="-342900">
              <a:lnSpc>
                <a:spcPts val="2600"/>
              </a:lnSpc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200" spc="-5" dirty="0">
                <a:latin typeface="Corbel"/>
                <a:cs typeface="Corbel"/>
              </a:rPr>
              <a:t>Domestic</a:t>
            </a:r>
            <a:r>
              <a:rPr sz="2200" spc="-75" dirty="0">
                <a:latin typeface="Corbel"/>
                <a:cs typeface="Corbel"/>
              </a:rPr>
              <a:t> </a:t>
            </a:r>
            <a:r>
              <a:rPr sz="2200" spc="-5" dirty="0">
                <a:latin typeface="Corbel"/>
                <a:cs typeface="Corbel"/>
              </a:rPr>
              <a:t>violence</a:t>
            </a:r>
            <a:endParaRPr sz="2200">
              <a:latin typeface="Corbel"/>
              <a:cs typeface="Corbel"/>
            </a:endParaRPr>
          </a:p>
          <a:p>
            <a:pPr marL="355600" indent="-342900">
              <a:lnSpc>
                <a:spcPts val="2615"/>
              </a:lnSpc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200" spc="-5" dirty="0">
                <a:latin typeface="Corbel"/>
                <a:cs typeface="Corbel"/>
              </a:rPr>
              <a:t>Stalking</a:t>
            </a:r>
            <a:endParaRPr sz="220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75652" y="1163672"/>
            <a:ext cx="6151880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orbel"/>
                <a:cs typeface="Corbel"/>
              </a:rPr>
              <a:t>TYPES </a:t>
            </a:r>
            <a:r>
              <a:rPr sz="3200" b="1" dirty="0">
                <a:latin typeface="Corbel"/>
                <a:cs typeface="Corbel"/>
              </a:rPr>
              <a:t>OF</a:t>
            </a:r>
            <a:r>
              <a:rPr sz="3200" b="1" spc="-40" dirty="0">
                <a:latin typeface="Corbel"/>
                <a:cs typeface="Corbel"/>
              </a:rPr>
              <a:t> </a:t>
            </a:r>
            <a:r>
              <a:rPr sz="3200" b="1" spc="-5" dirty="0">
                <a:latin typeface="Corbel"/>
                <a:cs typeface="Corbel"/>
              </a:rPr>
              <a:t>SEXUAL</a:t>
            </a:r>
            <a:r>
              <a:rPr lang="en-US" sz="3200" b="1" spc="-5" dirty="0">
                <a:latin typeface="Corbel"/>
                <a:cs typeface="Corbel"/>
              </a:rPr>
              <a:t> </a:t>
            </a:r>
            <a:r>
              <a:rPr sz="3200" b="1" spc="-5" dirty="0">
                <a:latin typeface="Corbel"/>
                <a:cs typeface="Corbel"/>
              </a:rPr>
              <a:t>HARASSMENT:</a:t>
            </a:r>
            <a:endParaRPr sz="3200" dirty="0">
              <a:latin typeface="Corbel"/>
              <a:cs typeface="Corbe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518659" y="3715511"/>
            <a:ext cx="3419855" cy="22783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15439" y="1101788"/>
            <a:ext cx="49587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>
                <a:solidFill>
                  <a:srgbClr val="2583C5"/>
                </a:solidFill>
              </a:rPr>
              <a:t>What </a:t>
            </a:r>
            <a:r>
              <a:rPr spc="-30" dirty="0">
                <a:solidFill>
                  <a:srgbClr val="2583C5"/>
                </a:solidFill>
              </a:rPr>
              <a:t>is </a:t>
            </a:r>
            <a:r>
              <a:rPr spc="-75" dirty="0">
                <a:solidFill>
                  <a:srgbClr val="2583C5"/>
                </a:solidFill>
              </a:rPr>
              <a:t>“Relevant”</a:t>
            </a:r>
            <a:r>
              <a:rPr spc="-475" dirty="0">
                <a:solidFill>
                  <a:srgbClr val="2583C5"/>
                </a:solidFill>
              </a:rPr>
              <a:t> </a:t>
            </a:r>
            <a:r>
              <a:rPr spc="-90" dirty="0">
                <a:solidFill>
                  <a:srgbClr val="2583C5"/>
                </a:solidFill>
              </a:rPr>
              <a:t>Evidence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698" y="1801030"/>
            <a:ext cx="7432040" cy="3844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615"/>
              </a:lnSpc>
              <a:spcBef>
                <a:spcPts val="95"/>
              </a:spcBef>
            </a:pPr>
            <a:r>
              <a:rPr sz="2200" spc="-10" dirty="0">
                <a:latin typeface="Calibri"/>
                <a:cs typeface="Calibri"/>
              </a:rPr>
              <a:t>Evidence </a:t>
            </a:r>
            <a:r>
              <a:rPr sz="2200" spc="-5" dirty="0">
                <a:latin typeface="Calibri"/>
                <a:cs typeface="Calibri"/>
              </a:rPr>
              <a:t>is relevant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if:</a:t>
            </a:r>
            <a:endParaRPr sz="2200">
              <a:latin typeface="Calibri"/>
              <a:cs typeface="Calibri"/>
            </a:endParaRPr>
          </a:p>
          <a:p>
            <a:pPr marL="304800" marR="5080" indent="-182880">
              <a:lnSpc>
                <a:spcPct val="80000"/>
              </a:lnSpc>
              <a:spcBef>
                <a:spcPts val="430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1900" spc="-5" dirty="0">
                <a:latin typeface="Calibri"/>
                <a:cs typeface="Calibri"/>
              </a:rPr>
              <a:t>It has </a:t>
            </a:r>
            <a:r>
              <a:rPr sz="1900" spc="-20" dirty="0">
                <a:latin typeface="Calibri"/>
                <a:cs typeface="Calibri"/>
              </a:rPr>
              <a:t>any </a:t>
            </a:r>
            <a:r>
              <a:rPr sz="1900" spc="-10" dirty="0">
                <a:latin typeface="Calibri"/>
                <a:cs typeface="Calibri"/>
              </a:rPr>
              <a:t>tendency </a:t>
            </a:r>
            <a:r>
              <a:rPr sz="1900" spc="-15" dirty="0">
                <a:latin typeface="Calibri"/>
                <a:cs typeface="Calibri"/>
              </a:rPr>
              <a:t>to </a:t>
            </a:r>
            <a:r>
              <a:rPr sz="1900" spc="-20" dirty="0">
                <a:latin typeface="Calibri"/>
                <a:cs typeface="Calibri"/>
              </a:rPr>
              <a:t>make any </a:t>
            </a:r>
            <a:r>
              <a:rPr sz="1900" spc="-15" dirty="0">
                <a:latin typeface="Calibri"/>
                <a:cs typeface="Calibri"/>
              </a:rPr>
              <a:t>fact more </a:t>
            </a:r>
            <a:r>
              <a:rPr sz="1900" spc="-5" dirty="0">
                <a:latin typeface="Calibri"/>
                <a:cs typeface="Calibri"/>
              </a:rPr>
              <a:t>or less </a:t>
            </a:r>
            <a:r>
              <a:rPr sz="1900" spc="-10" dirty="0">
                <a:latin typeface="Calibri"/>
                <a:cs typeface="Calibri"/>
              </a:rPr>
              <a:t>probable </a:t>
            </a:r>
            <a:r>
              <a:rPr sz="1900" spc="-5" dirty="0">
                <a:latin typeface="Calibri"/>
                <a:cs typeface="Calibri"/>
              </a:rPr>
              <a:t>than it </a:t>
            </a:r>
            <a:r>
              <a:rPr sz="1900" spc="-10" dirty="0">
                <a:latin typeface="Calibri"/>
                <a:cs typeface="Calibri"/>
              </a:rPr>
              <a:t>would  </a:t>
            </a:r>
            <a:r>
              <a:rPr sz="1900" spc="-5" dirty="0">
                <a:latin typeface="Calibri"/>
                <a:cs typeface="Calibri"/>
              </a:rPr>
              <a:t>be without the </a:t>
            </a:r>
            <a:r>
              <a:rPr sz="1900" spc="-10" dirty="0">
                <a:latin typeface="Calibri"/>
                <a:cs typeface="Calibri"/>
              </a:rPr>
              <a:t>evidence,</a:t>
            </a:r>
            <a:r>
              <a:rPr sz="1900" spc="6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AND</a:t>
            </a:r>
            <a:endParaRPr sz="19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145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1900" spc="-10" dirty="0">
                <a:latin typeface="Calibri"/>
                <a:cs typeface="Calibri"/>
              </a:rPr>
              <a:t>The </a:t>
            </a:r>
            <a:r>
              <a:rPr sz="1900" spc="-15" dirty="0">
                <a:latin typeface="Calibri"/>
                <a:cs typeface="Calibri"/>
              </a:rPr>
              <a:t>fact </a:t>
            </a:r>
            <a:r>
              <a:rPr sz="1900" spc="-5" dirty="0">
                <a:latin typeface="Calibri"/>
                <a:cs typeface="Calibri"/>
              </a:rPr>
              <a:t>is of </a:t>
            </a:r>
            <a:r>
              <a:rPr sz="1900" spc="-10" dirty="0">
                <a:latin typeface="Calibri"/>
                <a:cs typeface="Calibri"/>
              </a:rPr>
              <a:t>consequence </a:t>
            </a:r>
            <a:r>
              <a:rPr sz="1900" spc="-5" dirty="0">
                <a:latin typeface="Calibri"/>
                <a:cs typeface="Calibri"/>
              </a:rPr>
              <a:t>in </a:t>
            </a:r>
            <a:r>
              <a:rPr sz="1900" spc="-10" dirty="0">
                <a:latin typeface="Calibri"/>
                <a:cs typeface="Calibri"/>
              </a:rPr>
              <a:t>determining </a:t>
            </a:r>
            <a:r>
              <a:rPr sz="1900" spc="-5" dirty="0">
                <a:latin typeface="Calibri"/>
                <a:cs typeface="Calibri"/>
              </a:rPr>
              <a:t>the</a:t>
            </a:r>
            <a:r>
              <a:rPr sz="1900" spc="9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action.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ts val="2615"/>
              </a:lnSpc>
              <a:spcBef>
                <a:spcPts val="1070"/>
              </a:spcBef>
            </a:pPr>
            <a:r>
              <a:rPr sz="2200" spc="-10" dirty="0">
                <a:latin typeface="Calibri"/>
                <a:cs typeface="Calibri"/>
              </a:rPr>
              <a:t>What is not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relevant?</a:t>
            </a:r>
            <a:endParaRPr sz="2200">
              <a:latin typeface="Calibri"/>
              <a:cs typeface="Calibri"/>
            </a:endParaRPr>
          </a:p>
          <a:p>
            <a:pPr marL="304800" indent="-183515">
              <a:lnSpc>
                <a:spcPts val="2255"/>
              </a:lnSpc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1900" spc="-10" dirty="0">
                <a:latin typeface="Calibri"/>
                <a:cs typeface="Calibri"/>
              </a:rPr>
              <a:t>Privileged </a:t>
            </a:r>
            <a:r>
              <a:rPr sz="1900" spc="-15" dirty="0">
                <a:latin typeface="Calibri"/>
                <a:cs typeface="Calibri"/>
              </a:rPr>
              <a:t>information </a:t>
            </a:r>
            <a:r>
              <a:rPr sz="1900" dirty="0">
                <a:latin typeface="Calibri"/>
                <a:cs typeface="Calibri"/>
              </a:rPr>
              <a:t>(e.g. </a:t>
            </a:r>
            <a:r>
              <a:rPr sz="1900" spc="-10" dirty="0">
                <a:latin typeface="Calibri"/>
                <a:cs typeface="Calibri"/>
              </a:rPr>
              <a:t>attorney-client</a:t>
            </a:r>
            <a:r>
              <a:rPr sz="1900" spc="10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privilege).</a:t>
            </a:r>
            <a:endParaRPr sz="1900">
              <a:latin typeface="Calibri"/>
              <a:cs typeface="Calibri"/>
            </a:endParaRPr>
          </a:p>
          <a:p>
            <a:pPr marL="304800" marR="314325" indent="-182880">
              <a:lnSpc>
                <a:spcPct val="80000"/>
              </a:lnSpc>
              <a:spcBef>
                <a:spcPts val="600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1900" spc="-5" dirty="0">
                <a:latin typeface="Calibri"/>
                <a:cs typeface="Calibri"/>
              </a:rPr>
              <a:t>A </a:t>
            </a:r>
            <a:r>
              <a:rPr sz="1900" spc="-15" dirty="0">
                <a:latin typeface="Calibri"/>
                <a:cs typeface="Calibri"/>
              </a:rPr>
              <a:t>party’s </a:t>
            </a:r>
            <a:r>
              <a:rPr sz="1900" spc="-10" dirty="0">
                <a:latin typeface="Calibri"/>
                <a:cs typeface="Calibri"/>
              </a:rPr>
              <a:t>medical </a:t>
            </a:r>
            <a:r>
              <a:rPr sz="1900" spc="-15" dirty="0">
                <a:latin typeface="Calibri"/>
                <a:cs typeface="Calibri"/>
              </a:rPr>
              <a:t>records </a:t>
            </a:r>
            <a:r>
              <a:rPr sz="1900" spc="-5" dirty="0">
                <a:latin typeface="Calibri"/>
                <a:cs typeface="Calibri"/>
              </a:rPr>
              <a:t>(unless the party </a:t>
            </a:r>
            <a:r>
              <a:rPr sz="1900" spc="-15" dirty="0">
                <a:latin typeface="Calibri"/>
                <a:cs typeface="Calibri"/>
              </a:rPr>
              <a:t>provides </a:t>
            </a:r>
            <a:r>
              <a:rPr sz="1900" spc="-10" dirty="0">
                <a:latin typeface="Calibri"/>
                <a:cs typeface="Calibri"/>
              </a:rPr>
              <a:t>voluntary </a:t>
            </a:r>
            <a:r>
              <a:rPr sz="1900" spc="-15" dirty="0">
                <a:latin typeface="Calibri"/>
                <a:cs typeface="Calibri"/>
              </a:rPr>
              <a:t>written  </a:t>
            </a:r>
            <a:r>
              <a:rPr sz="1900" spc="-10" dirty="0">
                <a:latin typeface="Calibri"/>
                <a:cs typeface="Calibri"/>
              </a:rPr>
              <a:t>consent).</a:t>
            </a:r>
            <a:endParaRPr sz="19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145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1900" spc="-10" dirty="0">
                <a:latin typeface="Calibri"/>
                <a:cs typeface="Calibri"/>
              </a:rPr>
              <a:t>The </a:t>
            </a:r>
            <a:r>
              <a:rPr sz="1900" spc="-15" dirty="0">
                <a:latin typeface="Calibri"/>
                <a:cs typeface="Calibri"/>
              </a:rPr>
              <a:t>complainant’s sexual </a:t>
            </a:r>
            <a:r>
              <a:rPr sz="1900" spc="-10" dirty="0">
                <a:latin typeface="Calibri"/>
                <a:cs typeface="Calibri"/>
              </a:rPr>
              <a:t>predisposition,</a:t>
            </a:r>
            <a:r>
              <a:rPr sz="1900" spc="9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unless:</a:t>
            </a:r>
            <a:endParaRPr sz="1900">
              <a:latin typeface="Calibri"/>
              <a:cs typeface="Calibri"/>
            </a:endParaRPr>
          </a:p>
          <a:p>
            <a:pPr marL="501650" marR="544830" lvl="1" indent="-196850">
              <a:lnSpc>
                <a:spcPct val="109400"/>
              </a:lnSpc>
              <a:spcBef>
                <a:spcPts val="5"/>
              </a:spcBef>
              <a:buClr>
                <a:srgbClr val="1CACE3"/>
              </a:buClr>
              <a:buChar char="◦"/>
              <a:tabLst>
                <a:tab pos="488315" algn="l"/>
              </a:tabLst>
            </a:pPr>
            <a:r>
              <a:rPr sz="1700" dirty="0">
                <a:latin typeface="Calibri"/>
                <a:cs typeface="Calibri"/>
              </a:rPr>
              <a:t>It is </a:t>
            </a:r>
            <a:r>
              <a:rPr sz="1700" spc="-15" dirty="0">
                <a:latin typeface="Calibri"/>
                <a:cs typeface="Calibri"/>
              </a:rPr>
              <a:t>offered </a:t>
            </a:r>
            <a:r>
              <a:rPr sz="1700" spc="-5" dirty="0">
                <a:latin typeface="Calibri"/>
                <a:cs typeface="Calibri"/>
              </a:rPr>
              <a:t>to </a:t>
            </a:r>
            <a:r>
              <a:rPr sz="1700" spc="-10" dirty="0">
                <a:latin typeface="Calibri"/>
                <a:cs typeface="Calibri"/>
              </a:rPr>
              <a:t>prove </a:t>
            </a:r>
            <a:r>
              <a:rPr sz="1700" dirty="0">
                <a:latin typeface="Calibri"/>
                <a:cs typeface="Calibri"/>
              </a:rPr>
              <a:t>that someone other than </a:t>
            </a:r>
            <a:r>
              <a:rPr sz="1700" spc="-5" dirty="0">
                <a:latin typeface="Calibri"/>
                <a:cs typeface="Calibri"/>
              </a:rPr>
              <a:t>respondent </a:t>
            </a:r>
            <a:r>
              <a:rPr sz="1700" dirty="0">
                <a:latin typeface="Calibri"/>
                <a:cs typeface="Calibri"/>
              </a:rPr>
              <a:t>is </a:t>
            </a:r>
            <a:r>
              <a:rPr sz="1700" spc="-10" dirty="0">
                <a:latin typeface="Calibri"/>
                <a:cs typeface="Calibri"/>
              </a:rPr>
              <a:t>responsible,  </a:t>
            </a:r>
            <a:r>
              <a:rPr sz="1700" spc="-5" dirty="0">
                <a:latin typeface="Calibri"/>
                <a:cs typeface="Calibri"/>
              </a:rPr>
              <a:t>OR</a:t>
            </a:r>
            <a:endParaRPr sz="1700">
              <a:latin typeface="Calibri"/>
              <a:cs typeface="Calibri"/>
            </a:endParaRPr>
          </a:p>
          <a:p>
            <a:pPr marL="487680" marR="374650" lvl="1" indent="-182880">
              <a:lnSpc>
                <a:spcPts val="1630"/>
              </a:lnSpc>
              <a:spcBef>
                <a:spcPts val="590"/>
              </a:spcBef>
              <a:buClr>
                <a:srgbClr val="1CACE3"/>
              </a:buClr>
              <a:buChar char="◦"/>
              <a:tabLst>
                <a:tab pos="488315" algn="l"/>
              </a:tabLst>
            </a:pPr>
            <a:r>
              <a:rPr sz="1700" dirty="0">
                <a:latin typeface="Calibri"/>
                <a:cs typeface="Calibri"/>
              </a:rPr>
              <a:t>It </a:t>
            </a:r>
            <a:r>
              <a:rPr sz="1700" spc="-10" dirty="0">
                <a:latin typeface="Calibri"/>
                <a:cs typeface="Calibri"/>
              </a:rPr>
              <a:t>relates </a:t>
            </a:r>
            <a:r>
              <a:rPr sz="1700" spc="-5" dirty="0">
                <a:latin typeface="Calibri"/>
                <a:cs typeface="Calibri"/>
              </a:rPr>
              <a:t>to </a:t>
            </a:r>
            <a:r>
              <a:rPr sz="1700" spc="-10" dirty="0">
                <a:latin typeface="Calibri"/>
                <a:cs typeface="Calibri"/>
              </a:rPr>
              <a:t>complainant’s </a:t>
            </a:r>
            <a:r>
              <a:rPr sz="1700" dirty="0">
                <a:latin typeface="Calibri"/>
                <a:cs typeface="Calibri"/>
              </a:rPr>
              <a:t>prior </a:t>
            </a:r>
            <a:r>
              <a:rPr sz="1700" spc="-10" dirty="0">
                <a:latin typeface="Calibri"/>
                <a:cs typeface="Calibri"/>
              </a:rPr>
              <a:t>sexual </a:t>
            </a:r>
            <a:r>
              <a:rPr sz="1700" spc="-5" dirty="0">
                <a:latin typeface="Calibri"/>
                <a:cs typeface="Calibri"/>
              </a:rPr>
              <a:t>behavior </a:t>
            </a:r>
            <a:r>
              <a:rPr sz="1700" spc="5" dirty="0">
                <a:latin typeface="Calibri"/>
                <a:cs typeface="Calibri"/>
              </a:rPr>
              <a:t>with the </a:t>
            </a:r>
            <a:r>
              <a:rPr sz="1700" spc="-10" dirty="0">
                <a:latin typeface="Calibri"/>
                <a:cs typeface="Calibri"/>
              </a:rPr>
              <a:t>respondent </a:t>
            </a:r>
            <a:r>
              <a:rPr sz="1700" dirty="0">
                <a:latin typeface="Calibri"/>
                <a:cs typeface="Calibri"/>
              </a:rPr>
              <a:t>and is  </a:t>
            </a:r>
            <a:r>
              <a:rPr sz="1700" spc="-15" dirty="0">
                <a:latin typeface="Calibri"/>
                <a:cs typeface="Calibri"/>
              </a:rPr>
              <a:t>offered </a:t>
            </a:r>
            <a:r>
              <a:rPr sz="1700" spc="-5" dirty="0">
                <a:latin typeface="Calibri"/>
                <a:cs typeface="Calibri"/>
              </a:rPr>
              <a:t>to show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consent.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3047" y="6400800"/>
              <a:ext cx="9141460" cy="457200"/>
            </a:xfrm>
            <a:custGeom>
              <a:avLst/>
              <a:gdLst/>
              <a:ahLst/>
              <a:cxnLst/>
              <a:rect l="l" t="t" r="r" b="b"/>
              <a:pathLst>
                <a:path w="9141460" h="457200">
                  <a:moveTo>
                    <a:pt x="9140952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0952" y="457200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1460" cy="64135"/>
            </a:xfrm>
            <a:custGeom>
              <a:avLst/>
              <a:gdLst/>
              <a:ahLst/>
              <a:cxnLst/>
              <a:rect l="l" t="t" r="r" b="b"/>
              <a:pathLst>
                <a:path w="9141460" h="64135">
                  <a:moveTo>
                    <a:pt x="9140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9140952" y="64007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905255" y="4343400"/>
            <a:ext cx="7406640" cy="0"/>
          </a:xfrm>
          <a:custGeom>
            <a:avLst/>
            <a:gdLst/>
            <a:ahLst/>
            <a:cxnLst/>
            <a:rect l="l" t="t" r="r" b="b"/>
            <a:pathLst>
              <a:path w="7406640">
                <a:moveTo>
                  <a:pt x="0" y="0"/>
                </a:moveTo>
                <a:lnTo>
                  <a:pt x="740664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13362" y="1845029"/>
            <a:ext cx="5175885" cy="1293495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484505" marR="5080" indent="-472440">
              <a:lnSpc>
                <a:spcPts val="4580"/>
              </a:lnSpc>
              <a:spcBef>
                <a:spcPts val="935"/>
              </a:spcBef>
            </a:pPr>
            <a:r>
              <a:rPr sz="4500" spc="-60" dirty="0">
                <a:solidFill>
                  <a:srgbClr val="252525"/>
                </a:solidFill>
              </a:rPr>
              <a:t>TIPS </a:t>
            </a:r>
            <a:r>
              <a:rPr sz="4500" spc="-75" dirty="0">
                <a:solidFill>
                  <a:srgbClr val="252525"/>
                </a:solidFill>
              </a:rPr>
              <a:t>FOR</a:t>
            </a:r>
            <a:r>
              <a:rPr sz="4500" spc="-350" dirty="0">
                <a:solidFill>
                  <a:srgbClr val="252525"/>
                </a:solidFill>
              </a:rPr>
              <a:t> </a:t>
            </a:r>
            <a:r>
              <a:rPr sz="4500" spc="-95" dirty="0">
                <a:solidFill>
                  <a:srgbClr val="252525"/>
                </a:solidFill>
              </a:rPr>
              <a:t>CONDUCTING  </a:t>
            </a:r>
            <a:r>
              <a:rPr sz="4500" spc="-45" dirty="0">
                <a:solidFill>
                  <a:srgbClr val="252525"/>
                </a:solidFill>
              </a:rPr>
              <a:t>AN</a:t>
            </a:r>
            <a:r>
              <a:rPr sz="4500" spc="-215" dirty="0">
                <a:solidFill>
                  <a:srgbClr val="252525"/>
                </a:solidFill>
              </a:rPr>
              <a:t> </a:t>
            </a:r>
            <a:r>
              <a:rPr sz="4500" spc="-114" dirty="0">
                <a:solidFill>
                  <a:srgbClr val="252525"/>
                </a:solidFill>
              </a:rPr>
              <a:t>INVESTIGATION</a:t>
            </a:r>
            <a:endParaRPr sz="450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11838" y="1101788"/>
            <a:ext cx="51676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0" dirty="0">
                <a:solidFill>
                  <a:srgbClr val="2583C5"/>
                </a:solidFill>
              </a:rPr>
              <a:t>Types </a:t>
            </a:r>
            <a:r>
              <a:rPr spc="-35" dirty="0">
                <a:solidFill>
                  <a:srgbClr val="2583C5"/>
                </a:solidFill>
              </a:rPr>
              <a:t>of </a:t>
            </a:r>
            <a:r>
              <a:rPr spc="-80" dirty="0">
                <a:solidFill>
                  <a:srgbClr val="2583C5"/>
                </a:solidFill>
              </a:rPr>
              <a:t>Evidence </a:t>
            </a:r>
            <a:r>
              <a:rPr dirty="0">
                <a:solidFill>
                  <a:srgbClr val="2583C5"/>
                </a:solidFill>
              </a:rPr>
              <a:t>–</a:t>
            </a:r>
            <a:r>
              <a:rPr spc="-509" dirty="0">
                <a:solidFill>
                  <a:srgbClr val="2583C5"/>
                </a:solidFill>
              </a:rPr>
              <a:t> </a:t>
            </a:r>
            <a:r>
              <a:rPr spc="-90" dirty="0">
                <a:solidFill>
                  <a:srgbClr val="2583C5"/>
                </a:solidFill>
              </a:rPr>
              <a:t>Examples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698" y="1680634"/>
            <a:ext cx="5289550" cy="4082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87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Documents, including </a:t>
            </a:r>
            <a:r>
              <a:rPr sz="2400" dirty="0">
                <a:latin typeface="Calibri"/>
                <a:cs typeface="Calibri"/>
              </a:rPr>
              <a:t>electronic records.  Emails and other written</a:t>
            </a:r>
            <a:r>
              <a:rPr sz="2400" spc="-1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communications.  </a:t>
            </a:r>
            <a:r>
              <a:rPr sz="2400" spc="-5" dirty="0">
                <a:latin typeface="Calibri"/>
                <a:cs typeface="Calibri"/>
              </a:rPr>
              <a:t>Photos/videos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2400" spc="-5" dirty="0">
                <a:latin typeface="Calibri"/>
                <a:cs typeface="Calibri"/>
              </a:rPr>
              <a:t>Schedules</a:t>
            </a:r>
            <a:endParaRPr sz="2400">
              <a:latin typeface="Calibri"/>
              <a:cs typeface="Calibri"/>
            </a:endParaRPr>
          </a:p>
          <a:p>
            <a:pPr marL="12700" marR="1807210">
              <a:lnSpc>
                <a:spcPct val="138600"/>
              </a:lnSpc>
              <a:spcBef>
                <a:spcPts val="5"/>
              </a:spcBef>
            </a:pPr>
            <a:r>
              <a:rPr sz="2400" dirty="0">
                <a:latin typeface="Calibri"/>
                <a:cs typeface="Calibri"/>
              </a:rPr>
              <a:t>Seating Arrangements  Personnel/ </a:t>
            </a:r>
            <a:r>
              <a:rPr sz="2400" spc="-5" dirty="0">
                <a:latin typeface="Calibri"/>
                <a:cs typeface="Calibri"/>
              </a:rPr>
              <a:t>Student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Records  Social Media Posts  </a:t>
            </a:r>
            <a:r>
              <a:rPr sz="2400" spc="-25" dirty="0">
                <a:latin typeface="Calibri"/>
                <a:cs typeface="Calibri"/>
              </a:rPr>
              <a:t>Interviews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71515" y="3284220"/>
            <a:ext cx="2220467" cy="1731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20239" y="1101788"/>
            <a:ext cx="43605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>
                <a:solidFill>
                  <a:srgbClr val="2583C5"/>
                </a:solidFill>
              </a:rPr>
              <a:t>Planning </a:t>
            </a:r>
            <a:r>
              <a:rPr spc="-35" dirty="0">
                <a:solidFill>
                  <a:srgbClr val="2583C5"/>
                </a:solidFill>
              </a:rPr>
              <a:t>an</a:t>
            </a:r>
            <a:r>
              <a:rPr spc="-335" dirty="0">
                <a:solidFill>
                  <a:srgbClr val="2583C5"/>
                </a:solidFill>
              </a:rPr>
              <a:t> </a:t>
            </a:r>
            <a:r>
              <a:rPr spc="-90" dirty="0">
                <a:solidFill>
                  <a:srgbClr val="2583C5"/>
                </a:solidFill>
              </a:rPr>
              <a:t>Investigation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698" y="1822366"/>
            <a:ext cx="6854190" cy="3465829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283210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latin typeface="Calibri"/>
                <a:cs typeface="Calibri"/>
              </a:rPr>
              <a:t>Identify sources of evidence (interviews, documents,  emails, </a:t>
            </a:r>
            <a:r>
              <a:rPr sz="2400" spc="-10" dirty="0">
                <a:latin typeface="Calibri"/>
                <a:cs typeface="Calibri"/>
              </a:rPr>
              <a:t>student/personnel </a:t>
            </a:r>
            <a:r>
              <a:rPr sz="2400" spc="-15" dirty="0">
                <a:latin typeface="Calibri"/>
                <a:cs typeface="Calibri"/>
              </a:rPr>
              <a:t>records,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etc.).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2400" dirty="0">
                <a:latin typeface="Calibri"/>
                <a:cs typeface="Calibri"/>
              </a:rPr>
              <a:t>Identify </a:t>
            </a:r>
            <a:r>
              <a:rPr sz="2400" spc="-5" dirty="0">
                <a:latin typeface="Calibri"/>
                <a:cs typeface="Calibri"/>
              </a:rPr>
              <a:t>potential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witnesses.</a:t>
            </a:r>
            <a:endParaRPr sz="24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185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2000" spc="-5" dirty="0">
                <a:latin typeface="Calibri"/>
                <a:cs typeface="Calibri"/>
              </a:rPr>
              <a:t>Complainant</a:t>
            </a:r>
            <a:endParaRPr sz="20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360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2000" spc="-10" dirty="0">
                <a:latin typeface="Calibri"/>
                <a:cs typeface="Calibri"/>
              </a:rPr>
              <a:t>Respondent</a:t>
            </a:r>
            <a:endParaRPr sz="20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360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2000" dirty="0">
                <a:latin typeface="Calibri"/>
                <a:cs typeface="Calibri"/>
              </a:rPr>
              <a:t>Other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witnesses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90"/>
              </a:spcBef>
            </a:pPr>
            <a:r>
              <a:rPr sz="2400" dirty="0">
                <a:latin typeface="Calibri"/>
                <a:cs typeface="Calibri"/>
              </a:rPr>
              <a:t>Create 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timeline.</a:t>
            </a:r>
            <a:endParaRPr sz="24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185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2000" spc="-5" dirty="0">
                <a:latin typeface="Calibri"/>
                <a:cs typeface="Calibri"/>
              </a:rPr>
              <a:t>In </a:t>
            </a:r>
            <a:r>
              <a:rPr sz="2000" spc="-10" dirty="0">
                <a:latin typeface="Calibri"/>
                <a:cs typeface="Calibri"/>
              </a:rPr>
              <a:t>what order </a:t>
            </a:r>
            <a:r>
              <a:rPr sz="2000" dirty="0">
                <a:latin typeface="Calibri"/>
                <a:cs typeface="Calibri"/>
              </a:rPr>
              <a:t>do </a:t>
            </a:r>
            <a:r>
              <a:rPr sz="2000" spc="-10" dirty="0">
                <a:latin typeface="Calibri"/>
                <a:cs typeface="Calibri"/>
              </a:rPr>
              <a:t>you </a:t>
            </a:r>
            <a:r>
              <a:rPr sz="2000" spc="-15" dirty="0">
                <a:latin typeface="Calibri"/>
                <a:cs typeface="Calibri"/>
              </a:rPr>
              <a:t>want to </a:t>
            </a:r>
            <a:r>
              <a:rPr sz="2000" spc="-10" dirty="0">
                <a:latin typeface="Calibri"/>
                <a:cs typeface="Calibri"/>
              </a:rPr>
              <a:t>interview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witnesses?</a:t>
            </a:r>
            <a:endParaRPr sz="20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360"/>
              </a:spcBef>
              <a:buClr>
                <a:srgbClr val="1CACE3"/>
              </a:buClr>
              <a:buChar char="◦"/>
              <a:tabLst>
                <a:tab pos="305435" algn="l"/>
              </a:tabLst>
            </a:pPr>
            <a:r>
              <a:rPr sz="2000" spc="-5" dirty="0">
                <a:latin typeface="Calibri"/>
                <a:cs typeface="Calibri"/>
              </a:rPr>
              <a:t>Timelines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spc="-5" dirty="0">
                <a:latin typeface="Calibri"/>
                <a:cs typeface="Calibri"/>
              </a:rPr>
              <a:t>completing </a:t>
            </a:r>
            <a:r>
              <a:rPr sz="2000" spc="-15" dirty="0">
                <a:latin typeface="Calibri"/>
                <a:cs typeface="Calibri"/>
              </a:rPr>
              <a:t>different </a:t>
            </a:r>
            <a:r>
              <a:rPr sz="2000" spc="-5" dirty="0">
                <a:latin typeface="Calibri"/>
                <a:cs typeface="Calibri"/>
              </a:rPr>
              <a:t>portions of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investigation.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3124200" marR="5080" indent="-2339340">
              <a:lnSpc>
                <a:spcPts val="3670"/>
              </a:lnSpc>
              <a:spcBef>
                <a:spcPts val="760"/>
              </a:spcBef>
            </a:pPr>
            <a:r>
              <a:rPr spc="-80" dirty="0">
                <a:solidFill>
                  <a:srgbClr val="2583C5"/>
                </a:solidFill>
              </a:rPr>
              <a:t>Preparing </a:t>
            </a:r>
            <a:r>
              <a:rPr spc="-50" dirty="0">
                <a:solidFill>
                  <a:srgbClr val="2583C5"/>
                </a:solidFill>
              </a:rPr>
              <a:t>and </a:t>
            </a:r>
            <a:r>
              <a:rPr spc="-75" dirty="0">
                <a:solidFill>
                  <a:srgbClr val="2583C5"/>
                </a:solidFill>
              </a:rPr>
              <a:t>Conducting </a:t>
            </a:r>
            <a:r>
              <a:rPr spc="-80" dirty="0">
                <a:solidFill>
                  <a:srgbClr val="2583C5"/>
                </a:solidFill>
              </a:rPr>
              <a:t>Interviews</a:t>
            </a:r>
            <a:r>
              <a:rPr spc="-565" dirty="0">
                <a:solidFill>
                  <a:srgbClr val="2583C5"/>
                </a:solidFill>
              </a:rPr>
              <a:t> </a:t>
            </a:r>
            <a:r>
              <a:rPr dirty="0">
                <a:solidFill>
                  <a:srgbClr val="2583C5"/>
                </a:solidFill>
              </a:rPr>
              <a:t>–  </a:t>
            </a:r>
            <a:r>
              <a:rPr spc="-70" dirty="0">
                <a:solidFill>
                  <a:srgbClr val="2583C5"/>
                </a:solidFill>
              </a:rPr>
              <a:t>Helpful</a:t>
            </a:r>
            <a:r>
              <a:rPr spc="-185" dirty="0">
                <a:solidFill>
                  <a:srgbClr val="2583C5"/>
                </a:solidFill>
              </a:rPr>
              <a:t> </a:t>
            </a:r>
            <a:r>
              <a:rPr spc="-55" dirty="0">
                <a:solidFill>
                  <a:srgbClr val="2583C5"/>
                </a:solidFill>
              </a:rPr>
              <a:t>Tips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581" y="1690306"/>
            <a:ext cx="7084695" cy="3887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754120">
              <a:lnSpc>
                <a:spcPct val="138300"/>
              </a:lnSpc>
              <a:spcBef>
                <a:spcPts val="105"/>
              </a:spcBef>
            </a:pPr>
            <a:r>
              <a:rPr sz="2000" spc="-5" dirty="0">
                <a:latin typeface="Calibri"/>
                <a:cs typeface="Calibri"/>
              </a:rPr>
              <a:t>Choose order of interviews.  </a:t>
            </a:r>
            <a:r>
              <a:rPr sz="2000" dirty="0">
                <a:latin typeface="Calibri"/>
                <a:cs typeface="Calibri"/>
              </a:rPr>
              <a:t>Prepare an </a:t>
            </a:r>
            <a:r>
              <a:rPr sz="2000" spc="-5" dirty="0">
                <a:latin typeface="Calibri"/>
                <a:cs typeface="Calibri"/>
              </a:rPr>
              <a:t>outline of questions.  Conduct </a:t>
            </a:r>
            <a:r>
              <a:rPr sz="2000" spc="-10" dirty="0">
                <a:latin typeface="Calibri"/>
                <a:cs typeface="Calibri"/>
              </a:rPr>
              <a:t>interviews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separately.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2000" dirty="0">
                <a:latin typeface="Calibri"/>
                <a:cs typeface="Calibri"/>
              </a:rPr>
              <a:t>Record the </a:t>
            </a:r>
            <a:r>
              <a:rPr sz="2000" spc="-5" dirty="0">
                <a:latin typeface="Calibri"/>
                <a:cs typeface="Calibri"/>
              </a:rPr>
              <a:t>interview or </a:t>
            </a:r>
            <a:r>
              <a:rPr sz="2000" dirty="0">
                <a:latin typeface="Calibri"/>
                <a:cs typeface="Calibri"/>
              </a:rPr>
              <a:t>take good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notes.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sz="2000" spc="-5" dirty="0">
                <a:latin typeface="Calibri"/>
                <a:cs typeface="Calibri"/>
              </a:rPr>
              <a:t>Let </a:t>
            </a:r>
            <a:r>
              <a:rPr sz="2000" spc="-10" dirty="0">
                <a:latin typeface="Calibri"/>
                <a:cs typeface="Calibri"/>
              </a:rPr>
              <a:t>parties </a:t>
            </a:r>
            <a:r>
              <a:rPr sz="2000" spc="-5" dirty="0">
                <a:latin typeface="Calibri"/>
                <a:cs typeface="Calibri"/>
              </a:rPr>
              <a:t>and witnesses know that retaliation is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prohibited.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79900"/>
              </a:lnSpc>
              <a:spcBef>
                <a:spcPts val="1395"/>
              </a:spcBef>
            </a:pPr>
            <a:r>
              <a:rPr sz="2000" spc="5" dirty="0">
                <a:latin typeface="Calibri"/>
                <a:cs typeface="Calibri"/>
              </a:rPr>
              <a:t>Ask </a:t>
            </a:r>
            <a:r>
              <a:rPr sz="2000" spc="-5" dirty="0">
                <a:latin typeface="Calibri"/>
                <a:cs typeface="Calibri"/>
              </a:rPr>
              <a:t>open-ended questions </a:t>
            </a:r>
            <a:r>
              <a:rPr sz="2000" dirty="0">
                <a:latin typeface="Calibri"/>
                <a:cs typeface="Calibri"/>
              </a:rPr>
              <a:t>– the </a:t>
            </a:r>
            <a:r>
              <a:rPr sz="2000" spc="-5" dirty="0">
                <a:latin typeface="Calibri"/>
                <a:cs typeface="Calibri"/>
              </a:rPr>
              <a:t>goal is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10" dirty="0">
                <a:latin typeface="Calibri"/>
                <a:cs typeface="Calibri"/>
              </a:rPr>
              <a:t>gather information; </a:t>
            </a:r>
            <a:r>
              <a:rPr sz="2000" dirty="0">
                <a:latin typeface="Calibri"/>
                <a:cs typeface="Calibri"/>
              </a:rPr>
              <a:t>not </a:t>
            </a:r>
            <a:r>
              <a:rPr sz="2000" spc="-15" dirty="0">
                <a:latin typeface="Calibri"/>
                <a:cs typeface="Calibri"/>
              </a:rPr>
              <a:t>to  </a:t>
            </a:r>
            <a:r>
              <a:rPr sz="2000" spc="-5" dirty="0">
                <a:latin typeface="Calibri"/>
                <a:cs typeface="Calibri"/>
              </a:rPr>
              <a:t>confirm certain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beliefs.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2000" spc="-10" dirty="0">
                <a:latin typeface="Calibri"/>
                <a:cs typeface="Calibri"/>
              </a:rPr>
              <a:t>Listen </a:t>
            </a:r>
            <a:r>
              <a:rPr sz="2000" spc="-5" dirty="0">
                <a:latin typeface="Calibri"/>
                <a:cs typeface="Calibri"/>
              </a:rPr>
              <a:t>closely </a:t>
            </a:r>
            <a:r>
              <a:rPr sz="2000" dirty="0">
                <a:latin typeface="Calibri"/>
                <a:cs typeface="Calibri"/>
              </a:rPr>
              <a:t>– ask </a:t>
            </a:r>
            <a:r>
              <a:rPr sz="2000" spc="-10" dirty="0">
                <a:latin typeface="Calibri"/>
                <a:cs typeface="Calibri"/>
              </a:rPr>
              <a:t>follow-up</a:t>
            </a:r>
            <a:r>
              <a:rPr sz="2000" spc="-5" dirty="0">
                <a:latin typeface="Calibri"/>
                <a:cs typeface="Calibri"/>
              </a:rPr>
              <a:t> questions.</a:t>
            </a:r>
            <a:endParaRPr sz="2000">
              <a:latin typeface="Calibri"/>
              <a:cs typeface="Calibri"/>
            </a:endParaRPr>
          </a:p>
          <a:p>
            <a:pPr marL="12700" marR="175895">
              <a:lnSpc>
                <a:spcPts val="1920"/>
              </a:lnSpc>
              <a:spcBef>
                <a:spcPts val="1390"/>
              </a:spcBef>
            </a:pPr>
            <a:r>
              <a:rPr sz="2000" dirty="0">
                <a:latin typeface="Calibri"/>
                <a:cs typeface="Calibri"/>
              </a:rPr>
              <a:t>Clarify any confusion. Make sure </a:t>
            </a:r>
            <a:r>
              <a:rPr sz="2000" spc="5" dirty="0">
                <a:latin typeface="Calibri"/>
                <a:cs typeface="Calibri"/>
              </a:rPr>
              <a:t>you </a:t>
            </a:r>
            <a:r>
              <a:rPr sz="2000" dirty="0">
                <a:latin typeface="Calibri"/>
                <a:cs typeface="Calibri"/>
              </a:rPr>
              <a:t>understand what a witness is  </a:t>
            </a:r>
            <a:r>
              <a:rPr sz="2000" spc="-10" dirty="0">
                <a:latin typeface="Calibri"/>
                <a:cs typeface="Calibri"/>
              </a:rPr>
              <a:t>saying.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3047" y="6400800"/>
              <a:ext cx="9141460" cy="457200"/>
            </a:xfrm>
            <a:custGeom>
              <a:avLst/>
              <a:gdLst/>
              <a:ahLst/>
              <a:cxnLst/>
              <a:rect l="l" t="t" r="r" b="b"/>
              <a:pathLst>
                <a:path w="9141460" h="457200">
                  <a:moveTo>
                    <a:pt x="9140952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0952" y="457200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1460" cy="64135"/>
            </a:xfrm>
            <a:custGeom>
              <a:avLst/>
              <a:gdLst/>
              <a:ahLst/>
              <a:cxnLst/>
              <a:rect l="l" t="t" r="r" b="b"/>
              <a:pathLst>
                <a:path w="9141460" h="64135">
                  <a:moveTo>
                    <a:pt x="9140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9140952" y="64007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905255" y="4343400"/>
            <a:ext cx="7406640" cy="0"/>
          </a:xfrm>
          <a:custGeom>
            <a:avLst/>
            <a:gdLst/>
            <a:ahLst/>
            <a:cxnLst/>
            <a:rect l="l" t="t" r="r" b="b"/>
            <a:pathLst>
              <a:path w="7406640">
                <a:moveTo>
                  <a:pt x="0" y="0"/>
                </a:moveTo>
                <a:lnTo>
                  <a:pt x="740664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11935" y="2427959"/>
            <a:ext cx="617664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60" dirty="0">
                <a:solidFill>
                  <a:srgbClr val="252525"/>
                </a:solidFill>
              </a:rPr>
              <a:t>THE </a:t>
            </a:r>
            <a:r>
              <a:rPr sz="4500" spc="-114" dirty="0">
                <a:solidFill>
                  <a:srgbClr val="252525"/>
                </a:solidFill>
              </a:rPr>
              <a:t>INVESTIGATIVE</a:t>
            </a:r>
            <a:r>
              <a:rPr sz="4500" spc="-360" dirty="0">
                <a:solidFill>
                  <a:srgbClr val="252525"/>
                </a:solidFill>
              </a:rPr>
              <a:t> </a:t>
            </a:r>
            <a:r>
              <a:rPr sz="4500" spc="-85" dirty="0">
                <a:solidFill>
                  <a:srgbClr val="252525"/>
                </a:solidFill>
              </a:rPr>
              <a:t>REPORT</a:t>
            </a:r>
            <a:endParaRPr sz="450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71046" y="1101788"/>
            <a:ext cx="56515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>
                <a:solidFill>
                  <a:srgbClr val="2583C5"/>
                </a:solidFill>
              </a:rPr>
              <a:t>Creating </a:t>
            </a:r>
            <a:r>
              <a:rPr spc="-25" dirty="0">
                <a:solidFill>
                  <a:srgbClr val="2583C5"/>
                </a:solidFill>
              </a:rPr>
              <a:t>an </a:t>
            </a:r>
            <a:r>
              <a:rPr spc="-70" dirty="0">
                <a:solidFill>
                  <a:srgbClr val="2583C5"/>
                </a:solidFill>
              </a:rPr>
              <a:t>Investigative</a:t>
            </a:r>
            <a:r>
              <a:rPr spc="-290" dirty="0">
                <a:solidFill>
                  <a:srgbClr val="2583C5"/>
                </a:solidFill>
              </a:rPr>
              <a:t> </a:t>
            </a:r>
            <a:r>
              <a:rPr spc="-60" dirty="0">
                <a:solidFill>
                  <a:srgbClr val="2583C5"/>
                </a:solidFill>
              </a:rPr>
              <a:t>Report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698" y="1680634"/>
            <a:ext cx="7423784" cy="2206625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sz="2400" dirty="0">
                <a:latin typeface="Calibri"/>
                <a:cs typeface="Calibri"/>
              </a:rPr>
              <a:t>Required </a:t>
            </a:r>
            <a:r>
              <a:rPr sz="2400" spc="-5" dirty="0">
                <a:latin typeface="Calibri"/>
                <a:cs typeface="Calibri"/>
              </a:rPr>
              <a:t>part of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investigation.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sz="2400" dirty="0">
                <a:latin typeface="Calibri"/>
                <a:cs typeface="Calibri"/>
              </a:rPr>
              <a:t>The Report must fairly summarize relevant</a:t>
            </a:r>
            <a:r>
              <a:rPr sz="2400" spc="-1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evidence.</a:t>
            </a:r>
            <a:endParaRPr sz="2400">
              <a:latin typeface="Calibri"/>
              <a:cs typeface="Calibri"/>
            </a:endParaRPr>
          </a:p>
          <a:p>
            <a:pPr marL="12700" marR="5080" algn="just">
              <a:lnSpc>
                <a:spcPts val="2590"/>
              </a:lnSpc>
              <a:spcBef>
                <a:spcPts val="1445"/>
              </a:spcBef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dirty="0">
                <a:latin typeface="Calibri"/>
                <a:cs typeface="Calibri"/>
              </a:rPr>
              <a:t>report must </a:t>
            </a:r>
            <a:r>
              <a:rPr sz="2400" spc="-5" dirty="0">
                <a:latin typeface="Calibri"/>
                <a:cs typeface="Calibri"/>
              </a:rPr>
              <a:t>be sent </a:t>
            </a:r>
            <a:r>
              <a:rPr sz="2400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both parties (and </a:t>
            </a:r>
            <a:r>
              <a:rPr sz="2400" dirty="0">
                <a:latin typeface="Calibri"/>
                <a:cs typeface="Calibri"/>
              </a:rPr>
              <a:t>their advisors)  </a:t>
            </a:r>
            <a:r>
              <a:rPr sz="2400" spc="-15" dirty="0">
                <a:latin typeface="Calibri"/>
                <a:cs typeface="Calibri"/>
              </a:rPr>
              <a:t>at </a:t>
            </a:r>
            <a:r>
              <a:rPr sz="2400" spc="-10" dirty="0">
                <a:latin typeface="Calibri"/>
                <a:cs typeface="Calibri"/>
              </a:rPr>
              <a:t>least </a:t>
            </a:r>
            <a:r>
              <a:rPr sz="2400" spc="-5" dirty="0">
                <a:latin typeface="Calibri"/>
                <a:cs typeface="Calibri"/>
              </a:rPr>
              <a:t>10 </a:t>
            </a:r>
            <a:r>
              <a:rPr sz="2400" spc="-20" dirty="0">
                <a:latin typeface="Calibri"/>
                <a:cs typeface="Calibri"/>
              </a:rPr>
              <a:t>days before </a:t>
            </a:r>
            <a:r>
              <a:rPr sz="2400" dirty="0">
                <a:latin typeface="Calibri"/>
                <a:cs typeface="Calibri"/>
              </a:rPr>
              <a:t>a hearing (if a hearing is </a:t>
            </a:r>
            <a:r>
              <a:rPr sz="2400" spc="-10" dirty="0">
                <a:latin typeface="Calibri"/>
                <a:cs typeface="Calibri"/>
              </a:rPr>
              <a:t>provided) </a:t>
            </a:r>
            <a:r>
              <a:rPr sz="2400" spc="-5" dirty="0">
                <a:latin typeface="Calibri"/>
                <a:cs typeface="Calibri"/>
              </a:rPr>
              <a:t>or 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determination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responsibility.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61076" y="3976304"/>
            <a:ext cx="2380487" cy="1619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15917" y="965453"/>
            <a:ext cx="4706620" cy="4531360"/>
          </a:xfrm>
          <a:custGeom>
            <a:avLst/>
            <a:gdLst/>
            <a:ahLst/>
            <a:cxnLst/>
            <a:rect l="l" t="t" r="r" b="b"/>
            <a:pathLst>
              <a:path w="4706620" h="4531360">
                <a:moveTo>
                  <a:pt x="0" y="0"/>
                </a:moveTo>
                <a:lnTo>
                  <a:pt x="4706112" y="0"/>
                </a:lnTo>
                <a:lnTo>
                  <a:pt x="4706112" y="4530852"/>
                </a:lnTo>
                <a:lnTo>
                  <a:pt x="0" y="4530852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D2471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28608" y="1284483"/>
            <a:ext cx="42919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65" dirty="0">
                <a:solidFill>
                  <a:srgbClr val="696363"/>
                </a:solidFill>
              </a:rPr>
              <a:t>TITLE </a:t>
            </a:r>
            <a:r>
              <a:rPr sz="4800" spc="-30" dirty="0">
                <a:solidFill>
                  <a:srgbClr val="696363"/>
                </a:solidFill>
              </a:rPr>
              <a:t>IX</a:t>
            </a:r>
            <a:r>
              <a:rPr sz="4800" spc="-390" dirty="0">
                <a:solidFill>
                  <a:srgbClr val="696363"/>
                </a:solidFill>
              </a:rPr>
              <a:t> </a:t>
            </a:r>
            <a:r>
              <a:rPr sz="4800" spc="-85" dirty="0">
                <a:solidFill>
                  <a:srgbClr val="696363"/>
                </a:solidFill>
              </a:rPr>
              <a:t>TRAINING</a:t>
            </a:r>
            <a:endParaRPr sz="4800"/>
          </a:p>
        </p:txBody>
      </p:sp>
      <p:sp>
        <p:nvSpPr>
          <p:cNvPr id="4" name="object 4"/>
          <p:cNvSpPr txBox="1"/>
          <p:nvPr/>
        </p:nvSpPr>
        <p:spPr>
          <a:xfrm>
            <a:off x="4032596" y="2528067"/>
            <a:ext cx="4485640" cy="1379220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700" marR="5080" indent="1264920">
              <a:lnSpc>
                <a:spcPts val="4900"/>
              </a:lnSpc>
              <a:spcBef>
                <a:spcPts val="980"/>
              </a:spcBef>
            </a:pPr>
            <a:r>
              <a:rPr sz="4800" b="0" spc="-175" dirty="0">
                <a:solidFill>
                  <a:srgbClr val="696363"/>
                </a:solidFill>
                <a:latin typeface="Calibri Light"/>
                <a:cs typeface="Calibri Light"/>
              </a:rPr>
              <a:t>PART </a:t>
            </a:r>
            <a:r>
              <a:rPr sz="4800" b="0" spc="-50" dirty="0">
                <a:solidFill>
                  <a:srgbClr val="696363"/>
                </a:solidFill>
                <a:latin typeface="Calibri Light"/>
                <a:cs typeface="Calibri Light"/>
              </a:rPr>
              <a:t>V</a:t>
            </a:r>
            <a:r>
              <a:rPr lang="en-US" sz="4800" b="0" spc="-50" dirty="0">
                <a:solidFill>
                  <a:srgbClr val="696363"/>
                </a:solidFill>
                <a:latin typeface="Calibri Light"/>
                <a:cs typeface="Calibri Light"/>
              </a:rPr>
              <a:t>I</a:t>
            </a:r>
            <a:r>
              <a:rPr sz="4800" b="0" spc="-50" dirty="0">
                <a:solidFill>
                  <a:srgbClr val="696363"/>
                </a:solidFill>
                <a:latin typeface="Calibri Light"/>
                <a:cs typeface="Calibri Light"/>
              </a:rPr>
              <a:t>I:  </a:t>
            </a:r>
            <a:r>
              <a:rPr sz="4800" b="0" spc="-85" dirty="0">
                <a:solidFill>
                  <a:srgbClr val="696363"/>
                </a:solidFill>
                <a:latin typeface="Calibri Light"/>
                <a:cs typeface="Calibri Light"/>
              </a:rPr>
              <a:t>D</a:t>
            </a:r>
            <a:r>
              <a:rPr sz="4800" b="0" spc="-130" dirty="0">
                <a:solidFill>
                  <a:srgbClr val="696363"/>
                </a:solidFill>
                <a:latin typeface="Calibri Light"/>
                <a:cs typeface="Calibri Light"/>
              </a:rPr>
              <a:t>E</a:t>
            </a:r>
            <a:r>
              <a:rPr sz="4800" b="0" spc="-100" dirty="0">
                <a:solidFill>
                  <a:srgbClr val="696363"/>
                </a:solidFill>
                <a:latin typeface="Calibri Light"/>
                <a:cs typeface="Calibri Light"/>
              </a:rPr>
              <a:t>C</a:t>
            </a:r>
            <a:r>
              <a:rPr sz="4800" b="0" spc="-70" dirty="0">
                <a:solidFill>
                  <a:srgbClr val="696363"/>
                </a:solidFill>
                <a:latin typeface="Calibri Light"/>
                <a:cs typeface="Calibri Light"/>
              </a:rPr>
              <a:t>I</a:t>
            </a:r>
            <a:r>
              <a:rPr sz="4800" b="0" spc="-85" dirty="0">
                <a:solidFill>
                  <a:srgbClr val="696363"/>
                </a:solidFill>
                <a:latin typeface="Calibri Light"/>
                <a:cs typeface="Calibri Light"/>
              </a:rPr>
              <a:t>SI</a:t>
            </a:r>
            <a:r>
              <a:rPr sz="4800" b="0" spc="-105" dirty="0">
                <a:solidFill>
                  <a:srgbClr val="696363"/>
                </a:solidFill>
                <a:latin typeface="Calibri Light"/>
                <a:cs typeface="Calibri Light"/>
              </a:rPr>
              <a:t>O</a:t>
            </a:r>
            <a:r>
              <a:rPr sz="4800" b="0" spc="-110" dirty="0">
                <a:solidFill>
                  <a:srgbClr val="696363"/>
                </a:solidFill>
                <a:latin typeface="Calibri Light"/>
                <a:cs typeface="Calibri Light"/>
              </a:rPr>
              <a:t>N</a:t>
            </a:r>
            <a:r>
              <a:rPr sz="4800" b="0" spc="-80" dirty="0">
                <a:solidFill>
                  <a:srgbClr val="696363"/>
                </a:solidFill>
                <a:latin typeface="Calibri Light"/>
                <a:cs typeface="Calibri Light"/>
              </a:rPr>
              <a:t>-</a:t>
            </a:r>
            <a:r>
              <a:rPr sz="4800" b="0" spc="-120" dirty="0">
                <a:solidFill>
                  <a:srgbClr val="696363"/>
                </a:solidFill>
                <a:latin typeface="Calibri Light"/>
                <a:cs typeface="Calibri Light"/>
              </a:rPr>
              <a:t>M</a:t>
            </a:r>
            <a:r>
              <a:rPr sz="4800" b="0" spc="-100" dirty="0">
                <a:solidFill>
                  <a:srgbClr val="696363"/>
                </a:solidFill>
                <a:latin typeface="Calibri Light"/>
                <a:cs typeface="Calibri Light"/>
              </a:rPr>
              <a:t>A</a:t>
            </a:r>
            <a:r>
              <a:rPr sz="4800" b="0" spc="-95" dirty="0">
                <a:solidFill>
                  <a:srgbClr val="696363"/>
                </a:solidFill>
                <a:latin typeface="Calibri Light"/>
                <a:cs typeface="Calibri Light"/>
              </a:rPr>
              <a:t>K</a:t>
            </a:r>
            <a:r>
              <a:rPr sz="4800" b="0" spc="-80" dirty="0">
                <a:solidFill>
                  <a:srgbClr val="696363"/>
                </a:solidFill>
                <a:latin typeface="Calibri Light"/>
                <a:cs typeface="Calibri Light"/>
              </a:rPr>
              <a:t>I</a:t>
            </a:r>
            <a:r>
              <a:rPr sz="4800" b="0" spc="-114" dirty="0">
                <a:solidFill>
                  <a:srgbClr val="696363"/>
                </a:solidFill>
                <a:latin typeface="Calibri Light"/>
                <a:cs typeface="Calibri Light"/>
              </a:rPr>
              <a:t>N</a:t>
            </a:r>
            <a:r>
              <a:rPr sz="4800" b="0" dirty="0">
                <a:solidFill>
                  <a:srgbClr val="696363"/>
                </a:solidFill>
                <a:latin typeface="Calibri Light"/>
                <a:cs typeface="Calibri Light"/>
              </a:rPr>
              <a:t>G</a:t>
            </a:r>
            <a:endParaRPr sz="4800" dirty="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69272" y="4430017"/>
            <a:ext cx="328412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600" b="0" spc="-90" dirty="0">
                <a:solidFill>
                  <a:srgbClr val="696363"/>
                </a:solidFill>
                <a:latin typeface="Calibri Light"/>
                <a:cs typeface="Calibri Light"/>
              </a:rPr>
              <a:t>NOVEMBER</a:t>
            </a:r>
            <a:r>
              <a:rPr sz="3600" b="0" spc="-90" dirty="0">
                <a:solidFill>
                  <a:srgbClr val="696363"/>
                </a:solidFill>
                <a:latin typeface="Calibri Light"/>
                <a:cs typeface="Calibri Light"/>
              </a:rPr>
              <a:t>,</a:t>
            </a:r>
            <a:r>
              <a:rPr sz="3600" b="0" spc="-220" dirty="0">
                <a:solidFill>
                  <a:srgbClr val="696363"/>
                </a:solidFill>
                <a:latin typeface="Calibri Light"/>
                <a:cs typeface="Calibri Light"/>
              </a:rPr>
              <a:t> </a:t>
            </a:r>
            <a:r>
              <a:rPr sz="3600" b="0" spc="-60" dirty="0">
                <a:solidFill>
                  <a:srgbClr val="696363"/>
                </a:solidFill>
                <a:latin typeface="Calibri Light"/>
                <a:cs typeface="Calibri Light"/>
              </a:rPr>
              <a:t>2020</a:t>
            </a:r>
            <a:endParaRPr sz="3600" dirty="0">
              <a:latin typeface="Calibri Light"/>
              <a:cs typeface="Calibri Ligh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3438525" cy="6858000"/>
          </a:xfrm>
          <a:custGeom>
            <a:avLst/>
            <a:gdLst/>
            <a:ahLst/>
            <a:cxnLst/>
            <a:rect l="l" t="t" r="r" b="b"/>
            <a:pathLst>
              <a:path w="3438525" h="6858000">
                <a:moveTo>
                  <a:pt x="3438144" y="0"/>
                </a:moveTo>
                <a:lnTo>
                  <a:pt x="0" y="0"/>
                </a:lnTo>
                <a:lnTo>
                  <a:pt x="0" y="6858000"/>
                </a:lnTo>
                <a:lnTo>
                  <a:pt x="3438144" y="6858000"/>
                </a:lnTo>
                <a:lnTo>
                  <a:pt x="3438144" y="0"/>
                </a:lnTo>
                <a:close/>
              </a:path>
            </a:pathLst>
          </a:custGeom>
          <a:solidFill>
            <a:srgbClr val="9B2C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09368" y="1742824"/>
            <a:ext cx="2983230" cy="16992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40105">
              <a:lnSpc>
                <a:spcPct val="138800"/>
              </a:lnSpc>
              <a:spcBef>
                <a:spcPts val="95"/>
              </a:spcBef>
            </a:pPr>
            <a:r>
              <a:rPr sz="2400" b="0" spc="155" dirty="0">
                <a:solidFill>
                  <a:srgbClr val="FFFFFF"/>
                </a:solidFill>
                <a:latin typeface="Calibri Light"/>
                <a:cs typeface="Calibri Light"/>
              </a:rPr>
              <a:t>PRESENTED </a:t>
            </a:r>
            <a:r>
              <a:rPr sz="2400" b="0" spc="40" dirty="0">
                <a:solidFill>
                  <a:srgbClr val="FFFFFF"/>
                </a:solidFill>
                <a:latin typeface="Calibri Light"/>
                <a:cs typeface="Calibri Light"/>
              </a:rPr>
              <a:t>BY:  </a:t>
            </a:r>
            <a:r>
              <a:rPr sz="2400" b="0" spc="140" dirty="0">
                <a:solidFill>
                  <a:srgbClr val="FFFFFF"/>
                </a:solidFill>
                <a:latin typeface="Calibri Light"/>
                <a:cs typeface="Calibri Light"/>
              </a:rPr>
              <a:t>HAUSER</a:t>
            </a:r>
            <a:r>
              <a:rPr sz="2400" b="0" spc="30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b="0" spc="150" dirty="0">
                <a:solidFill>
                  <a:srgbClr val="FFFFFF"/>
                </a:solidFill>
                <a:latin typeface="Calibri Light"/>
                <a:cs typeface="Calibri Light"/>
              </a:rPr>
              <a:t>IZZO,</a:t>
            </a:r>
            <a:endParaRPr sz="2400" dirty="0">
              <a:latin typeface="Calibri Light"/>
              <a:cs typeface="Calibri Light"/>
            </a:endParaRPr>
          </a:p>
          <a:p>
            <a:pPr marL="12700" marR="5080">
              <a:lnSpc>
                <a:spcPts val="2590"/>
              </a:lnSpc>
              <a:spcBef>
                <a:spcPts val="40"/>
              </a:spcBef>
            </a:pPr>
            <a:r>
              <a:rPr sz="2400" b="0" spc="155" dirty="0">
                <a:solidFill>
                  <a:srgbClr val="FFFFFF"/>
                </a:solidFill>
                <a:latin typeface="Calibri Light"/>
                <a:cs typeface="Calibri Light"/>
              </a:rPr>
              <a:t>PETRARCA, </a:t>
            </a:r>
            <a:r>
              <a:rPr sz="2400" b="0" spc="150" dirty="0">
                <a:solidFill>
                  <a:srgbClr val="FFFFFF"/>
                </a:solidFill>
                <a:latin typeface="Calibri Light"/>
                <a:cs typeface="Calibri Light"/>
              </a:rPr>
              <a:t>GLEASON  </a:t>
            </a:r>
            <a:r>
              <a:rPr sz="2400" b="0" dirty="0">
                <a:solidFill>
                  <a:srgbClr val="FFFFFF"/>
                </a:solidFill>
                <a:latin typeface="Calibri Light"/>
                <a:cs typeface="Calibri Light"/>
              </a:rPr>
              <a:t>&amp; </a:t>
            </a:r>
            <a:r>
              <a:rPr sz="2400" b="0" spc="155" dirty="0">
                <a:solidFill>
                  <a:srgbClr val="FFFFFF"/>
                </a:solidFill>
                <a:latin typeface="Calibri Light"/>
                <a:cs typeface="Calibri Light"/>
              </a:rPr>
              <a:t>STILLMAN,</a:t>
            </a:r>
            <a:r>
              <a:rPr sz="2400" b="0" spc="13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b="0" spc="125" dirty="0">
                <a:solidFill>
                  <a:srgbClr val="FFFFFF"/>
                </a:solidFill>
                <a:latin typeface="Calibri Light"/>
                <a:cs typeface="Calibri Light"/>
              </a:rPr>
              <a:t>LLC</a:t>
            </a:r>
            <a:endParaRPr sz="2400" dirty="0">
              <a:latin typeface="Calibri Light"/>
              <a:cs typeface="Calibri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9368" y="4028825"/>
            <a:ext cx="248158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95" dirty="0">
                <a:solidFill>
                  <a:schemeClr val="bg1"/>
                </a:solidFill>
                <a:latin typeface="Calibri Light"/>
                <a:cs typeface="Calibri Light"/>
              </a:rPr>
              <a:t>WWW.</a:t>
            </a:r>
            <a:r>
              <a:rPr sz="1600" b="1" spc="-200" dirty="0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sz="1600" b="1" spc="160" dirty="0">
                <a:solidFill>
                  <a:schemeClr val="bg1"/>
                </a:solidFill>
                <a:latin typeface="Calibri Light"/>
                <a:cs typeface="Calibri Light"/>
              </a:rPr>
              <a:t>HAUSERIZZO.</a:t>
            </a:r>
            <a:r>
              <a:rPr sz="1600" b="1" spc="-229" dirty="0">
                <a:solidFill>
                  <a:schemeClr val="bg1"/>
                </a:solidFill>
                <a:latin typeface="Calibri Light"/>
                <a:cs typeface="Calibri Light"/>
              </a:rPr>
              <a:t> </a:t>
            </a:r>
            <a:r>
              <a:rPr sz="1600" b="1" spc="110" dirty="0">
                <a:solidFill>
                  <a:schemeClr val="bg1"/>
                </a:solidFill>
                <a:latin typeface="Calibri Light"/>
                <a:cs typeface="Calibri Light"/>
              </a:rPr>
              <a:t>COM</a:t>
            </a:r>
            <a:endParaRPr sz="1600" b="1" dirty="0">
              <a:solidFill>
                <a:schemeClr val="bg1"/>
              </a:solidFill>
              <a:latin typeface="Calibri Light"/>
              <a:cs typeface="Calibri Light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38144" y="0"/>
            <a:ext cx="48895" cy="6858000"/>
          </a:xfrm>
          <a:custGeom>
            <a:avLst/>
            <a:gdLst/>
            <a:ahLst/>
            <a:cxnLst/>
            <a:rect l="l" t="t" r="r" b="b"/>
            <a:pathLst>
              <a:path w="48895" h="6858000">
                <a:moveTo>
                  <a:pt x="48767" y="0"/>
                </a:moveTo>
                <a:lnTo>
                  <a:pt x="0" y="0"/>
                </a:lnTo>
                <a:lnTo>
                  <a:pt x="0" y="6858000"/>
                </a:lnTo>
                <a:lnTo>
                  <a:pt x="48767" y="6858000"/>
                </a:lnTo>
                <a:lnTo>
                  <a:pt x="48767" y="0"/>
                </a:lnTo>
                <a:close/>
              </a:path>
            </a:pathLst>
          </a:custGeom>
          <a:solidFill>
            <a:srgbClr val="D2471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3047" y="6400800"/>
              <a:ext cx="9141460" cy="457200"/>
            </a:xfrm>
            <a:custGeom>
              <a:avLst/>
              <a:gdLst/>
              <a:ahLst/>
              <a:cxnLst/>
              <a:rect l="l" t="t" r="r" b="b"/>
              <a:pathLst>
                <a:path w="9141460" h="457200">
                  <a:moveTo>
                    <a:pt x="9140952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0952" y="457200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1460" cy="64135"/>
            </a:xfrm>
            <a:custGeom>
              <a:avLst/>
              <a:gdLst/>
              <a:ahLst/>
              <a:cxnLst/>
              <a:rect l="l" t="t" r="r" b="b"/>
              <a:pathLst>
                <a:path w="9141460" h="64135">
                  <a:moveTo>
                    <a:pt x="9140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9140952" y="64007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D2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905255" y="4343400"/>
            <a:ext cx="7406640" cy="0"/>
          </a:xfrm>
          <a:custGeom>
            <a:avLst/>
            <a:gdLst/>
            <a:ahLst/>
            <a:cxnLst/>
            <a:rect l="l" t="t" r="r" b="b"/>
            <a:pathLst>
              <a:path w="7406640">
                <a:moveTo>
                  <a:pt x="0" y="0"/>
                </a:moveTo>
                <a:lnTo>
                  <a:pt x="740664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70658" y="2071024"/>
            <a:ext cx="52597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65" dirty="0"/>
              <a:t>THE</a:t>
            </a:r>
            <a:r>
              <a:rPr sz="4800" spc="-225" dirty="0"/>
              <a:t> </a:t>
            </a:r>
            <a:r>
              <a:rPr sz="4800" spc="-95" dirty="0"/>
              <a:t>DECISION-MAKER</a:t>
            </a:r>
            <a:endParaRPr sz="480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43910" y="1101788"/>
            <a:ext cx="34994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The</a:t>
            </a:r>
            <a:r>
              <a:rPr spc="-240" dirty="0"/>
              <a:t> </a:t>
            </a:r>
            <a:r>
              <a:rPr spc="-90" dirty="0"/>
              <a:t>Decision-Maker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698" y="1822366"/>
            <a:ext cx="7364095" cy="268859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Calibri"/>
                <a:cs typeface="Calibri"/>
              </a:rPr>
              <a:t>Cannot be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same person(s) </a:t>
            </a:r>
            <a:r>
              <a:rPr sz="2400" dirty="0">
                <a:latin typeface="Calibri"/>
                <a:cs typeface="Calibri"/>
              </a:rPr>
              <a:t>as the </a:t>
            </a:r>
            <a:r>
              <a:rPr sz="2400" spc="-5" dirty="0">
                <a:latin typeface="Calibri"/>
                <a:cs typeface="Calibri"/>
              </a:rPr>
              <a:t>Title </a:t>
            </a:r>
            <a:r>
              <a:rPr sz="2400" dirty="0">
                <a:latin typeface="Calibri"/>
                <a:cs typeface="Calibri"/>
              </a:rPr>
              <a:t>IX </a:t>
            </a:r>
            <a:r>
              <a:rPr sz="2400" spc="-5" dirty="0">
                <a:latin typeface="Calibri"/>
                <a:cs typeface="Calibri"/>
              </a:rPr>
              <a:t>Coordinator or  the </a:t>
            </a:r>
            <a:r>
              <a:rPr sz="2400" spc="-15" dirty="0">
                <a:latin typeface="Calibri"/>
                <a:cs typeface="Calibri"/>
              </a:rPr>
              <a:t>investigator(s).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2400" dirty="0">
                <a:latin typeface="Calibri"/>
                <a:cs typeface="Calibri"/>
              </a:rPr>
              <a:t>Impartial and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unbiased</a:t>
            </a:r>
            <a:endParaRPr sz="24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185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spc="-5" dirty="0">
                <a:latin typeface="Calibri"/>
                <a:cs typeface="Calibri"/>
              </a:rPr>
              <a:t>In </a:t>
            </a:r>
            <a:r>
              <a:rPr sz="2000" spc="-10" dirty="0">
                <a:latin typeface="Calibri"/>
                <a:cs typeface="Calibri"/>
              </a:rPr>
              <a:t>general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in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specific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case.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90"/>
              </a:spcBef>
            </a:pPr>
            <a:r>
              <a:rPr sz="2400" spc="-5" dirty="0">
                <a:latin typeface="Calibri"/>
                <a:cs typeface="Calibri"/>
              </a:rPr>
              <a:t>Cannot have </a:t>
            </a:r>
            <a:r>
              <a:rPr sz="2400" dirty="0">
                <a:latin typeface="Calibri"/>
                <a:cs typeface="Calibri"/>
              </a:rPr>
              <a:t>a conflict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interest.</a:t>
            </a:r>
            <a:endParaRPr sz="2400">
              <a:latin typeface="Calibri"/>
              <a:cs typeface="Calibri"/>
            </a:endParaRPr>
          </a:p>
          <a:p>
            <a:pPr marL="304800" marR="368300" indent="-182880">
              <a:lnSpc>
                <a:spcPts val="2160"/>
              </a:lnSpc>
              <a:spcBef>
                <a:spcPts val="459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spc="-5" dirty="0">
                <a:latin typeface="Calibri"/>
                <a:cs typeface="Calibri"/>
              </a:rPr>
              <a:t>If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decision-maker </a:t>
            </a:r>
            <a:r>
              <a:rPr sz="2000" dirty="0">
                <a:latin typeface="Calibri"/>
                <a:cs typeface="Calibri"/>
              </a:rPr>
              <a:t>has a </a:t>
            </a:r>
            <a:r>
              <a:rPr sz="2000" spc="-5" dirty="0">
                <a:latin typeface="Calibri"/>
                <a:cs typeface="Calibri"/>
              </a:rPr>
              <a:t>conflict of </a:t>
            </a:r>
            <a:r>
              <a:rPr sz="2000" spc="-15" dirty="0">
                <a:latin typeface="Calibri"/>
                <a:cs typeface="Calibri"/>
              </a:rPr>
              <a:t>interest, </a:t>
            </a:r>
            <a:r>
              <a:rPr sz="2000" dirty="0">
                <a:latin typeface="Calibri"/>
                <a:cs typeface="Calibri"/>
              </a:rPr>
              <a:t>he 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dirty="0">
                <a:latin typeface="Calibri"/>
                <a:cs typeface="Calibri"/>
              </a:rPr>
              <a:t>she </a:t>
            </a:r>
            <a:r>
              <a:rPr sz="2000" spc="-10" dirty="0">
                <a:latin typeface="Calibri"/>
                <a:cs typeface="Calibri"/>
              </a:rPr>
              <a:t>must </a:t>
            </a:r>
            <a:r>
              <a:rPr sz="2000" dirty="0">
                <a:latin typeface="Calibri"/>
                <a:cs typeface="Calibri"/>
              </a:rPr>
              <a:t>be  </a:t>
            </a:r>
            <a:r>
              <a:rPr sz="2000" spc="-5" dirty="0">
                <a:latin typeface="Calibri"/>
                <a:cs typeface="Calibri"/>
              </a:rPr>
              <a:t>recused </a:t>
            </a:r>
            <a:r>
              <a:rPr sz="2000" spc="-10" dirty="0">
                <a:latin typeface="Calibri"/>
                <a:cs typeface="Calibri"/>
              </a:rPr>
              <a:t>from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case.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380988" y="2452088"/>
            <a:ext cx="1300018" cy="1327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6730"/>
            <a:chOff x="0" y="0"/>
            <a:chExt cx="9144000" cy="685673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2475" cy="68564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58951"/>
              <a:ext cx="2583180" cy="5330825"/>
            </a:xfrm>
            <a:custGeom>
              <a:avLst/>
              <a:gdLst/>
              <a:ahLst/>
              <a:cxnLst/>
              <a:rect l="l" t="t" r="r" b="b"/>
              <a:pathLst>
                <a:path w="2583180" h="5330825">
                  <a:moveTo>
                    <a:pt x="2583180" y="0"/>
                  </a:moveTo>
                  <a:lnTo>
                    <a:pt x="0" y="0"/>
                  </a:lnTo>
                  <a:lnTo>
                    <a:pt x="0" y="5330571"/>
                  </a:lnTo>
                  <a:lnTo>
                    <a:pt x="2583180" y="5330571"/>
                  </a:lnTo>
                  <a:lnTo>
                    <a:pt x="2583180" y="0"/>
                  </a:lnTo>
                  <a:close/>
                </a:path>
              </a:pathLst>
            </a:custGeom>
            <a:solidFill>
              <a:srgbClr val="0F6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62059" y="758951"/>
              <a:ext cx="281940" cy="5330825"/>
            </a:xfrm>
            <a:custGeom>
              <a:avLst/>
              <a:gdLst/>
              <a:ahLst/>
              <a:cxnLst/>
              <a:rect l="l" t="t" r="r" b="b"/>
              <a:pathLst>
                <a:path w="281940" h="5330825">
                  <a:moveTo>
                    <a:pt x="281940" y="0"/>
                  </a:moveTo>
                  <a:lnTo>
                    <a:pt x="0" y="0"/>
                  </a:lnTo>
                  <a:lnTo>
                    <a:pt x="0" y="5330571"/>
                  </a:lnTo>
                  <a:lnTo>
                    <a:pt x="281940" y="5330571"/>
                  </a:lnTo>
                  <a:lnTo>
                    <a:pt x="281940" y="0"/>
                  </a:lnTo>
                  <a:close/>
                </a:path>
              </a:pathLst>
            </a:custGeom>
            <a:solidFill>
              <a:srgbClr val="C5C5C5">
                <a:alpha val="4980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98105" y="3548396"/>
            <a:ext cx="492252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1770" marR="5080" indent="-179705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0F6CC5"/>
                </a:solidFill>
                <a:latin typeface="Corbel"/>
                <a:cs typeface="Corbel"/>
              </a:rPr>
              <a:t>QUID PRO QUO  SEXUAL</a:t>
            </a:r>
            <a:r>
              <a:rPr b="1" spc="-240" dirty="0">
                <a:solidFill>
                  <a:srgbClr val="0F6CC5"/>
                </a:solidFill>
                <a:latin typeface="Corbel"/>
                <a:cs typeface="Corbel"/>
              </a:rPr>
              <a:t> </a:t>
            </a:r>
            <a:r>
              <a:rPr b="1" spc="-5" dirty="0">
                <a:solidFill>
                  <a:srgbClr val="0F6CC5"/>
                </a:solidFill>
                <a:latin typeface="Corbel"/>
                <a:cs typeface="Corbel"/>
              </a:rPr>
              <a:t>HARASSMENT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3047" y="6400800"/>
              <a:ext cx="9141460" cy="457200"/>
            </a:xfrm>
            <a:custGeom>
              <a:avLst/>
              <a:gdLst/>
              <a:ahLst/>
              <a:cxnLst/>
              <a:rect l="l" t="t" r="r" b="b"/>
              <a:pathLst>
                <a:path w="9141460" h="457200">
                  <a:moveTo>
                    <a:pt x="9140952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0952" y="457200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1460" cy="64135"/>
            </a:xfrm>
            <a:custGeom>
              <a:avLst/>
              <a:gdLst/>
              <a:ahLst/>
              <a:cxnLst/>
              <a:rect l="l" t="t" r="r" b="b"/>
              <a:pathLst>
                <a:path w="9141460" h="64135">
                  <a:moveTo>
                    <a:pt x="9140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9140952" y="64007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D2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905255" y="4343400"/>
            <a:ext cx="7406640" cy="0"/>
          </a:xfrm>
          <a:custGeom>
            <a:avLst/>
            <a:gdLst/>
            <a:ahLst/>
            <a:cxnLst/>
            <a:rect l="l" t="t" r="r" b="b"/>
            <a:pathLst>
              <a:path w="7406640">
                <a:moveTo>
                  <a:pt x="0" y="0"/>
                </a:moveTo>
                <a:lnTo>
                  <a:pt x="740664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41602" y="1254160"/>
            <a:ext cx="6917690" cy="2000885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12065" marR="5080" algn="ctr">
              <a:lnSpc>
                <a:spcPts val="4900"/>
              </a:lnSpc>
              <a:spcBef>
                <a:spcPts val="980"/>
              </a:spcBef>
            </a:pPr>
            <a:r>
              <a:rPr sz="4800" spc="-90" dirty="0"/>
              <a:t>EVIDENTIARY </a:t>
            </a:r>
            <a:r>
              <a:rPr sz="4800" spc="-80" dirty="0"/>
              <a:t>ISSUES</a:t>
            </a:r>
            <a:r>
              <a:rPr sz="4800" spc="-390" dirty="0"/>
              <a:t> </a:t>
            </a:r>
            <a:r>
              <a:rPr sz="4800" spc="-80" dirty="0"/>
              <a:t>DURING  </a:t>
            </a:r>
            <a:r>
              <a:rPr sz="4800" spc="-65" dirty="0"/>
              <a:t>THE </a:t>
            </a:r>
            <a:r>
              <a:rPr sz="4800" spc="-95" dirty="0"/>
              <a:t>DECISION-MAKING  PROCESS</a:t>
            </a:r>
            <a:endParaRPr sz="480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15439" y="1101788"/>
            <a:ext cx="49587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What </a:t>
            </a:r>
            <a:r>
              <a:rPr spc="-30" dirty="0"/>
              <a:t>is </a:t>
            </a:r>
            <a:r>
              <a:rPr spc="-75" dirty="0"/>
              <a:t>“Relevant”</a:t>
            </a:r>
            <a:r>
              <a:rPr spc="-475" dirty="0"/>
              <a:t> </a:t>
            </a:r>
            <a:r>
              <a:rPr spc="-90" dirty="0"/>
              <a:t>Evidence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698" y="1794989"/>
            <a:ext cx="7122795" cy="137223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400" dirty="0">
                <a:latin typeface="Calibri"/>
                <a:cs typeface="Calibri"/>
              </a:rPr>
              <a:t>Evidence is relevant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if:</a:t>
            </a:r>
            <a:endParaRPr sz="2400">
              <a:latin typeface="Calibri"/>
              <a:cs typeface="Calibri"/>
            </a:endParaRPr>
          </a:p>
          <a:p>
            <a:pPr marL="304800" marR="5080" indent="-182880">
              <a:lnSpc>
                <a:spcPts val="2160"/>
              </a:lnSpc>
              <a:spcBef>
                <a:spcPts val="455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spc="-5" dirty="0">
                <a:latin typeface="Calibri"/>
                <a:cs typeface="Calibri"/>
              </a:rPr>
              <a:t>It </a:t>
            </a:r>
            <a:r>
              <a:rPr sz="2000" dirty="0">
                <a:latin typeface="Calibri"/>
                <a:cs typeface="Calibri"/>
              </a:rPr>
              <a:t>has </a:t>
            </a:r>
            <a:r>
              <a:rPr sz="2000" spc="-10" dirty="0">
                <a:latin typeface="Calibri"/>
                <a:cs typeface="Calibri"/>
              </a:rPr>
              <a:t>any </a:t>
            </a:r>
            <a:r>
              <a:rPr sz="2000" spc="-5" dirty="0">
                <a:latin typeface="Calibri"/>
                <a:cs typeface="Calibri"/>
              </a:rPr>
              <a:t>tendency </a:t>
            </a:r>
            <a:r>
              <a:rPr sz="2000" spc="-15" dirty="0">
                <a:latin typeface="Calibri"/>
                <a:cs typeface="Calibri"/>
              </a:rPr>
              <a:t>to make </a:t>
            </a:r>
            <a:r>
              <a:rPr sz="2000" spc="-10" dirty="0">
                <a:latin typeface="Calibri"/>
                <a:cs typeface="Calibri"/>
              </a:rPr>
              <a:t>any fact more </a:t>
            </a:r>
            <a:r>
              <a:rPr sz="2000" spc="-5" dirty="0">
                <a:latin typeface="Calibri"/>
                <a:cs typeface="Calibri"/>
              </a:rPr>
              <a:t>or less probable </a:t>
            </a:r>
            <a:r>
              <a:rPr sz="2000" dirty="0">
                <a:latin typeface="Calibri"/>
                <a:cs typeface="Calibri"/>
              </a:rPr>
              <a:t>than </a:t>
            </a:r>
            <a:r>
              <a:rPr sz="2000" spc="-5" dirty="0">
                <a:latin typeface="Calibri"/>
                <a:cs typeface="Calibri"/>
              </a:rPr>
              <a:t>it  </a:t>
            </a:r>
            <a:r>
              <a:rPr sz="2000" spc="-10" dirty="0">
                <a:latin typeface="Calibri"/>
                <a:cs typeface="Calibri"/>
              </a:rPr>
              <a:t>would </a:t>
            </a:r>
            <a:r>
              <a:rPr sz="2000" dirty="0">
                <a:latin typeface="Calibri"/>
                <a:cs typeface="Calibri"/>
              </a:rPr>
              <a:t>be </a:t>
            </a:r>
            <a:r>
              <a:rPr sz="2000" spc="-5" dirty="0">
                <a:latin typeface="Calibri"/>
                <a:cs typeface="Calibri"/>
              </a:rPr>
              <a:t>without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evidence,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endParaRPr sz="20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330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fact </a:t>
            </a:r>
            <a:r>
              <a:rPr sz="2000" spc="-5" dirty="0">
                <a:latin typeface="Calibri"/>
                <a:cs typeface="Calibri"/>
              </a:rPr>
              <a:t>is of consequence in determining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action.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97894" y="1101788"/>
            <a:ext cx="58064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/>
              <a:t>Evidence </a:t>
            </a:r>
            <a:r>
              <a:rPr spc="-35" dirty="0"/>
              <a:t>of </a:t>
            </a:r>
            <a:r>
              <a:rPr spc="-80" dirty="0"/>
              <a:t>Sexual</a:t>
            </a:r>
            <a:r>
              <a:rPr spc="-434" dirty="0"/>
              <a:t> </a:t>
            </a:r>
            <a:r>
              <a:rPr spc="-80" dirty="0"/>
              <a:t>Predisposition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698" y="1822366"/>
            <a:ext cx="7333615" cy="22225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406400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latin typeface="Calibri"/>
                <a:cs typeface="Calibri"/>
              </a:rPr>
              <a:t>Questions and evidence about the complainant’s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sexual  </a:t>
            </a:r>
            <a:r>
              <a:rPr sz="2400" spc="-10" dirty="0">
                <a:latin typeface="Calibri"/>
                <a:cs typeface="Calibri"/>
              </a:rPr>
              <a:t>predisposition </a:t>
            </a:r>
            <a:r>
              <a:rPr sz="2400" spc="-5" dirty="0">
                <a:latin typeface="Calibri"/>
                <a:cs typeface="Calibri"/>
              </a:rPr>
              <a:t>or prior </a:t>
            </a:r>
            <a:r>
              <a:rPr sz="2400" spc="-15" dirty="0">
                <a:latin typeface="Calibri"/>
                <a:cs typeface="Calibri"/>
              </a:rPr>
              <a:t>sexual </a:t>
            </a:r>
            <a:r>
              <a:rPr sz="2400" spc="-10" dirty="0">
                <a:latin typeface="Calibri"/>
                <a:cs typeface="Calibri"/>
              </a:rPr>
              <a:t>behavior </a:t>
            </a:r>
            <a:r>
              <a:rPr sz="2400" spc="-15" dirty="0">
                <a:latin typeface="Calibri"/>
                <a:cs typeface="Calibri"/>
              </a:rPr>
              <a:t>are </a:t>
            </a:r>
            <a:r>
              <a:rPr sz="2400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not</a:t>
            </a:r>
            <a:r>
              <a:rPr sz="2400" spc="9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relevant.</a:t>
            </a:r>
            <a:endParaRPr sz="2400">
              <a:latin typeface="Calibri"/>
              <a:cs typeface="Calibri"/>
            </a:endParaRPr>
          </a:p>
          <a:p>
            <a:pPr marL="304800" marR="965200" indent="-183515">
              <a:lnSpc>
                <a:spcPts val="2160"/>
              </a:lnSpc>
              <a:spcBef>
                <a:spcPts val="420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Exception</a:t>
            </a:r>
            <a:r>
              <a:rPr sz="2000" spc="-10" dirty="0">
                <a:latin typeface="Calibri"/>
                <a:cs typeface="Calibri"/>
              </a:rPr>
              <a:t>: </a:t>
            </a:r>
            <a:r>
              <a:rPr sz="2000" spc="-5" dirty="0">
                <a:latin typeface="Calibri"/>
                <a:cs typeface="Calibri"/>
              </a:rPr>
              <a:t>if </a:t>
            </a:r>
            <a:r>
              <a:rPr sz="2000" spc="-20" dirty="0">
                <a:latin typeface="Calibri"/>
                <a:cs typeface="Calibri"/>
              </a:rPr>
              <a:t>offered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20" dirty="0">
                <a:latin typeface="Calibri"/>
                <a:cs typeface="Calibri"/>
              </a:rPr>
              <a:t>prove </a:t>
            </a:r>
            <a:r>
              <a:rPr sz="2000" spc="-5" dirty="0">
                <a:latin typeface="Calibri"/>
                <a:cs typeface="Calibri"/>
              </a:rPr>
              <a:t>that someone other </a:t>
            </a:r>
            <a:r>
              <a:rPr sz="2000" dirty="0">
                <a:latin typeface="Calibri"/>
                <a:cs typeface="Calibri"/>
              </a:rPr>
              <a:t>than the  </a:t>
            </a:r>
            <a:r>
              <a:rPr sz="2000" spc="-10" dirty="0">
                <a:latin typeface="Calibri"/>
                <a:cs typeface="Calibri"/>
              </a:rPr>
              <a:t>respondent committed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alleged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conduct.</a:t>
            </a:r>
            <a:endParaRPr sz="2000">
              <a:latin typeface="Calibri"/>
              <a:cs typeface="Calibri"/>
            </a:endParaRPr>
          </a:p>
          <a:p>
            <a:pPr marL="304800" marR="5080" indent="-183515">
              <a:lnSpc>
                <a:spcPts val="2160"/>
              </a:lnSpc>
              <a:spcBef>
                <a:spcPts val="600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Exception</a:t>
            </a:r>
            <a:r>
              <a:rPr sz="2000" spc="-10" dirty="0">
                <a:latin typeface="Calibri"/>
                <a:cs typeface="Calibri"/>
              </a:rPr>
              <a:t>: </a:t>
            </a:r>
            <a:r>
              <a:rPr sz="2000" spc="-5" dirty="0">
                <a:latin typeface="Calibri"/>
                <a:cs typeface="Calibri"/>
              </a:rPr>
              <a:t>questions/evidence that concern specific incidents of </a:t>
            </a:r>
            <a:r>
              <a:rPr sz="2000" dirty="0">
                <a:latin typeface="Calibri"/>
                <a:cs typeface="Calibri"/>
              </a:rPr>
              <a:t>the  </a:t>
            </a:r>
            <a:r>
              <a:rPr sz="2000" spc="-10" dirty="0">
                <a:latin typeface="Calibri"/>
                <a:cs typeface="Calibri"/>
              </a:rPr>
              <a:t>complainant’s </a:t>
            </a:r>
            <a:r>
              <a:rPr sz="2000" spc="-15" dirty="0">
                <a:latin typeface="Calibri"/>
                <a:cs typeface="Calibri"/>
              </a:rPr>
              <a:t>sexual </a:t>
            </a:r>
            <a:r>
              <a:rPr sz="2000" spc="-10" dirty="0">
                <a:latin typeface="Calibri"/>
                <a:cs typeface="Calibri"/>
              </a:rPr>
              <a:t>behavior </a:t>
            </a:r>
            <a:r>
              <a:rPr sz="2000" spc="-5" dirty="0">
                <a:latin typeface="Calibri"/>
                <a:cs typeface="Calibri"/>
              </a:rPr>
              <a:t>with respect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respondent </a:t>
            </a:r>
            <a:r>
              <a:rPr sz="2000" dirty="0">
                <a:latin typeface="Calibri"/>
                <a:cs typeface="Calibri"/>
              </a:rPr>
              <a:t>and  </a:t>
            </a:r>
            <a:r>
              <a:rPr sz="2000" spc="-10" dirty="0">
                <a:latin typeface="Calibri"/>
                <a:cs typeface="Calibri"/>
              </a:rPr>
              <a:t>are </a:t>
            </a:r>
            <a:r>
              <a:rPr sz="2000" spc="-20" dirty="0">
                <a:latin typeface="Calibri"/>
                <a:cs typeface="Calibri"/>
              </a:rPr>
              <a:t>offered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20" dirty="0">
                <a:latin typeface="Calibri"/>
                <a:cs typeface="Calibri"/>
              </a:rPr>
              <a:t>prove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consent.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3047" y="6400800"/>
              <a:ext cx="9141460" cy="457200"/>
            </a:xfrm>
            <a:custGeom>
              <a:avLst/>
              <a:gdLst/>
              <a:ahLst/>
              <a:cxnLst/>
              <a:rect l="l" t="t" r="r" b="b"/>
              <a:pathLst>
                <a:path w="9141460" h="457200">
                  <a:moveTo>
                    <a:pt x="9140952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0952" y="457200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1460" cy="64135"/>
            </a:xfrm>
            <a:custGeom>
              <a:avLst/>
              <a:gdLst/>
              <a:ahLst/>
              <a:cxnLst/>
              <a:rect l="l" t="t" r="r" b="b"/>
              <a:pathLst>
                <a:path w="9141460" h="64135">
                  <a:moveTo>
                    <a:pt x="9140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9140952" y="64007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D2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905255" y="4343400"/>
            <a:ext cx="7406640" cy="0"/>
          </a:xfrm>
          <a:custGeom>
            <a:avLst/>
            <a:gdLst/>
            <a:ahLst/>
            <a:cxnLst/>
            <a:rect l="l" t="t" r="r" b="b"/>
            <a:pathLst>
              <a:path w="7406640">
                <a:moveTo>
                  <a:pt x="0" y="0"/>
                </a:moveTo>
                <a:lnTo>
                  <a:pt x="740664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92254" y="2497745"/>
            <a:ext cx="46024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80" dirty="0"/>
              <a:t>BURDEN </a:t>
            </a:r>
            <a:r>
              <a:rPr sz="4800" spc="-50" dirty="0"/>
              <a:t>OF</a:t>
            </a:r>
            <a:r>
              <a:rPr sz="4800" spc="-385" dirty="0"/>
              <a:t> </a:t>
            </a:r>
            <a:r>
              <a:rPr sz="4800" spc="-110" dirty="0"/>
              <a:t>PROOF</a:t>
            </a:r>
            <a:endParaRPr sz="480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00558" y="1101788"/>
            <a:ext cx="27952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5" dirty="0"/>
              <a:t>Burden </a:t>
            </a:r>
            <a:r>
              <a:rPr spc="-35" dirty="0"/>
              <a:t>of</a:t>
            </a:r>
            <a:r>
              <a:rPr spc="-335" dirty="0"/>
              <a:t> </a:t>
            </a:r>
            <a:r>
              <a:rPr spc="-85" dirty="0"/>
              <a:t>Proof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698" y="1822366"/>
            <a:ext cx="7456805" cy="1934504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Calibri"/>
                <a:cs typeface="Calibri"/>
              </a:rPr>
              <a:t>School </a:t>
            </a:r>
            <a:r>
              <a:rPr sz="2400" dirty="0">
                <a:latin typeface="Calibri"/>
                <a:cs typeface="Calibri"/>
              </a:rPr>
              <a:t>can choose whether to require allegations </a:t>
            </a:r>
            <a:r>
              <a:rPr sz="2400" spc="-5" dirty="0">
                <a:latin typeface="Calibri"/>
                <a:cs typeface="Calibri"/>
              </a:rPr>
              <a:t>be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proved  </a:t>
            </a:r>
            <a:r>
              <a:rPr sz="2400" spc="-10" dirty="0">
                <a:latin typeface="Calibri"/>
                <a:cs typeface="Calibri"/>
              </a:rPr>
              <a:t>by </a:t>
            </a:r>
            <a:r>
              <a:rPr sz="2400" b="1" spc="-10" dirty="0">
                <a:latin typeface="Calibri"/>
                <a:cs typeface="Calibri"/>
              </a:rPr>
              <a:t>“preponderance </a:t>
            </a:r>
            <a:r>
              <a:rPr sz="2400" b="1" dirty="0">
                <a:latin typeface="Calibri"/>
                <a:cs typeface="Calibri"/>
              </a:rPr>
              <a:t>of </a:t>
            </a:r>
            <a:r>
              <a:rPr sz="2400" b="1" spc="-5" dirty="0">
                <a:latin typeface="Calibri"/>
                <a:cs typeface="Calibri"/>
              </a:rPr>
              <a:t>the evidence”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“</a:t>
            </a:r>
            <a:r>
              <a:rPr sz="2400" b="1" spc="-5" dirty="0">
                <a:latin typeface="Calibri"/>
                <a:cs typeface="Calibri"/>
              </a:rPr>
              <a:t>clear and  </a:t>
            </a:r>
            <a:r>
              <a:rPr sz="2400" b="1" spc="-10" dirty="0">
                <a:latin typeface="Calibri"/>
                <a:cs typeface="Calibri"/>
              </a:rPr>
              <a:t>convincing </a:t>
            </a:r>
            <a:r>
              <a:rPr sz="2400" b="1" spc="-5" dirty="0">
                <a:latin typeface="Calibri"/>
                <a:cs typeface="Calibri"/>
              </a:rPr>
              <a:t>evidence”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standard.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2400" spc="-5" dirty="0">
                <a:latin typeface="Calibri"/>
                <a:cs typeface="Calibri"/>
              </a:rPr>
              <a:t>The school </a:t>
            </a:r>
            <a:r>
              <a:rPr sz="2400" dirty="0">
                <a:latin typeface="Calibri"/>
                <a:cs typeface="Calibri"/>
              </a:rPr>
              <a:t>must </a:t>
            </a:r>
            <a:r>
              <a:rPr sz="2400" spc="-5" dirty="0">
                <a:latin typeface="Calibri"/>
                <a:cs typeface="Calibri"/>
              </a:rPr>
              <a:t>use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same standard in </a:t>
            </a:r>
            <a:r>
              <a:rPr sz="2400" dirty="0">
                <a:latin typeface="Calibri"/>
                <a:cs typeface="Calibri"/>
              </a:rPr>
              <a:t>all</a:t>
            </a:r>
            <a:r>
              <a:rPr sz="2400" spc="-1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cases</a:t>
            </a:r>
            <a:r>
              <a:rPr lang="en-US" sz="2400" dirty="0">
                <a:latin typeface="Calibri"/>
                <a:cs typeface="Calibri"/>
              </a:rPr>
              <a:t> and whether the Respondent is an employee or a student.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536190" marR="5080" indent="-1874520">
              <a:lnSpc>
                <a:spcPts val="3670"/>
              </a:lnSpc>
              <a:spcBef>
                <a:spcPts val="760"/>
              </a:spcBef>
            </a:pPr>
            <a:r>
              <a:rPr spc="-75" dirty="0"/>
              <a:t>Burden</a:t>
            </a:r>
            <a:r>
              <a:rPr spc="-185" dirty="0"/>
              <a:t> </a:t>
            </a:r>
            <a:r>
              <a:rPr spc="-35" dirty="0"/>
              <a:t>of</a:t>
            </a:r>
            <a:r>
              <a:rPr spc="-155" dirty="0"/>
              <a:t> </a:t>
            </a:r>
            <a:r>
              <a:rPr spc="-85" dirty="0"/>
              <a:t>Proof</a:t>
            </a:r>
            <a:r>
              <a:rPr spc="-175" dirty="0"/>
              <a:t> </a:t>
            </a:r>
            <a:r>
              <a:rPr dirty="0"/>
              <a:t>–</a:t>
            </a:r>
            <a:r>
              <a:rPr spc="-155" dirty="0"/>
              <a:t> </a:t>
            </a:r>
            <a:r>
              <a:rPr spc="-90" dirty="0"/>
              <a:t>Preponderance</a:t>
            </a:r>
            <a:r>
              <a:rPr spc="-185" dirty="0"/>
              <a:t> </a:t>
            </a:r>
            <a:r>
              <a:rPr spc="-35" dirty="0"/>
              <a:t>of</a:t>
            </a:r>
            <a:r>
              <a:rPr spc="-155" dirty="0"/>
              <a:t> </a:t>
            </a:r>
            <a:r>
              <a:rPr spc="-45" dirty="0"/>
              <a:t>the  </a:t>
            </a:r>
            <a:r>
              <a:rPr spc="-80" dirty="0"/>
              <a:t>Evidence</a:t>
            </a:r>
            <a:r>
              <a:rPr spc="-190" dirty="0"/>
              <a:t> </a:t>
            </a:r>
            <a:r>
              <a:rPr spc="-80" dirty="0"/>
              <a:t>Standard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698" y="1822366"/>
            <a:ext cx="7504430" cy="10490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latin typeface="Calibri"/>
                <a:cs typeface="Calibri"/>
              </a:rPr>
              <a:t>Is </a:t>
            </a:r>
            <a:r>
              <a:rPr sz="2400" spc="-5" dirty="0">
                <a:latin typeface="Calibri"/>
                <a:cs typeface="Calibri"/>
              </a:rPr>
              <a:t>it </a:t>
            </a:r>
            <a:r>
              <a:rPr sz="2400" dirty="0">
                <a:latin typeface="Calibri"/>
                <a:cs typeface="Calibri"/>
              </a:rPr>
              <a:t>more </a:t>
            </a:r>
            <a:r>
              <a:rPr sz="2400" spc="-5" dirty="0">
                <a:latin typeface="Calibri"/>
                <a:cs typeface="Calibri"/>
              </a:rPr>
              <a:t>likely </a:t>
            </a:r>
            <a:r>
              <a:rPr sz="2400" dirty="0">
                <a:latin typeface="Calibri"/>
                <a:cs typeface="Calibri"/>
              </a:rPr>
              <a:t>than </a:t>
            </a:r>
            <a:r>
              <a:rPr sz="2400" spc="-5" dirty="0">
                <a:latin typeface="Calibri"/>
                <a:cs typeface="Calibri"/>
              </a:rPr>
              <a:t>not </a:t>
            </a:r>
            <a:r>
              <a:rPr sz="2400" dirty="0">
                <a:latin typeface="Calibri"/>
                <a:cs typeface="Calibri"/>
              </a:rPr>
              <a:t>that the respondent committed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 </a:t>
            </a:r>
            <a:r>
              <a:rPr sz="2400" spc="-10" dirty="0">
                <a:latin typeface="Calibri"/>
                <a:cs typeface="Calibri"/>
              </a:rPr>
              <a:t>conduct?</a:t>
            </a:r>
            <a:endParaRPr sz="24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150"/>
              </a:spcBef>
              <a:buClr>
                <a:srgbClr val="D24716"/>
              </a:buClr>
              <a:buFont typeface="Calibri"/>
              <a:buChar char="◦"/>
              <a:tabLst>
                <a:tab pos="305435" algn="l"/>
              </a:tabLst>
            </a:pPr>
            <a:r>
              <a:rPr sz="2000" i="1" spc="-5" dirty="0">
                <a:latin typeface="Calibri"/>
                <a:cs typeface="Calibri"/>
              </a:rPr>
              <a:t>i.e., </a:t>
            </a:r>
            <a:r>
              <a:rPr sz="2000" spc="-5" dirty="0">
                <a:latin typeface="Calibri"/>
                <a:cs typeface="Calibri"/>
              </a:rPr>
              <a:t>is it </a:t>
            </a:r>
            <a:r>
              <a:rPr sz="2000" dirty="0">
                <a:latin typeface="Calibri"/>
                <a:cs typeface="Calibri"/>
              </a:rPr>
              <a:t>&gt; 50%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790188" y="2607564"/>
            <a:ext cx="2438399" cy="266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535555" marR="5080" indent="-1793875">
              <a:lnSpc>
                <a:spcPts val="3670"/>
              </a:lnSpc>
              <a:spcBef>
                <a:spcPts val="760"/>
              </a:spcBef>
            </a:pPr>
            <a:r>
              <a:rPr spc="-75" dirty="0"/>
              <a:t>Burden</a:t>
            </a:r>
            <a:r>
              <a:rPr spc="-185" dirty="0"/>
              <a:t> </a:t>
            </a:r>
            <a:r>
              <a:rPr spc="-35" dirty="0"/>
              <a:t>of</a:t>
            </a:r>
            <a:r>
              <a:rPr spc="-160" dirty="0"/>
              <a:t> </a:t>
            </a:r>
            <a:r>
              <a:rPr spc="-85" dirty="0"/>
              <a:t>Proof</a:t>
            </a:r>
            <a:r>
              <a:rPr spc="-175" dirty="0"/>
              <a:t> </a:t>
            </a:r>
            <a:r>
              <a:rPr dirty="0"/>
              <a:t>–</a:t>
            </a:r>
            <a:r>
              <a:rPr spc="-160" dirty="0"/>
              <a:t> </a:t>
            </a:r>
            <a:r>
              <a:rPr spc="-60" dirty="0"/>
              <a:t>Clear</a:t>
            </a:r>
            <a:r>
              <a:rPr spc="-195" dirty="0"/>
              <a:t> </a:t>
            </a:r>
            <a:r>
              <a:rPr spc="-50" dirty="0"/>
              <a:t>and</a:t>
            </a:r>
            <a:r>
              <a:rPr spc="-180" dirty="0"/>
              <a:t> </a:t>
            </a:r>
            <a:r>
              <a:rPr spc="-80" dirty="0"/>
              <a:t>Convincing  Evidence</a:t>
            </a:r>
            <a:r>
              <a:rPr spc="-190" dirty="0"/>
              <a:t> </a:t>
            </a:r>
            <a:r>
              <a:rPr spc="-80" dirty="0"/>
              <a:t>Standard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698" y="1822366"/>
            <a:ext cx="7397750" cy="167386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814705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Calibri"/>
                <a:cs typeface="Calibri"/>
              </a:rPr>
              <a:t>Highly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substantially </a:t>
            </a:r>
            <a:r>
              <a:rPr sz="2400" dirty="0">
                <a:latin typeface="Calibri"/>
                <a:cs typeface="Calibri"/>
              </a:rPr>
              <a:t>more </a:t>
            </a:r>
            <a:r>
              <a:rPr sz="2400" spc="-5" dirty="0">
                <a:latin typeface="Calibri"/>
                <a:cs typeface="Calibri"/>
              </a:rPr>
              <a:t>likely </a:t>
            </a:r>
            <a:r>
              <a:rPr sz="2400" dirty="0">
                <a:latin typeface="Calibri"/>
                <a:cs typeface="Calibri"/>
              </a:rPr>
              <a:t>than </a:t>
            </a:r>
            <a:r>
              <a:rPr sz="2400" spc="-5" dirty="0">
                <a:latin typeface="Calibri"/>
                <a:cs typeface="Calibri"/>
              </a:rPr>
              <a:t>not </a:t>
            </a:r>
            <a:r>
              <a:rPr sz="2400" dirty="0">
                <a:latin typeface="Calibri"/>
                <a:cs typeface="Calibri"/>
              </a:rPr>
              <a:t>that the  </a:t>
            </a:r>
            <a:r>
              <a:rPr sz="2400" spc="-10" dirty="0">
                <a:latin typeface="Calibri"/>
                <a:cs typeface="Calibri"/>
              </a:rPr>
              <a:t>respondent committed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alleged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conduct.</a:t>
            </a:r>
            <a:endParaRPr sz="24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150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spc="-5" dirty="0">
                <a:latin typeface="Calibri"/>
                <a:cs typeface="Calibri"/>
              </a:rPr>
              <a:t>This is </a:t>
            </a:r>
            <a:r>
              <a:rPr sz="2000" dirty="0">
                <a:latin typeface="Calibri"/>
                <a:cs typeface="Calibri"/>
              </a:rPr>
              <a:t>a higher </a:t>
            </a:r>
            <a:r>
              <a:rPr sz="2000" spc="-5" dirty="0">
                <a:latin typeface="Calibri"/>
                <a:cs typeface="Calibri"/>
              </a:rPr>
              <a:t>burden </a:t>
            </a:r>
            <a:r>
              <a:rPr sz="2000" dirty="0">
                <a:latin typeface="Calibri"/>
                <a:cs typeface="Calibri"/>
              </a:rPr>
              <a:t>than </a:t>
            </a:r>
            <a:r>
              <a:rPr sz="2000" spc="-5" dirty="0">
                <a:latin typeface="Calibri"/>
                <a:cs typeface="Calibri"/>
              </a:rPr>
              <a:t>“preponderance of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evidence.”</a:t>
            </a:r>
            <a:endParaRPr sz="2000">
              <a:latin typeface="Calibri"/>
              <a:cs typeface="Calibri"/>
            </a:endParaRPr>
          </a:p>
          <a:p>
            <a:pPr marL="304800" marR="5080" indent="-182880">
              <a:lnSpc>
                <a:spcPts val="2160"/>
              </a:lnSpc>
              <a:spcBef>
                <a:spcPts val="630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spc="-5" dirty="0">
                <a:latin typeface="Calibri"/>
                <a:cs typeface="Calibri"/>
              </a:rPr>
              <a:t>This is </a:t>
            </a:r>
            <a:r>
              <a:rPr sz="2000" spc="-10" dirty="0">
                <a:latin typeface="Calibri"/>
                <a:cs typeface="Calibri"/>
              </a:rPr>
              <a:t>lower </a:t>
            </a:r>
            <a:r>
              <a:rPr sz="2000" dirty="0">
                <a:latin typeface="Calibri"/>
                <a:cs typeface="Calibri"/>
              </a:rPr>
              <a:t>than the </a:t>
            </a:r>
            <a:r>
              <a:rPr sz="2000" spc="-5" dirty="0">
                <a:latin typeface="Calibri"/>
                <a:cs typeface="Calibri"/>
              </a:rPr>
              <a:t>“beyond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reasonable </a:t>
            </a:r>
            <a:r>
              <a:rPr sz="2000" spc="10" dirty="0">
                <a:latin typeface="Calibri"/>
                <a:cs typeface="Calibri"/>
              </a:rPr>
              <a:t>doubt” </a:t>
            </a:r>
            <a:r>
              <a:rPr sz="2000" spc="-10" dirty="0">
                <a:latin typeface="Calibri"/>
                <a:cs typeface="Calibri"/>
              </a:rPr>
              <a:t>standard </a:t>
            </a:r>
            <a:r>
              <a:rPr sz="2000" spc="-5" dirty="0">
                <a:latin typeface="Calibri"/>
                <a:cs typeface="Calibri"/>
              </a:rPr>
              <a:t>used in  criminal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cases.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3047" y="6400800"/>
              <a:ext cx="9141460" cy="457200"/>
            </a:xfrm>
            <a:custGeom>
              <a:avLst/>
              <a:gdLst/>
              <a:ahLst/>
              <a:cxnLst/>
              <a:rect l="l" t="t" r="r" b="b"/>
              <a:pathLst>
                <a:path w="9141460" h="457200">
                  <a:moveTo>
                    <a:pt x="9140952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0952" y="457200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1460" cy="64135"/>
            </a:xfrm>
            <a:custGeom>
              <a:avLst/>
              <a:gdLst/>
              <a:ahLst/>
              <a:cxnLst/>
              <a:rect l="l" t="t" r="r" b="b"/>
              <a:pathLst>
                <a:path w="9141460" h="64135">
                  <a:moveTo>
                    <a:pt x="9140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9140952" y="64007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D2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905255" y="4343400"/>
            <a:ext cx="7406640" cy="0"/>
          </a:xfrm>
          <a:custGeom>
            <a:avLst/>
            <a:gdLst/>
            <a:ahLst/>
            <a:cxnLst/>
            <a:rect l="l" t="t" r="r" b="b"/>
            <a:pathLst>
              <a:path w="7406640">
                <a:moveTo>
                  <a:pt x="0" y="0"/>
                </a:moveTo>
                <a:lnTo>
                  <a:pt x="740664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37646" y="2497745"/>
            <a:ext cx="672274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95" dirty="0"/>
              <a:t>DECISION-MAKING</a:t>
            </a:r>
            <a:r>
              <a:rPr sz="4800" spc="-250" dirty="0"/>
              <a:t> </a:t>
            </a:r>
            <a:r>
              <a:rPr sz="4800" spc="-95" dirty="0"/>
              <a:t>PROCESS</a:t>
            </a:r>
            <a:endParaRPr sz="480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93291" y="1101788"/>
            <a:ext cx="58121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0" dirty="0"/>
              <a:t>General </a:t>
            </a:r>
            <a:r>
              <a:rPr spc="-75" dirty="0"/>
              <a:t>Decision-Making</a:t>
            </a:r>
            <a:r>
              <a:rPr spc="-325" dirty="0"/>
              <a:t> </a:t>
            </a:r>
            <a:r>
              <a:rPr spc="-85" dirty="0"/>
              <a:t>Process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698" y="1680634"/>
            <a:ext cx="5911850" cy="2353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68600">
              <a:lnSpc>
                <a:spcPct val="1387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Parties </a:t>
            </a:r>
            <a:r>
              <a:rPr sz="2400" spc="-5" dirty="0">
                <a:latin typeface="Calibri"/>
                <a:cs typeface="Calibri"/>
              </a:rPr>
              <a:t>submit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questions.  </a:t>
            </a:r>
            <a:r>
              <a:rPr sz="2400" dirty="0">
                <a:latin typeface="Calibri"/>
                <a:cs typeface="Calibri"/>
              </a:rPr>
              <a:t>Hearing?</a:t>
            </a:r>
            <a:endParaRPr sz="24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185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spc="-5" dirty="0">
                <a:latin typeface="Calibri"/>
                <a:cs typeface="Calibri"/>
              </a:rPr>
              <a:t>Optional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spc="-10" dirty="0">
                <a:latin typeface="Calibri"/>
                <a:cs typeface="Calibri"/>
              </a:rPr>
              <a:t>elementary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secondary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schools.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90"/>
              </a:spcBef>
            </a:pPr>
            <a:r>
              <a:rPr sz="2400" dirty="0">
                <a:latin typeface="Calibri"/>
                <a:cs typeface="Calibri"/>
              </a:rPr>
              <a:t>Written determination regarding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responsibility.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2000" dirty="0">
                <a:latin typeface="Calibri"/>
                <a:cs typeface="Calibri"/>
              </a:rPr>
              <a:t>Appeal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389375" y="4149852"/>
            <a:ext cx="2289047" cy="1972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3047" y="6400800"/>
              <a:ext cx="9141460" cy="457200"/>
            </a:xfrm>
            <a:custGeom>
              <a:avLst/>
              <a:gdLst/>
              <a:ahLst/>
              <a:cxnLst/>
              <a:rect l="l" t="t" r="r" b="b"/>
              <a:pathLst>
                <a:path w="9141460" h="457200">
                  <a:moveTo>
                    <a:pt x="9140952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0952" y="457200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1460" cy="64135"/>
            </a:xfrm>
            <a:custGeom>
              <a:avLst/>
              <a:gdLst/>
              <a:ahLst/>
              <a:cxnLst/>
              <a:rect l="l" t="t" r="r" b="b"/>
              <a:pathLst>
                <a:path w="9141460" h="64135">
                  <a:moveTo>
                    <a:pt x="9140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9140952" y="64007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D2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905255" y="4343400"/>
            <a:ext cx="7406640" cy="0"/>
          </a:xfrm>
          <a:custGeom>
            <a:avLst/>
            <a:gdLst/>
            <a:ahLst/>
            <a:cxnLst/>
            <a:rect l="l" t="t" r="r" b="b"/>
            <a:pathLst>
              <a:path w="7406640">
                <a:moveTo>
                  <a:pt x="0" y="0"/>
                </a:moveTo>
                <a:lnTo>
                  <a:pt x="740664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22147" y="2497745"/>
            <a:ext cx="73558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14" dirty="0"/>
              <a:t>PARTY-SUBMITTED</a:t>
            </a:r>
            <a:r>
              <a:rPr sz="4800" spc="-229" dirty="0"/>
              <a:t> </a:t>
            </a:r>
            <a:r>
              <a:rPr sz="4800" spc="-95" dirty="0"/>
              <a:t>QUESTIONS</a:t>
            </a:r>
            <a:endParaRPr sz="480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751583" y="2819146"/>
            <a:ext cx="4264025" cy="2814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5953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QUID </a:t>
            </a:r>
            <a:r>
              <a:rPr sz="2400" spc="-25" dirty="0">
                <a:latin typeface="Calibri"/>
                <a:cs typeface="Calibri"/>
              </a:rPr>
              <a:t>PRO </a:t>
            </a:r>
            <a:r>
              <a:rPr sz="2400" dirty="0">
                <a:latin typeface="Calibri"/>
                <a:cs typeface="Calibri"/>
              </a:rPr>
              <a:t>QUO</a:t>
            </a:r>
            <a:r>
              <a:rPr sz="2400" spc="-29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SEXUAL  </a:t>
            </a:r>
            <a:r>
              <a:rPr sz="2400" dirty="0">
                <a:latin typeface="Calibri"/>
                <a:cs typeface="Calibri"/>
              </a:rPr>
              <a:t>HARASSMENT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900"/>
              </a:spcBef>
            </a:pPr>
            <a:r>
              <a:rPr sz="2400" spc="-15" dirty="0">
                <a:latin typeface="Calibri"/>
                <a:cs typeface="Calibri"/>
              </a:rPr>
              <a:t>District </a:t>
            </a:r>
            <a:r>
              <a:rPr sz="2400" spc="-20" dirty="0">
                <a:latin typeface="Calibri"/>
                <a:cs typeface="Calibri"/>
              </a:rPr>
              <a:t>employee conditions  providing </a:t>
            </a:r>
            <a:r>
              <a:rPr sz="2400" dirty="0">
                <a:latin typeface="Calibri"/>
                <a:cs typeface="Calibri"/>
              </a:rPr>
              <a:t>an aid, </a:t>
            </a:r>
            <a:r>
              <a:rPr sz="2400" spc="-15" dirty="0">
                <a:latin typeface="Calibri"/>
                <a:cs typeface="Calibri"/>
              </a:rPr>
              <a:t>benefit </a:t>
            </a:r>
            <a:r>
              <a:rPr sz="2400" spc="-5" dirty="0">
                <a:latin typeface="Calibri"/>
                <a:cs typeface="Calibri"/>
              </a:rPr>
              <a:t>or</a:t>
            </a:r>
            <a:r>
              <a:rPr sz="2400" spc="-25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service  </a:t>
            </a:r>
            <a:r>
              <a:rPr sz="2400" spc="-5" dirty="0">
                <a:latin typeface="Calibri"/>
                <a:cs typeface="Calibri"/>
              </a:rPr>
              <a:t>on </a:t>
            </a:r>
            <a:r>
              <a:rPr sz="2400" spc="-15" dirty="0">
                <a:latin typeface="Calibri"/>
                <a:cs typeface="Calibri"/>
              </a:rPr>
              <a:t>participation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20" dirty="0">
                <a:latin typeface="Calibri"/>
                <a:cs typeface="Calibri"/>
              </a:rPr>
              <a:t>unwelcome  sexual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conduct.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2400" spc="-15" dirty="0">
                <a:latin typeface="Calibri"/>
                <a:cs typeface="Calibri"/>
              </a:rPr>
              <a:t>(“Something </a:t>
            </a:r>
            <a:r>
              <a:rPr sz="2400" spc="-45" dirty="0">
                <a:latin typeface="Calibri"/>
                <a:cs typeface="Calibri"/>
              </a:rPr>
              <a:t>for</a:t>
            </a:r>
            <a:r>
              <a:rPr sz="2400" spc="-20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Something”)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07655" y="1081718"/>
            <a:ext cx="6151880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orbel"/>
                <a:cs typeface="Corbel"/>
              </a:rPr>
              <a:t>TYPES </a:t>
            </a:r>
            <a:r>
              <a:rPr sz="3200" b="1" dirty="0">
                <a:latin typeface="Corbel"/>
                <a:cs typeface="Corbel"/>
              </a:rPr>
              <a:t>OF</a:t>
            </a:r>
            <a:r>
              <a:rPr sz="3200" b="1" spc="-40" dirty="0">
                <a:latin typeface="Corbel"/>
                <a:cs typeface="Corbel"/>
              </a:rPr>
              <a:t> </a:t>
            </a:r>
            <a:r>
              <a:rPr sz="3200" b="1" spc="-5" dirty="0">
                <a:latin typeface="Corbel"/>
                <a:cs typeface="Corbel"/>
              </a:rPr>
              <a:t>SEXUAL</a:t>
            </a:r>
            <a:r>
              <a:rPr lang="en-US" sz="3200" b="1" spc="-5" dirty="0">
                <a:latin typeface="Corbel"/>
                <a:cs typeface="Corbel"/>
              </a:rPr>
              <a:t> </a:t>
            </a:r>
            <a:r>
              <a:rPr sz="3200" b="1" spc="-5" dirty="0">
                <a:latin typeface="Corbel"/>
                <a:cs typeface="Corbel"/>
              </a:rPr>
              <a:t>HARASSMENT:</a:t>
            </a:r>
            <a:endParaRPr sz="320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72182" y="1037337"/>
            <a:ext cx="52514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95" dirty="0"/>
              <a:t>Party-Submitted</a:t>
            </a:r>
            <a:r>
              <a:rPr sz="4000" spc="-200" dirty="0"/>
              <a:t> </a:t>
            </a:r>
            <a:r>
              <a:rPr sz="4000" spc="-85" dirty="0"/>
              <a:t>Questions</a:t>
            </a:r>
            <a:endParaRPr sz="400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698" y="1822366"/>
            <a:ext cx="7355205" cy="2002789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latin typeface="Calibri"/>
                <a:cs typeface="Calibri"/>
              </a:rPr>
              <a:t>After receiving the </a:t>
            </a:r>
            <a:r>
              <a:rPr sz="2400" spc="-5" dirty="0">
                <a:latin typeface="Calibri"/>
                <a:cs typeface="Calibri"/>
              </a:rPr>
              <a:t>investigative </a:t>
            </a:r>
            <a:r>
              <a:rPr sz="2400" dirty="0">
                <a:latin typeface="Calibri"/>
                <a:cs typeface="Calibri"/>
              </a:rPr>
              <a:t>report, the </a:t>
            </a:r>
            <a:r>
              <a:rPr sz="2400" spc="-5" dirty="0">
                <a:latin typeface="Calibri"/>
                <a:cs typeface="Calibri"/>
              </a:rPr>
              <a:t>parties </a:t>
            </a:r>
            <a:r>
              <a:rPr sz="2400" dirty="0">
                <a:latin typeface="Calibri"/>
                <a:cs typeface="Calibri"/>
              </a:rPr>
              <a:t>must</a:t>
            </a:r>
            <a:r>
              <a:rPr sz="2400" spc="-2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be  </a:t>
            </a:r>
            <a:r>
              <a:rPr sz="2400" spc="-10" dirty="0">
                <a:latin typeface="Calibri"/>
                <a:cs typeface="Calibri"/>
              </a:rPr>
              <a:t>allowed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submit </a:t>
            </a:r>
            <a:r>
              <a:rPr sz="2400" spc="-10" dirty="0">
                <a:latin typeface="Calibri"/>
                <a:cs typeface="Calibri"/>
              </a:rPr>
              <a:t>written, </a:t>
            </a:r>
            <a:r>
              <a:rPr sz="2400" spc="-15" dirty="0">
                <a:latin typeface="Calibri"/>
                <a:cs typeface="Calibri"/>
              </a:rPr>
              <a:t>relevant </a:t>
            </a:r>
            <a:r>
              <a:rPr sz="2400" spc="-10" dirty="0">
                <a:latin typeface="Calibri"/>
                <a:cs typeface="Calibri"/>
              </a:rPr>
              <a:t>questions that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party  </a:t>
            </a:r>
            <a:r>
              <a:rPr sz="2400" spc="-10" dirty="0">
                <a:latin typeface="Calibri"/>
                <a:cs typeface="Calibri"/>
              </a:rPr>
              <a:t>wants </a:t>
            </a:r>
            <a:r>
              <a:rPr sz="2400" spc="-15" dirty="0">
                <a:latin typeface="Calibri"/>
                <a:cs typeface="Calibri"/>
              </a:rPr>
              <a:t>asked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20" dirty="0">
                <a:latin typeface="Calibri"/>
                <a:cs typeface="Calibri"/>
              </a:rPr>
              <a:t>any </a:t>
            </a:r>
            <a:r>
              <a:rPr sz="2400" spc="-5" dirty="0">
                <a:latin typeface="Calibri"/>
                <a:cs typeface="Calibri"/>
              </a:rPr>
              <a:t>party or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witness.</a:t>
            </a:r>
            <a:endParaRPr sz="24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150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dirty="0">
                <a:latin typeface="Calibri"/>
                <a:cs typeface="Calibri"/>
              </a:rPr>
              <a:t>The school </a:t>
            </a:r>
            <a:r>
              <a:rPr sz="2000" spc="-10" dirty="0">
                <a:latin typeface="Calibri"/>
                <a:cs typeface="Calibri"/>
              </a:rPr>
              <a:t>must provide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parties with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answers.</a:t>
            </a:r>
            <a:endParaRPr sz="2000">
              <a:latin typeface="Calibri"/>
              <a:cs typeface="Calibri"/>
            </a:endParaRPr>
          </a:p>
          <a:p>
            <a:pPr marL="304800" marR="152400" indent="-182880">
              <a:lnSpc>
                <a:spcPts val="2160"/>
              </a:lnSpc>
              <a:spcBef>
                <a:spcPts val="635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school </a:t>
            </a:r>
            <a:r>
              <a:rPr sz="2000" spc="-10" dirty="0">
                <a:latin typeface="Calibri"/>
                <a:cs typeface="Calibri"/>
              </a:rPr>
              <a:t>must </a:t>
            </a:r>
            <a:r>
              <a:rPr sz="2000" spc="-5" dirty="0">
                <a:latin typeface="Calibri"/>
                <a:cs typeface="Calibri"/>
              </a:rPr>
              <a:t>allow additional, </a:t>
            </a:r>
            <a:r>
              <a:rPr sz="2000" spc="-10" dirty="0">
                <a:latin typeface="Calibri"/>
                <a:cs typeface="Calibri"/>
              </a:rPr>
              <a:t>limited follow-up </a:t>
            </a:r>
            <a:r>
              <a:rPr sz="2000" spc="-5" dirty="0">
                <a:latin typeface="Calibri"/>
                <a:cs typeface="Calibri"/>
              </a:rPr>
              <a:t>questions </a:t>
            </a:r>
            <a:r>
              <a:rPr sz="2000" spc="-10" dirty="0">
                <a:latin typeface="Calibri"/>
                <a:cs typeface="Calibri"/>
              </a:rPr>
              <a:t>from  </a:t>
            </a:r>
            <a:r>
              <a:rPr sz="2000" dirty="0">
                <a:latin typeface="Calibri"/>
                <a:cs typeface="Calibri"/>
              </a:rPr>
              <a:t>each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party.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3047" y="6400800"/>
              <a:ext cx="9141460" cy="457200"/>
            </a:xfrm>
            <a:custGeom>
              <a:avLst/>
              <a:gdLst/>
              <a:ahLst/>
              <a:cxnLst/>
              <a:rect l="l" t="t" r="r" b="b"/>
              <a:pathLst>
                <a:path w="9141460" h="457200">
                  <a:moveTo>
                    <a:pt x="9140952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0952" y="457200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1460" cy="64135"/>
            </a:xfrm>
            <a:custGeom>
              <a:avLst/>
              <a:gdLst/>
              <a:ahLst/>
              <a:cxnLst/>
              <a:rect l="l" t="t" r="r" b="b"/>
              <a:pathLst>
                <a:path w="9141460" h="64135">
                  <a:moveTo>
                    <a:pt x="9140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9140952" y="64007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D2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905255" y="4343400"/>
            <a:ext cx="7406640" cy="0"/>
          </a:xfrm>
          <a:custGeom>
            <a:avLst/>
            <a:gdLst/>
            <a:ahLst/>
            <a:cxnLst/>
            <a:rect l="l" t="t" r="r" b="b"/>
            <a:pathLst>
              <a:path w="7406640">
                <a:moveTo>
                  <a:pt x="0" y="0"/>
                </a:moveTo>
                <a:lnTo>
                  <a:pt x="740664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64307" y="2497745"/>
            <a:ext cx="32734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65" dirty="0"/>
              <a:t>THE</a:t>
            </a:r>
            <a:r>
              <a:rPr sz="4800" spc="-265" dirty="0"/>
              <a:t> </a:t>
            </a:r>
            <a:r>
              <a:rPr sz="4800" spc="-90" dirty="0"/>
              <a:t>HEARING</a:t>
            </a:r>
            <a:endParaRPr sz="480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09670" y="1060832"/>
            <a:ext cx="21520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The</a:t>
            </a:r>
            <a:r>
              <a:rPr spc="-235" dirty="0"/>
              <a:t> </a:t>
            </a:r>
            <a:r>
              <a:rPr spc="-70" dirty="0"/>
              <a:t>Hearing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39700" marR="5080">
              <a:lnSpc>
                <a:spcPts val="2590"/>
              </a:lnSpc>
              <a:spcBef>
                <a:spcPts val="425"/>
              </a:spcBef>
            </a:pPr>
            <a:r>
              <a:rPr spc="-5" dirty="0"/>
              <a:t>Elementary </a:t>
            </a:r>
            <a:r>
              <a:rPr dirty="0"/>
              <a:t>and </a:t>
            </a:r>
            <a:r>
              <a:rPr spc="-5" dirty="0"/>
              <a:t>Secondary schools </a:t>
            </a:r>
            <a:r>
              <a:rPr dirty="0"/>
              <a:t>are </a:t>
            </a:r>
            <a:r>
              <a:rPr spc="-5" dirty="0"/>
              <a:t>not </a:t>
            </a:r>
            <a:r>
              <a:rPr dirty="0"/>
              <a:t>required to </a:t>
            </a:r>
            <a:r>
              <a:rPr spc="-5" dirty="0"/>
              <a:t>hold  </a:t>
            </a:r>
            <a:r>
              <a:rPr dirty="0"/>
              <a:t>a </a:t>
            </a:r>
            <a:r>
              <a:rPr spc="-5" dirty="0"/>
              <a:t>hearing </a:t>
            </a:r>
            <a:r>
              <a:rPr dirty="0"/>
              <a:t>as </a:t>
            </a:r>
            <a:r>
              <a:rPr spc="-5" dirty="0"/>
              <a:t>part of </a:t>
            </a:r>
            <a:r>
              <a:rPr dirty="0"/>
              <a:t>their </a:t>
            </a:r>
            <a:r>
              <a:rPr spc="-5" dirty="0"/>
              <a:t>Title IX </a:t>
            </a:r>
            <a:r>
              <a:rPr spc="-10" dirty="0"/>
              <a:t>Grievance</a:t>
            </a:r>
            <a:r>
              <a:rPr spc="-40" dirty="0"/>
              <a:t> </a:t>
            </a:r>
            <a:r>
              <a:rPr spc="-10" dirty="0"/>
              <a:t>Procedure.</a:t>
            </a:r>
          </a:p>
          <a:p>
            <a:pPr marL="139700" marR="293370">
              <a:lnSpc>
                <a:spcPts val="2590"/>
              </a:lnSpc>
              <a:spcBef>
                <a:spcPts val="1410"/>
              </a:spcBef>
            </a:pPr>
            <a:r>
              <a:rPr dirty="0"/>
              <a:t>If a school’s grievance process includes a hearing,</a:t>
            </a:r>
            <a:r>
              <a:rPr spc="-130" dirty="0"/>
              <a:t> </a:t>
            </a:r>
            <a:r>
              <a:rPr dirty="0"/>
              <a:t>certain  </a:t>
            </a:r>
            <a:r>
              <a:rPr spc="-10" dirty="0"/>
              <a:t>requirements must </a:t>
            </a:r>
            <a:r>
              <a:rPr spc="-5" dirty="0"/>
              <a:t>be met.</a:t>
            </a:r>
          </a:p>
        </p:txBody>
      </p:sp>
      <p:sp>
        <p:nvSpPr>
          <p:cNvPr id="8" name="object 8"/>
          <p:cNvSpPr/>
          <p:nvPr/>
        </p:nvSpPr>
        <p:spPr>
          <a:xfrm>
            <a:off x="4594859" y="3590544"/>
            <a:ext cx="2276855" cy="20101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69819" y="1101788"/>
            <a:ext cx="34486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Hearing</a:t>
            </a:r>
            <a:r>
              <a:rPr spc="-254" dirty="0"/>
              <a:t> </a:t>
            </a:r>
            <a:r>
              <a:rPr spc="-95" dirty="0"/>
              <a:t>Procedures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698" y="1822366"/>
            <a:ext cx="7090409" cy="13779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Calibri"/>
                <a:cs typeface="Calibri"/>
              </a:rPr>
              <a:t>Each party’s </a:t>
            </a:r>
            <a:r>
              <a:rPr sz="2400" b="1" i="1" dirty="0">
                <a:latin typeface="Calibri"/>
                <a:cs typeface="Calibri"/>
              </a:rPr>
              <a:t>advisor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10" dirty="0">
                <a:latin typeface="Calibri"/>
                <a:cs typeface="Calibri"/>
              </a:rPr>
              <a:t>allowed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ask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other party</a:t>
            </a:r>
            <a:r>
              <a:rPr sz="2400" spc="-1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and  </a:t>
            </a:r>
            <a:r>
              <a:rPr sz="2400" spc="-20" dirty="0">
                <a:latin typeface="Calibri"/>
                <a:cs typeface="Calibri"/>
              </a:rPr>
              <a:t>any </a:t>
            </a:r>
            <a:r>
              <a:rPr sz="2400" spc="-5" dirty="0">
                <a:latin typeface="Calibri"/>
                <a:cs typeface="Calibri"/>
              </a:rPr>
              <a:t>witnesses </a:t>
            </a:r>
            <a:r>
              <a:rPr sz="2400" dirty="0">
                <a:latin typeface="Calibri"/>
                <a:cs typeface="Calibri"/>
              </a:rPr>
              <a:t>all </a:t>
            </a:r>
            <a:r>
              <a:rPr sz="2400" spc="-15" dirty="0">
                <a:latin typeface="Calibri"/>
                <a:cs typeface="Calibri"/>
              </a:rPr>
              <a:t>relevant </a:t>
            </a:r>
            <a:r>
              <a:rPr sz="2400" spc="-10" dirty="0">
                <a:latin typeface="Calibri"/>
                <a:cs typeface="Calibri"/>
              </a:rPr>
              <a:t>questions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5" dirty="0">
                <a:latin typeface="Calibri"/>
                <a:cs typeface="Calibri"/>
              </a:rPr>
              <a:t>follow-up  </a:t>
            </a:r>
            <a:r>
              <a:rPr sz="2400" spc="-10" dirty="0">
                <a:latin typeface="Calibri"/>
                <a:cs typeface="Calibri"/>
              </a:rPr>
              <a:t>questions.</a:t>
            </a:r>
            <a:endParaRPr sz="24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150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dirty="0">
                <a:latin typeface="Calibri"/>
                <a:cs typeface="Calibri"/>
              </a:rPr>
              <a:t>Including </a:t>
            </a:r>
            <a:r>
              <a:rPr sz="2000" spc="-5" dirty="0">
                <a:latin typeface="Calibri"/>
                <a:cs typeface="Calibri"/>
              </a:rPr>
              <a:t>questions challenging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credibility.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29770" y="1101788"/>
            <a:ext cx="47358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Hearing </a:t>
            </a:r>
            <a:r>
              <a:rPr spc="-90" dirty="0"/>
              <a:t>Procedures</a:t>
            </a:r>
            <a:r>
              <a:rPr spc="-335" dirty="0"/>
              <a:t> </a:t>
            </a:r>
            <a:r>
              <a:rPr spc="-70" dirty="0"/>
              <a:t>(Cont.)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39700" marR="5080">
              <a:lnSpc>
                <a:spcPts val="2590"/>
              </a:lnSpc>
              <a:spcBef>
                <a:spcPts val="425"/>
              </a:spcBef>
            </a:pPr>
            <a:r>
              <a:rPr dirty="0"/>
              <a:t>At the request </a:t>
            </a:r>
            <a:r>
              <a:rPr spc="-5" dirty="0"/>
              <a:t>of </a:t>
            </a:r>
            <a:r>
              <a:rPr dirty="0"/>
              <a:t>either </a:t>
            </a:r>
            <a:r>
              <a:rPr spc="-5" dirty="0"/>
              <a:t>party, </a:t>
            </a:r>
            <a:r>
              <a:rPr dirty="0"/>
              <a:t>the </a:t>
            </a:r>
            <a:r>
              <a:rPr spc="-5" dirty="0"/>
              <a:t>school </a:t>
            </a:r>
            <a:r>
              <a:rPr dirty="0"/>
              <a:t>must </a:t>
            </a:r>
            <a:r>
              <a:rPr spc="-5" dirty="0"/>
              <a:t>provide for  </a:t>
            </a:r>
            <a:r>
              <a:rPr dirty="0"/>
              <a:t>the </a:t>
            </a:r>
            <a:r>
              <a:rPr spc="-10" dirty="0"/>
              <a:t>live </a:t>
            </a:r>
            <a:r>
              <a:rPr spc="-5" dirty="0"/>
              <a:t>hearing </a:t>
            </a:r>
            <a:r>
              <a:rPr spc="-15" dirty="0"/>
              <a:t>to </a:t>
            </a:r>
            <a:r>
              <a:rPr spc="-5" dirty="0"/>
              <a:t>occur </a:t>
            </a:r>
            <a:r>
              <a:rPr dirty="0"/>
              <a:t>with the parties </a:t>
            </a:r>
            <a:r>
              <a:rPr spc="-15" dirty="0"/>
              <a:t>located </a:t>
            </a:r>
            <a:r>
              <a:rPr dirty="0"/>
              <a:t>in </a:t>
            </a:r>
            <a:r>
              <a:rPr spc="-15" dirty="0"/>
              <a:t>separate  rooms </a:t>
            </a:r>
            <a:r>
              <a:rPr dirty="0"/>
              <a:t>with </a:t>
            </a:r>
            <a:r>
              <a:rPr spc="-5" dirty="0"/>
              <a:t>technology enabling </a:t>
            </a:r>
            <a:r>
              <a:rPr dirty="0"/>
              <a:t>the </a:t>
            </a:r>
            <a:r>
              <a:rPr spc="-10" dirty="0"/>
              <a:t>decision-maker </a:t>
            </a:r>
            <a:r>
              <a:rPr dirty="0"/>
              <a:t>and  parties </a:t>
            </a:r>
            <a:r>
              <a:rPr spc="-15" dirty="0"/>
              <a:t>to </a:t>
            </a:r>
            <a:r>
              <a:rPr spc="-5" dirty="0"/>
              <a:t>simultaneously </a:t>
            </a:r>
            <a:r>
              <a:rPr dirty="0"/>
              <a:t>see </a:t>
            </a:r>
            <a:r>
              <a:rPr spc="-5" dirty="0"/>
              <a:t>and hear </a:t>
            </a:r>
            <a:r>
              <a:rPr dirty="0"/>
              <a:t>the </a:t>
            </a:r>
            <a:r>
              <a:rPr spc="-5" dirty="0"/>
              <a:t>party/witness  </a:t>
            </a:r>
            <a:r>
              <a:rPr spc="-10" dirty="0"/>
              <a:t>answering</a:t>
            </a:r>
            <a:r>
              <a:rPr spc="-15" dirty="0"/>
              <a:t> </a:t>
            </a:r>
            <a:r>
              <a:rPr spc="-10" dirty="0"/>
              <a:t>questions.</a:t>
            </a:r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29770" y="1101788"/>
            <a:ext cx="47358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Hearing </a:t>
            </a:r>
            <a:r>
              <a:rPr spc="-90" dirty="0"/>
              <a:t>Procedures</a:t>
            </a:r>
            <a:r>
              <a:rPr spc="-335" dirty="0"/>
              <a:t> </a:t>
            </a:r>
            <a:r>
              <a:rPr spc="-70" dirty="0"/>
              <a:t>(Cont.)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698" y="1794989"/>
            <a:ext cx="7093584" cy="322770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400" spc="-10" dirty="0">
                <a:latin typeface="Calibri"/>
                <a:cs typeface="Calibri"/>
              </a:rPr>
              <a:t>Cross-examination</a:t>
            </a:r>
            <a:endParaRPr sz="24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185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spc="-5" dirty="0">
                <a:latin typeface="Calibri"/>
                <a:cs typeface="Calibri"/>
              </a:rPr>
              <a:t>Asking questions of </a:t>
            </a:r>
            <a:r>
              <a:rPr sz="2000" dirty="0">
                <a:latin typeface="Calibri"/>
                <a:cs typeface="Calibri"/>
              </a:rPr>
              <a:t>an </a:t>
            </a:r>
            <a:r>
              <a:rPr sz="2000" spc="-10" dirty="0">
                <a:latin typeface="Calibri"/>
                <a:cs typeface="Calibri"/>
              </a:rPr>
              <a:t>adverse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witness.</a:t>
            </a:r>
            <a:endParaRPr sz="2000">
              <a:latin typeface="Calibri"/>
              <a:cs typeface="Calibri"/>
            </a:endParaRPr>
          </a:p>
          <a:p>
            <a:pPr marL="68580">
              <a:lnSpc>
                <a:spcPct val="100000"/>
              </a:lnSpc>
              <a:spcBef>
                <a:spcPts val="1290"/>
              </a:spcBef>
            </a:pPr>
            <a:r>
              <a:rPr sz="2400" spc="-10" dirty="0">
                <a:latin typeface="Calibri"/>
                <a:cs typeface="Calibri"/>
              </a:rPr>
              <a:t>Cross-examination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requirements.</a:t>
            </a:r>
            <a:endParaRPr sz="24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185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spc="-10" dirty="0">
                <a:latin typeface="Calibri"/>
                <a:cs typeface="Calibri"/>
              </a:rPr>
              <a:t>Must </a:t>
            </a:r>
            <a:r>
              <a:rPr sz="2000" dirty="0">
                <a:latin typeface="Calibri"/>
                <a:cs typeface="Calibri"/>
              </a:rPr>
              <a:t>be </a:t>
            </a:r>
            <a:r>
              <a:rPr sz="2000" spc="-5" dirty="0">
                <a:latin typeface="Calibri"/>
                <a:cs typeface="Calibri"/>
              </a:rPr>
              <a:t>conducted by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party’s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advisor.</a:t>
            </a:r>
            <a:endParaRPr sz="20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360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spc="-20" dirty="0">
                <a:latin typeface="Calibri"/>
                <a:cs typeface="Calibri"/>
              </a:rPr>
              <a:t>Directly, </a:t>
            </a:r>
            <a:r>
              <a:rPr sz="2000" spc="-30" dirty="0">
                <a:latin typeface="Calibri"/>
                <a:cs typeface="Calibri"/>
              </a:rPr>
              <a:t>orally,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in </a:t>
            </a:r>
            <a:r>
              <a:rPr sz="2000" spc="-10" dirty="0">
                <a:latin typeface="Calibri"/>
                <a:cs typeface="Calibri"/>
              </a:rPr>
              <a:t>real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time.</a:t>
            </a:r>
            <a:endParaRPr sz="20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360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spc="-10" dirty="0">
                <a:latin typeface="Calibri"/>
                <a:cs typeface="Calibri"/>
              </a:rPr>
              <a:t>Never </a:t>
            </a:r>
            <a:r>
              <a:rPr sz="2000" spc="-5" dirty="0">
                <a:latin typeface="Calibri"/>
                <a:cs typeface="Calibri"/>
              </a:rPr>
              <a:t>by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party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personally.</a:t>
            </a:r>
            <a:endParaRPr sz="20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360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spc="-5" dirty="0">
                <a:latin typeface="Calibri"/>
                <a:cs typeface="Calibri"/>
              </a:rPr>
              <a:t>Questions </a:t>
            </a:r>
            <a:r>
              <a:rPr sz="2000" spc="-10" dirty="0">
                <a:latin typeface="Calibri"/>
                <a:cs typeface="Calibri"/>
              </a:rPr>
              <a:t>must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relevant.</a:t>
            </a:r>
            <a:endParaRPr sz="2000">
              <a:latin typeface="Calibri"/>
              <a:cs typeface="Calibri"/>
            </a:endParaRPr>
          </a:p>
          <a:p>
            <a:pPr marL="487680" marR="5080" lvl="1" indent="-182880">
              <a:lnSpc>
                <a:spcPts val="1939"/>
              </a:lnSpc>
              <a:spcBef>
                <a:spcPts val="640"/>
              </a:spcBef>
              <a:buClr>
                <a:srgbClr val="D24716"/>
              </a:buClr>
              <a:buChar char="◦"/>
              <a:tabLst>
                <a:tab pos="488315" algn="l"/>
              </a:tabLst>
            </a:pPr>
            <a:r>
              <a:rPr sz="1800" spc="-5" dirty="0">
                <a:latin typeface="Calibri"/>
                <a:cs typeface="Calibri"/>
              </a:rPr>
              <a:t>Questions about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complainant’s sexual </a:t>
            </a:r>
            <a:r>
              <a:rPr sz="1800" spc="-5" dirty="0">
                <a:latin typeface="Calibri"/>
                <a:cs typeface="Calibri"/>
              </a:rPr>
              <a:t>predisposition </a:t>
            </a:r>
            <a:r>
              <a:rPr sz="1800" spc="-10" dirty="0">
                <a:latin typeface="Calibri"/>
                <a:cs typeface="Calibri"/>
              </a:rPr>
              <a:t>are </a:t>
            </a:r>
            <a:r>
              <a:rPr sz="1800" spc="-5" dirty="0">
                <a:latin typeface="Calibri"/>
                <a:cs typeface="Calibri"/>
              </a:rPr>
              <a:t>not </a:t>
            </a:r>
            <a:r>
              <a:rPr sz="1800" spc="-10" dirty="0">
                <a:latin typeface="Calibri"/>
                <a:cs typeface="Calibri"/>
              </a:rPr>
              <a:t>relevant  </a:t>
            </a:r>
            <a:r>
              <a:rPr sz="1800" dirty="0">
                <a:latin typeface="Calibri"/>
                <a:cs typeface="Calibri"/>
              </a:rPr>
              <a:t>unless </a:t>
            </a:r>
            <a:r>
              <a:rPr sz="1800" spc="-5" dirty="0">
                <a:latin typeface="Calibri"/>
                <a:cs typeface="Calibri"/>
              </a:rPr>
              <a:t>they meet one of the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exceptions.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29770" y="1101788"/>
            <a:ext cx="47358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Hearing </a:t>
            </a:r>
            <a:r>
              <a:rPr spc="-90" dirty="0"/>
              <a:t>Procedures</a:t>
            </a:r>
            <a:r>
              <a:rPr spc="-335" dirty="0"/>
              <a:t> </a:t>
            </a:r>
            <a:r>
              <a:rPr spc="-70" dirty="0"/>
              <a:t>(Cont.)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698" y="1794989"/>
            <a:ext cx="7300595" cy="215392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400" spc="-10" dirty="0">
                <a:latin typeface="Calibri"/>
                <a:cs typeface="Calibri"/>
              </a:rPr>
              <a:t>Decision-Maker’s </a:t>
            </a:r>
            <a:r>
              <a:rPr sz="2400" spc="-15" dirty="0">
                <a:latin typeface="Calibri"/>
                <a:cs typeface="Calibri"/>
              </a:rPr>
              <a:t>role at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hearing.</a:t>
            </a:r>
            <a:endParaRPr sz="2400">
              <a:latin typeface="Calibri"/>
              <a:cs typeface="Calibri"/>
            </a:endParaRPr>
          </a:p>
          <a:p>
            <a:pPr marL="304800" marR="260350" indent="-182880">
              <a:lnSpc>
                <a:spcPts val="2160"/>
              </a:lnSpc>
              <a:spcBef>
                <a:spcPts val="455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spc="-15" dirty="0">
                <a:latin typeface="Calibri"/>
                <a:cs typeface="Calibri"/>
              </a:rPr>
              <a:t>Before </a:t>
            </a:r>
            <a:r>
              <a:rPr sz="2000" dirty="0">
                <a:latin typeface="Calibri"/>
                <a:cs typeface="Calibri"/>
              </a:rPr>
              <a:t>a party </a:t>
            </a:r>
            <a:r>
              <a:rPr sz="2000" spc="-5" dirty="0">
                <a:latin typeface="Calibri"/>
                <a:cs typeface="Calibri"/>
              </a:rPr>
              <a:t>or witness </a:t>
            </a:r>
            <a:r>
              <a:rPr sz="2000" spc="-15" dirty="0">
                <a:latin typeface="Calibri"/>
                <a:cs typeface="Calibri"/>
              </a:rPr>
              <a:t>answers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question,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decision-maker  must </a:t>
            </a:r>
            <a:r>
              <a:rPr sz="2000" spc="-5" dirty="0">
                <a:latin typeface="Calibri"/>
                <a:cs typeface="Calibri"/>
              </a:rPr>
              <a:t>determine whether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question is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relevant.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2400" spc="-5" dirty="0">
                <a:latin typeface="Calibri"/>
                <a:cs typeface="Calibri"/>
              </a:rPr>
              <a:t>Excluding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Questions</a:t>
            </a:r>
            <a:endParaRPr sz="2400">
              <a:latin typeface="Calibri"/>
              <a:cs typeface="Calibri"/>
            </a:endParaRPr>
          </a:p>
          <a:p>
            <a:pPr marL="304800" marR="5080" indent="-182880">
              <a:lnSpc>
                <a:spcPts val="2160"/>
              </a:lnSpc>
              <a:spcBef>
                <a:spcPts val="455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decision-maker must explain any </a:t>
            </a:r>
            <a:r>
              <a:rPr sz="2000" spc="-5" dirty="0">
                <a:latin typeface="Calibri"/>
                <a:cs typeface="Calibri"/>
              </a:rPr>
              <a:t>decision </a:t>
            </a:r>
            <a:r>
              <a:rPr sz="2000" spc="-15" dirty="0">
                <a:latin typeface="Calibri"/>
                <a:cs typeface="Calibri"/>
              </a:rPr>
              <a:t>to exclude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question  </a:t>
            </a:r>
            <a:r>
              <a:rPr sz="2000" dirty="0">
                <a:latin typeface="Calibri"/>
                <a:cs typeface="Calibri"/>
              </a:rPr>
              <a:t>as not</a:t>
            </a:r>
            <a:r>
              <a:rPr sz="2000" spc="-15" dirty="0">
                <a:latin typeface="Calibri"/>
                <a:cs typeface="Calibri"/>
              </a:rPr>
              <a:t> relevant.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29770" y="1101788"/>
            <a:ext cx="47358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Hearing </a:t>
            </a:r>
            <a:r>
              <a:rPr spc="-90" dirty="0"/>
              <a:t>Procedures</a:t>
            </a:r>
            <a:r>
              <a:rPr spc="-335" dirty="0"/>
              <a:t> </a:t>
            </a:r>
            <a:r>
              <a:rPr spc="-70" dirty="0"/>
              <a:t>(Cont.)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698" y="1794989"/>
            <a:ext cx="7277734" cy="194437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400" dirty="0">
                <a:latin typeface="Calibri"/>
                <a:cs typeface="Calibri"/>
              </a:rPr>
              <a:t>Party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Advisors</a:t>
            </a:r>
            <a:endParaRPr sz="2400">
              <a:latin typeface="Calibri"/>
              <a:cs typeface="Calibri"/>
            </a:endParaRPr>
          </a:p>
          <a:p>
            <a:pPr marL="304800" marR="5080" indent="-182880">
              <a:lnSpc>
                <a:spcPts val="2160"/>
              </a:lnSpc>
              <a:spcBef>
                <a:spcPts val="455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spc="-5" dirty="0">
                <a:latin typeface="Calibri"/>
                <a:cs typeface="Calibri"/>
              </a:rPr>
              <a:t>If </a:t>
            </a:r>
            <a:r>
              <a:rPr sz="2000" dirty="0">
                <a:latin typeface="Calibri"/>
                <a:cs typeface="Calibri"/>
              </a:rPr>
              <a:t>a party </a:t>
            </a:r>
            <a:r>
              <a:rPr sz="2000" spc="-5" dirty="0">
                <a:latin typeface="Calibri"/>
                <a:cs typeface="Calibri"/>
              </a:rPr>
              <a:t>does </a:t>
            </a:r>
            <a:r>
              <a:rPr sz="2000" dirty="0">
                <a:latin typeface="Calibri"/>
                <a:cs typeface="Calibri"/>
              </a:rPr>
              <a:t>not </a:t>
            </a:r>
            <a:r>
              <a:rPr sz="2000" spc="-20" dirty="0">
                <a:latin typeface="Calibri"/>
                <a:cs typeface="Calibri"/>
              </a:rPr>
              <a:t>have </a:t>
            </a:r>
            <a:r>
              <a:rPr sz="2000" dirty="0">
                <a:latin typeface="Calibri"/>
                <a:cs typeface="Calibri"/>
              </a:rPr>
              <a:t>an </a:t>
            </a:r>
            <a:r>
              <a:rPr sz="2000" spc="-5" dirty="0">
                <a:latin typeface="Calibri"/>
                <a:cs typeface="Calibri"/>
              </a:rPr>
              <a:t>advisor </a:t>
            </a:r>
            <a:r>
              <a:rPr sz="2000" spc="-15" dirty="0">
                <a:latin typeface="Calibri"/>
                <a:cs typeface="Calibri"/>
              </a:rPr>
              <a:t>at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live </a:t>
            </a:r>
            <a:r>
              <a:rPr sz="2000" dirty="0">
                <a:latin typeface="Calibri"/>
                <a:cs typeface="Calibri"/>
              </a:rPr>
              <a:t>hearing, the </a:t>
            </a:r>
            <a:r>
              <a:rPr sz="2000" spc="-5" dirty="0">
                <a:latin typeface="Calibri"/>
                <a:cs typeface="Calibri"/>
              </a:rPr>
              <a:t>school  </a:t>
            </a:r>
            <a:r>
              <a:rPr sz="2000" spc="-10" dirty="0">
                <a:latin typeface="Calibri"/>
                <a:cs typeface="Calibri"/>
              </a:rPr>
              <a:t>must provide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party with </a:t>
            </a:r>
            <a:r>
              <a:rPr sz="2000" dirty="0">
                <a:latin typeface="Calibri"/>
                <a:cs typeface="Calibri"/>
              </a:rPr>
              <a:t>an </a:t>
            </a:r>
            <a:r>
              <a:rPr sz="2000" spc="-5" dirty="0">
                <a:latin typeface="Calibri"/>
                <a:cs typeface="Calibri"/>
              </a:rPr>
              <a:t>advisor of </a:t>
            </a:r>
            <a:r>
              <a:rPr sz="2000" dirty="0">
                <a:latin typeface="Calibri"/>
                <a:cs typeface="Calibri"/>
              </a:rPr>
              <a:t>his/her choice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conduct  </a:t>
            </a:r>
            <a:r>
              <a:rPr sz="2000" spc="-10" dirty="0">
                <a:latin typeface="Calibri"/>
                <a:cs typeface="Calibri"/>
              </a:rPr>
              <a:t>cross-examination</a:t>
            </a:r>
            <a:endParaRPr sz="2000">
              <a:latin typeface="Calibri"/>
              <a:cs typeface="Calibri"/>
            </a:endParaRPr>
          </a:p>
          <a:p>
            <a:pPr marL="487680" lvl="1" indent="-183515">
              <a:lnSpc>
                <a:spcPct val="100000"/>
              </a:lnSpc>
              <a:spcBef>
                <a:spcPts val="370"/>
              </a:spcBef>
              <a:buClr>
                <a:srgbClr val="D24716"/>
              </a:buClr>
              <a:buChar char="◦"/>
              <a:tabLst>
                <a:tab pos="488315" algn="l"/>
              </a:tabLst>
            </a:pPr>
            <a:r>
              <a:rPr sz="1800" dirty="0">
                <a:latin typeface="Calibri"/>
                <a:cs typeface="Calibri"/>
              </a:rPr>
              <a:t>Can be an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attorney</a:t>
            </a:r>
            <a:endParaRPr sz="1800">
              <a:latin typeface="Calibri"/>
              <a:cs typeface="Calibri"/>
            </a:endParaRPr>
          </a:p>
          <a:p>
            <a:pPr marL="487680" lvl="1" indent="-183515">
              <a:lnSpc>
                <a:spcPct val="100000"/>
              </a:lnSpc>
              <a:spcBef>
                <a:spcPts val="385"/>
              </a:spcBef>
              <a:buClr>
                <a:srgbClr val="D24716"/>
              </a:buClr>
              <a:buChar char="◦"/>
              <a:tabLst>
                <a:tab pos="488315" algn="l"/>
              </a:tabLst>
            </a:pPr>
            <a:r>
              <a:rPr sz="1800" dirty="0">
                <a:latin typeface="Calibri"/>
                <a:cs typeface="Calibri"/>
              </a:rPr>
              <a:t>No </a:t>
            </a:r>
            <a:r>
              <a:rPr sz="1800" spc="-20" dirty="0">
                <a:latin typeface="Calibri"/>
                <a:cs typeface="Calibri"/>
              </a:rPr>
              <a:t>fee </a:t>
            </a:r>
            <a:r>
              <a:rPr sz="1800" spc="-5" dirty="0">
                <a:latin typeface="Calibri"/>
                <a:cs typeface="Calibri"/>
              </a:rPr>
              <a:t>or </a:t>
            </a:r>
            <a:r>
              <a:rPr sz="1800" spc="-10" dirty="0">
                <a:latin typeface="Calibri"/>
                <a:cs typeface="Calibri"/>
              </a:rPr>
              <a:t>charge to </a:t>
            </a: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party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29770" y="1101788"/>
            <a:ext cx="47358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Hearing </a:t>
            </a:r>
            <a:r>
              <a:rPr spc="-90" dirty="0"/>
              <a:t>Procedures</a:t>
            </a:r>
            <a:r>
              <a:rPr spc="-335" dirty="0"/>
              <a:t> </a:t>
            </a:r>
            <a:r>
              <a:rPr spc="-70" dirty="0"/>
              <a:t>(Cont.)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698" y="1822366"/>
            <a:ext cx="7442834" cy="22561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252729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latin typeface="Calibri"/>
                <a:cs typeface="Calibri"/>
              </a:rPr>
              <a:t>If a </a:t>
            </a:r>
            <a:r>
              <a:rPr sz="2400" spc="-5" dirty="0">
                <a:latin typeface="Calibri"/>
                <a:cs typeface="Calibri"/>
              </a:rPr>
              <a:t>party or </a:t>
            </a:r>
            <a:r>
              <a:rPr sz="2400" dirty="0">
                <a:latin typeface="Calibri"/>
                <a:cs typeface="Calibri"/>
              </a:rPr>
              <a:t>witness </a:t>
            </a:r>
            <a:r>
              <a:rPr sz="2400" spc="-5" dirty="0">
                <a:latin typeface="Calibri"/>
                <a:cs typeface="Calibri"/>
              </a:rPr>
              <a:t>does not submit </a:t>
            </a:r>
            <a:r>
              <a:rPr sz="2400" dirty="0">
                <a:latin typeface="Calibri"/>
                <a:cs typeface="Calibri"/>
              </a:rPr>
              <a:t>to </a:t>
            </a:r>
            <a:r>
              <a:rPr sz="2400" spc="-15" dirty="0">
                <a:latin typeface="Calibri"/>
                <a:cs typeface="Calibri"/>
              </a:rPr>
              <a:t>cross-examination  at </a:t>
            </a:r>
            <a:r>
              <a:rPr sz="2400" dirty="0">
                <a:latin typeface="Calibri"/>
                <a:cs typeface="Calibri"/>
              </a:rPr>
              <a:t>the hearing, the </a:t>
            </a:r>
            <a:r>
              <a:rPr sz="2400" spc="-10" dirty="0">
                <a:latin typeface="Calibri"/>
                <a:cs typeface="Calibri"/>
              </a:rPr>
              <a:t>decision-maker must </a:t>
            </a:r>
            <a:r>
              <a:rPr sz="2400" spc="-5" dirty="0">
                <a:latin typeface="Calibri"/>
                <a:cs typeface="Calibri"/>
              </a:rPr>
              <a:t>not </a:t>
            </a:r>
            <a:r>
              <a:rPr sz="2400" spc="-10" dirty="0">
                <a:latin typeface="Calibri"/>
                <a:cs typeface="Calibri"/>
              </a:rPr>
              <a:t>rely </a:t>
            </a:r>
            <a:r>
              <a:rPr sz="2400" spc="-5" dirty="0">
                <a:latin typeface="Calibri"/>
                <a:cs typeface="Calibri"/>
              </a:rPr>
              <a:t>on </a:t>
            </a:r>
            <a:r>
              <a:rPr sz="2400" spc="-20" dirty="0">
                <a:latin typeface="Calibri"/>
                <a:cs typeface="Calibri"/>
              </a:rPr>
              <a:t>any  </a:t>
            </a:r>
            <a:r>
              <a:rPr sz="2400" spc="-15" dirty="0">
                <a:latin typeface="Calibri"/>
                <a:cs typeface="Calibri"/>
              </a:rPr>
              <a:t>statement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that person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5" dirty="0">
                <a:latin typeface="Calibri"/>
                <a:cs typeface="Calibri"/>
              </a:rPr>
              <a:t>reaching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determination  </a:t>
            </a:r>
            <a:r>
              <a:rPr sz="2400" spc="-15" dirty="0">
                <a:latin typeface="Calibri"/>
                <a:cs typeface="Calibri"/>
              </a:rPr>
              <a:t>regarding responsibility.</a:t>
            </a:r>
            <a:endParaRPr sz="2400">
              <a:latin typeface="Calibri"/>
              <a:cs typeface="Calibri"/>
            </a:endParaRPr>
          </a:p>
          <a:p>
            <a:pPr marL="304800" marR="5080" indent="-182880">
              <a:lnSpc>
                <a:spcPts val="2160"/>
              </a:lnSpc>
              <a:spcBef>
                <a:spcPts val="425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Note</a:t>
            </a:r>
            <a:r>
              <a:rPr sz="2000" spc="-10" dirty="0">
                <a:latin typeface="Calibri"/>
                <a:cs typeface="Calibri"/>
              </a:rPr>
              <a:t>: decision-maker </a:t>
            </a:r>
            <a:r>
              <a:rPr sz="2000" spc="-5" dirty="0">
                <a:latin typeface="Calibri"/>
                <a:cs typeface="Calibri"/>
              </a:rPr>
              <a:t>cannot </a:t>
            </a:r>
            <a:r>
              <a:rPr sz="2000" spc="-15" dirty="0">
                <a:latin typeface="Calibri"/>
                <a:cs typeface="Calibri"/>
              </a:rPr>
              <a:t>draw </a:t>
            </a:r>
            <a:r>
              <a:rPr sz="2000" dirty="0">
                <a:latin typeface="Calibri"/>
                <a:cs typeface="Calibri"/>
              </a:rPr>
              <a:t>an </a:t>
            </a:r>
            <a:r>
              <a:rPr sz="2000" spc="-10" dirty="0">
                <a:latin typeface="Calibri"/>
                <a:cs typeface="Calibri"/>
              </a:rPr>
              <a:t>inference </a:t>
            </a:r>
            <a:r>
              <a:rPr sz="2000" dirty="0">
                <a:latin typeface="Calibri"/>
                <a:cs typeface="Calibri"/>
              </a:rPr>
              <a:t>about the  </a:t>
            </a:r>
            <a:r>
              <a:rPr sz="2000" spc="-10" dirty="0">
                <a:latin typeface="Calibri"/>
                <a:cs typeface="Calibri"/>
              </a:rPr>
              <a:t>determination regarding </a:t>
            </a:r>
            <a:r>
              <a:rPr sz="2000" spc="-5" dirty="0">
                <a:latin typeface="Calibri"/>
                <a:cs typeface="Calibri"/>
              </a:rPr>
              <a:t>responsibility based solely on </a:t>
            </a:r>
            <a:r>
              <a:rPr sz="2000" dirty="0">
                <a:latin typeface="Calibri"/>
                <a:cs typeface="Calibri"/>
              </a:rPr>
              <a:t>an </a:t>
            </a:r>
            <a:r>
              <a:rPr sz="2000" spc="-15" dirty="0">
                <a:latin typeface="Calibri"/>
                <a:cs typeface="Calibri"/>
              </a:rPr>
              <a:t>individual’s  </a:t>
            </a:r>
            <a:r>
              <a:rPr sz="2000" spc="-5" dirty="0">
                <a:latin typeface="Calibri"/>
                <a:cs typeface="Calibri"/>
              </a:rPr>
              <a:t>absence or </a:t>
            </a:r>
            <a:r>
              <a:rPr sz="2000" spc="-10" dirty="0">
                <a:latin typeface="Calibri"/>
                <a:cs typeface="Calibri"/>
              </a:rPr>
              <a:t>refusal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10" dirty="0">
                <a:latin typeface="Calibri"/>
                <a:cs typeface="Calibri"/>
              </a:rPr>
              <a:t>answer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cross-examination.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29770" y="1101788"/>
            <a:ext cx="47358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Hearing </a:t>
            </a:r>
            <a:r>
              <a:rPr spc="-90" dirty="0"/>
              <a:t>Procedures</a:t>
            </a:r>
            <a:r>
              <a:rPr spc="-335" dirty="0"/>
              <a:t> </a:t>
            </a:r>
            <a:r>
              <a:rPr spc="-70" dirty="0"/>
              <a:t>(Cont.)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698" y="1794989"/>
            <a:ext cx="7343140" cy="277876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400" spc="-5" dirty="0">
                <a:latin typeface="Calibri"/>
                <a:cs typeface="Calibri"/>
              </a:rPr>
              <a:t>Location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presence of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parties/witnesses</a:t>
            </a:r>
            <a:endParaRPr sz="24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185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spc="-5" dirty="0">
                <a:latin typeface="Calibri"/>
                <a:cs typeface="Calibri"/>
              </a:rPr>
              <a:t>Can </a:t>
            </a:r>
            <a:r>
              <a:rPr sz="2000" spc="-20" dirty="0">
                <a:latin typeface="Calibri"/>
                <a:cs typeface="Calibri"/>
              </a:rPr>
              <a:t>have </a:t>
            </a:r>
            <a:r>
              <a:rPr sz="2000" spc="-5" dirty="0">
                <a:latin typeface="Calibri"/>
                <a:cs typeface="Calibri"/>
              </a:rPr>
              <a:t>everything </a:t>
            </a:r>
            <a:r>
              <a:rPr sz="2000" spc="-15" dirty="0">
                <a:latin typeface="Calibri"/>
                <a:cs typeface="Calibri"/>
              </a:rPr>
              <a:t>at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same location,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endParaRPr sz="2000">
              <a:latin typeface="Calibri"/>
              <a:cs typeface="Calibri"/>
            </a:endParaRPr>
          </a:p>
          <a:p>
            <a:pPr marL="304800" marR="654050" indent="-182880">
              <a:lnSpc>
                <a:spcPts val="2160"/>
              </a:lnSpc>
              <a:spcBef>
                <a:spcPts val="630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spc="-5" dirty="0">
                <a:latin typeface="Calibri"/>
                <a:cs typeface="Calibri"/>
              </a:rPr>
              <a:t>Can allow all participants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appear </a:t>
            </a:r>
            <a:r>
              <a:rPr sz="2000" spc="-20" dirty="0">
                <a:latin typeface="Calibri"/>
                <a:cs typeface="Calibri"/>
              </a:rPr>
              <a:t>virtually, </a:t>
            </a:r>
            <a:r>
              <a:rPr sz="2000" spc="-5" dirty="0">
                <a:latin typeface="Calibri"/>
                <a:cs typeface="Calibri"/>
              </a:rPr>
              <a:t>with technology  allowing </a:t>
            </a:r>
            <a:r>
              <a:rPr sz="2000" spc="-10" dirty="0">
                <a:latin typeface="Calibri"/>
                <a:cs typeface="Calibri"/>
              </a:rPr>
              <a:t>everyone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see </a:t>
            </a:r>
            <a:r>
              <a:rPr sz="2000" dirty="0">
                <a:latin typeface="Calibri"/>
                <a:cs typeface="Calibri"/>
              </a:rPr>
              <a:t>and hear each </a:t>
            </a:r>
            <a:r>
              <a:rPr sz="2000" spc="-5" dirty="0">
                <a:latin typeface="Calibri"/>
                <a:cs typeface="Calibri"/>
              </a:rPr>
              <a:t>other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simultaneously.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2400" dirty="0">
                <a:latin typeface="Calibri"/>
                <a:cs typeface="Calibri"/>
              </a:rPr>
              <a:t>Recording</a:t>
            </a:r>
            <a:endParaRPr sz="2400">
              <a:latin typeface="Calibri"/>
              <a:cs typeface="Calibri"/>
            </a:endParaRPr>
          </a:p>
          <a:p>
            <a:pPr marL="304800" marR="5080" indent="-182880">
              <a:lnSpc>
                <a:spcPts val="2160"/>
              </a:lnSpc>
              <a:spcBef>
                <a:spcPts val="455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spc="-5" dirty="0">
                <a:latin typeface="Calibri"/>
                <a:cs typeface="Calibri"/>
              </a:rPr>
              <a:t>Schools </a:t>
            </a:r>
            <a:r>
              <a:rPr sz="2000" spc="-10" dirty="0">
                <a:latin typeface="Calibri"/>
                <a:cs typeface="Calibri"/>
              </a:rPr>
              <a:t>must </a:t>
            </a:r>
            <a:r>
              <a:rPr sz="2000" spc="-15" dirty="0">
                <a:latin typeface="Calibri"/>
                <a:cs typeface="Calibri"/>
              </a:rPr>
              <a:t>create </a:t>
            </a:r>
            <a:r>
              <a:rPr sz="2000" dirty="0">
                <a:latin typeface="Calibri"/>
                <a:cs typeface="Calibri"/>
              </a:rPr>
              <a:t>an audio </a:t>
            </a:r>
            <a:r>
              <a:rPr sz="2000" spc="-5" dirty="0">
                <a:latin typeface="Calibri"/>
                <a:cs typeface="Calibri"/>
              </a:rPr>
              <a:t>or audiovisual recording, or transcript,  of </a:t>
            </a:r>
            <a:r>
              <a:rPr sz="2000" spc="-10" dirty="0">
                <a:latin typeface="Calibri"/>
                <a:cs typeface="Calibri"/>
              </a:rPr>
              <a:t>any </a:t>
            </a:r>
            <a:r>
              <a:rPr sz="2000" spc="-5" dirty="0">
                <a:latin typeface="Calibri"/>
                <a:cs typeface="Calibri"/>
              </a:rPr>
              <a:t>hearing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5" dirty="0">
                <a:latin typeface="Calibri"/>
                <a:cs typeface="Calibri"/>
              </a:rPr>
              <a:t>make </a:t>
            </a:r>
            <a:r>
              <a:rPr sz="2000" spc="-5" dirty="0">
                <a:latin typeface="Calibri"/>
                <a:cs typeface="Calibri"/>
              </a:rPr>
              <a:t>it </a:t>
            </a:r>
            <a:r>
              <a:rPr sz="2000" spc="-10" dirty="0">
                <a:latin typeface="Calibri"/>
                <a:cs typeface="Calibri"/>
              </a:rPr>
              <a:t>available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parties </a:t>
            </a:r>
            <a:r>
              <a:rPr sz="2000" spc="-20" dirty="0">
                <a:latin typeface="Calibri"/>
                <a:cs typeface="Calibri"/>
              </a:rPr>
              <a:t>for  </a:t>
            </a:r>
            <a:r>
              <a:rPr sz="2000" spc="-15" dirty="0">
                <a:latin typeface="Calibri"/>
                <a:cs typeface="Calibri"/>
              </a:rPr>
              <a:t>inspection/review.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62059" y="758951"/>
            <a:ext cx="281940" cy="5330825"/>
          </a:xfrm>
          <a:custGeom>
            <a:avLst/>
            <a:gdLst/>
            <a:ahLst/>
            <a:cxnLst/>
            <a:rect l="l" t="t" r="r" b="b"/>
            <a:pathLst>
              <a:path w="281940" h="5330825">
                <a:moveTo>
                  <a:pt x="281940" y="0"/>
                </a:moveTo>
                <a:lnTo>
                  <a:pt x="0" y="0"/>
                </a:lnTo>
                <a:lnTo>
                  <a:pt x="0" y="5330571"/>
                </a:lnTo>
                <a:lnTo>
                  <a:pt x="281940" y="5330571"/>
                </a:lnTo>
                <a:lnTo>
                  <a:pt x="281940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58951"/>
            <a:ext cx="5290185" cy="5334000"/>
          </a:xfrm>
          <a:custGeom>
            <a:avLst/>
            <a:gdLst/>
            <a:ahLst/>
            <a:cxnLst/>
            <a:rect l="l" t="t" r="r" b="b"/>
            <a:pathLst>
              <a:path w="5290185" h="5334000">
                <a:moveTo>
                  <a:pt x="5289677" y="0"/>
                </a:moveTo>
                <a:lnTo>
                  <a:pt x="0" y="0"/>
                </a:lnTo>
                <a:lnTo>
                  <a:pt x="0" y="5334000"/>
                </a:lnTo>
                <a:lnTo>
                  <a:pt x="5289677" y="5334000"/>
                </a:lnTo>
                <a:lnTo>
                  <a:pt x="5289677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94660" y="2188492"/>
            <a:ext cx="4509770" cy="121412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5080">
              <a:lnSpc>
                <a:spcPts val="3000"/>
              </a:lnSpc>
              <a:spcBef>
                <a:spcPts val="495"/>
              </a:spcBef>
            </a:pPr>
            <a:r>
              <a:rPr sz="2800" spc="-85" dirty="0">
                <a:latin typeface="Corbel"/>
                <a:cs typeface="Corbel"/>
              </a:rPr>
              <a:t>Teacher </a:t>
            </a:r>
            <a:r>
              <a:rPr sz="2800" spc="-5" dirty="0">
                <a:latin typeface="Corbel"/>
                <a:cs typeface="Corbel"/>
              </a:rPr>
              <a:t>requires </a:t>
            </a:r>
            <a:r>
              <a:rPr sz="2800" spc="-15" dirty="0">
                <a:latin typeface="Corbel"/>
                <a:cs typeface="Corbel"/>
              </a:rPr>
              <a:t>kiss </a:t>
            </a:r>
            <a:r>
              <a:rPr sz="2800" spc="-5" dirty="0">
                <a:latin typeface="Corbel"/>
                <a:cs typeface="Corbel"/>
              </a:rPr>
              <a:t>from  student in exchange for a</a:t>
            </a:r>
            <a:r>
              <a:rPr sz="2800" spc="-290" dirty="0">
                <a:latin typeface="Corbel"/>
                <a:cs typeface="Corbel"/>
              </a:rPr>
              <a:t> </a:t>
            </a:r>
            <a:r>
              <a:rPr sz="2800" spc="-10" dirty="0">
                <a:latin typeface="Corbel"/>
                <a:cs typeface="Corbel"/>
              </a:rPr>
              <a:t>good  </a:t>
            </a:r>
            <a:r>
              <a:rPr sz="2800" spc="-5" dirty="0">
                <a:latin typeface="Corbel"/>
                <a:cs typeface="Corbel"/>
              </a:rPr>
              <a:t>grade.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58031" y="1406896"/>
            <a:ext cx="16795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orbel"/>
                <a:cs typeface="Corbel"/>
              </a:rPr>
              <a:t>E</a:t>
            </a:r>
            <a:r>
              <a:rPr sz="3200" b="1" spc="-5" dirty="0">
                <a:latin typeface="Corbel"/>
                <a:cs typeface="Corbel"/>
              </a:rPr>
              <a:t>xa</a:t>
            </a:r>
            <a:r>
              <a:rPr sz="3200" b="1" spc="5" dirty="0">
                <a:latin typeface="Corbel"/>
                <a:cs typeface="Corbel"/>
              </a:rPr>
              <a:t>m</a:t>
            </a:r>
            <a:r>
              <a:rPr sz="3200" b="1" dirty="0">
                <a:latin typeface="Corbel"/>
                <a:cs typeface="Corbel"/>
              </a:rPr>
              <a:t>p</a:t>
            </a:r>
            <a:r>
              <a:rPr sz="3200" b="1" spc="-5" dirty="0">
                <a:latin typeface="Corbel"/>
                <a:cs typeface="Corbel"/>
              </a:rPr>
              <a:t>l</a:t>
            </a:r>
            <a:r>
              <a:rPr sz="3200" b="1" dirty="0">
                <a:latin typeface="Corbel"/>
                <a:cs typeface="Corbel"/>
              </a:rPr>
              <a:t>e: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72684" y="2034540"/>
            <a:ext cx="3157727" cy="22113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3047" y="6400800"/>
              <a:ext cx="9141460" cy="457200"/>
            </a:xfrm>
            <a:custGeom>
              <a:avLst/>
              <a:gdLst/>
              <a:ahLst/>
              <a:cxnLst/>
              <a:rect l="l" t="t" r="r" b="b"/>
              <a:pathLst>
                <a:path w="9141460" h="457200">
                  <a:moveTo>
                    <a:pt x="9140952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0952" y="457200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1460" cy="64135"/>
            </a:xfrm>
            <a:custGeom>
              <a:avLst/>
              <a:gdLst/>
              <a:ahLst/>
              <a:cxnLst/>
              <a:rect l="l" t="t" r="r" b="b"/>
              <a:pathLst>
                <a:path w="9141460" h="64135">
                  <a:moveTo>
                    <a:pt x="9140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9140952" y="64007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D2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905255" y="4343400"/>
            <a:ext cx="7406640" cy="0"/>
          </a:xfrm>
          <a:custGeom>
            <a:avLst/>
            <a:gdLst/>
            <a:ahLst/>
            <a:cxnLst/>
            <a:rect l="l" t="t" r="r" b="b"/>
            <a:pathLst>
              <a:path w="7406640">
                <a:moveTo>
                  <a:pt x="0" y="0"/>
                </a:moveTo>
                <a:lnTo>
                  <a:pt x="740664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09827" y="1875952"/>
            <a:ext cx="6382385" cy="1379220"/>
          </a:xfrm>
          <a:prstGeom prst="rect">
            <a:avLst/>
          </a:prstGeom>
        </p:spPr>
        <p:txBody>
          <a:bodyPr vert="horz" wrap="square" lIns="0" tIns="124460" rIns="0" bIns="0" rtlCol="0">
            <a:spAutoFit/>
          </a:bodyPr>
          <a:lstStyle/>
          <a:p>
            <a:pPr marL="932815" marR="5080" indent="-920750">
              <a:lnSpc>
                <a:spcPts val="4900"/>
              </a:lnSpc>
              <a:spcBef>
                <a:spcPts val="980"/>
              </a:spcBef>
            </a:pPr>
            <a:r>
              <a:rPr sz="4800" spc="-70" dirty="0"/>
              <a:t>WRITTEN</a:t>
            </a:r>
            <a:r>
              <a:rPr sz="4800" spc="-310" dirty="0"/>
              <a:t> </a:t>
            </a:r>
            <a:r>
              <a:rPr sz="4800" spc="-120" dirty="0"/>
              <a:t>DETERMINATION  </a:t>
            </a:r>
            <a:r>
              <a:rPr sz="4800" spc="-50" dirty="0"/>
              <a:t>OF</a:t>
            </a:r>
            <a:r>
              <a:rPr sz="4800" spc="-180" dirty="0"/>
              <a:t> </a:t>
            </a:r>
            <a:r>
              <a:rPr sz="4800" spc="-90" dirty="0"/>
              <a:t>RESPONSIBILITY</a:t>
            </a:r>
            <a:endParaRPr sz="480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35538" y="1101788"/>
            <a:ext cx="69303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Written </a:t>
            </a:r>
            <a:r>
              <a:rPr spc="-80" dirty="0"/>
              <a:t>Determination </a:t>
            </a:r>
            <a:r>
              <a:rPr spc="-35" dirty="0"/>
              <a:t>of</a:t>
            </a:r>
            <a:r>
              <a:rPr spc="-380" dirty="0"/>
              <a:t> </a:t>
            </a:r>
            <a:r>
              <a:rPr spc="-80" dirty="0"/>
              <a:t>Responsibility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698" y="1794989"/>
            <a:ext cx="6523355" cy="298958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dirty="0">
                <a:latin typeface="Calibri"/>
                <a:cs typeface="Calibri"/>
              </a:rPr>
              <a:t>written </a:t>
            </a:r>
            <a:r>
              <a:rPr sz="2400" spc="-5" dirty="0">
                <a:latin typeface="Calibri"/>
                <a:cs typeface="Calibri"/>
              </a:rPr>
              <a:t>determination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must:</a:t>
            </a:r>
            <a:endParaRPr sz="24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185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spc="-5" dirty="0">
                <a:latin typeface="Calibri"/>
                <a:cs typeface="Calibri"/>
              </a:rPr>
              <a:t>Identify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allegations.</a:t>
            </a:r>
            <a:endParaRPr sz="2000">
              <a:latin typeface="Calibri"/>
              <a:cs typeface="Calibri"/>
            </a:endParaRPr>
          </a:p>
          <a:p>
            <a:pPr marL="304800" marR="5080" indent="-182880">
              <a:lnSpc>
                <a:spcPts val="2160"/>
              </a:lnSpc>
              <a:spcBef>
                <a:spcPts val="630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spc="-5" dirty="0">
                <a:latin typeface="Calibri"/>
                <a:cs typeface="Calibri"/>
              </a:rPr>
              <a:t>Describe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procedure </a:t>
            </a:r>
            <a:r>
              <a:rPr sz="2000" spc="-20" dirty="0">
                <a:latin typeface="Calibri"/>
                <a:cs typeface="Calibri"/>
              </a:rPr>
              <a:t>taken </a:t>
            </a:r>
            <a:r>
              <a:rPr sz="2000" spc="-10" dirty="0">
                <a:latin typeface="Calibri"/>
                <a:cs typeface="Calibri"/>
              </a:rPr>
              <a:t>from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receipt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formal  </a:t>
            </a:r>
            <a:r>
              <a:rPr sz="2000" spc="-5" dirty="0">
                <a:latin typeface="Calibri"/>
                <a:cs typeface="Calibri"/>
              </a:rPr>
              <a:t>complaint </a:t>
            </a:r>
            <a:r>
              <a:rPr sz="2000" spc="-10" dirty="0">
                <a:latin typeface="Calibri"/>
                <a:cs typeface="Calibri"/>
              </a:rPr>
              <a:t>through </a:t>
            </a:r>
            <a:r>
              <a:rPr sz="2000" spc="-5" dirty="0">
                <a:latin typeface="Calibri"/>
                <a:cs typeface="Calibri"/>
              </a:rPr>
              <a:t>determination,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including:</a:t>
            </a:r>
            <a:endParaRPr sz="2000">
              <a:latin typeface="Calibri"/>
              <a:cs typeface="Calibri"/>
            </a:endParaRPr>
          </a:p>
          <a:p>
            <a:pPr marL="487680" lvl="1" indent="-183515">
              <a:lnSpc>
                <a:spcPct val="100000"/>
              </a:lnSpc>
              <a:spcBef>
                <a:spcPts val="370"/>
              </a:spcBef>
              <a:buClr>
                <a:srgbClr val="D24716"/>
              </a:buClr>
              <a:buChar char="◦"/>
              <a:tabLst>
                <a:tab pos="488315" algn="l"/>
              </a:tabLst>
            </a:pPr>
            <a:r>
              <a:rPr sz="1800" spc="-10" dirty="0">
                <a:latin typeface="Calibri"/>
                <a:cs typeface="Calibri"/>
              </a:rPr>
              <a:t>Notification to </a:t>
            </a: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parties.</a:t>
            </a:r>
            <a:endParaRPr sz="1800">
              <a:latin typeface="Calibri"/>
              <a:cs typeface="Calibri"/>
            </a:endParaRPr>
          </a:p>
          <a:p>
            <a:pPr marL="487680" lvl="1" indent="-183515">
              <a:lnSpc>
                <a:spcPct val="100000"/>
              </a:lnSpc>
              <a:spcBef>
                <a:spcPts val="385"/>
              </a:spcBef>
              <a:buClr>
                <a:srgbClr val="D24716"/>
              </a:buClr>
              <a:buChar char="◦"/>
              <a:tabLst>
                <a:tab pos="488315" algn="l"/>
              </a:tabLst>
            </a:pPr>
            <a:r>
              <a:rPr sz="1800" spc="-10" dirty="0">
                <a:latin typeface="Calibri"/>
                <a:cs typeface="Calibri"/>
              </a:rPr>
              <a:t>Interviews</a:t>
            </a:r>
            <a:endParaRPr sz="1800">
              <a:latin typeface="Calibri"/>
              <a:cs typeface="Calibri"/>
            </a:endParaRPr>
          </a:p>
          <a:p>
            <a:pPr marL="487680" lvl="1" indent="-183515">
              <a:lnSpc>
                <a:spcPct val="100000"/>
              </a:lnSpc>
              <a:spcBef>
                <a:spcPts val="385"/>
              </a:spcBef>
              <a:buClr>
                <a:srgbClr val="D24716"/>
              </a:buClr>
              <a:buChar char="◦"/>
              <a:tabLst>
                <a:tab pos="488315" algn="l"/>
              </a:tabLst>
            </a:pPr>
            <a:r>
              <a:rPr sz="1800" spc="-10" dirty="0">
                <a:latin typeface="Calibri"/>
                <a:cs typeface="Calibri"/>
              </a:rPr>
              <a:t>Site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visits</a:t>
            </a:r>
            <a:endParaRPr sz="1800">
              <a:latin typeface="Calibri"/>
              <a:cs typeface="Calibri"/>
            </a:endParaRPr>
          </a:p>
          <a:p>
            <a:pPr marL="487680" lvl="1" indent="-183515">
              <a:lnSpc>
                <a:spcPct val="100000"/>
              </a:lnSpc>
              <a:spcBef>
                <a:spcPts val="385"/>
              </a:spcBef>
              <a:buClr>
                <a:srgbClr val="D24716"/>
              </a:buClr>
              <a:buChar char="◦"/>
              <a:tabLst>
                <a:tab pos="488315" algn="l"/>
              </a:tabLst>
            </a:pPr>
            <a:r>
              <a:rPr sz="1800" spc="-5" dirty="0">
                <a:latin typeface="Calibri"/>
                <a:cs typeface="Calibri"/>
              </a:rPr>
              <a:t>Methods </a:t>
            </a:r>
            <a:r>
              <a:rPr sz="1800" dirty="0">
                <a:latin typeface="Calibri"/>
                <a:cs typeface="Calibri"/>
              </a:rPr>
              <a:t>used </a:t>
            </a:r>
            <a:r>
              <a:rPr sz="1800" spc="-10" dirty="0">
                <a:latin typeface="Calibri"/>
                <a:cs typeface="Calibri"/>
              </a:rPr>
              <a:t>to gather </a:t>
            </a:r>
            <a:r>
              <a:rPr sz="1800" spc="-5" dirty="0">
                <a:latin typeface="Calibri"/>
                <a:cs typeface="Calibri"/>
              </a:rPr>
              <a:t>evidence,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endParaRPr sz="1800">
              <a:latin typeface="Calibri"/>
              <a:cs typeface="Calibri"/>
            </a:endParaRPr>
          </a:p>
          <a:p>
            <a:pPr marL="487680" lvl="1" indent="-183515">
              <a:lnSpc>
                <a:spcPct val="100000"/>
              </a:lnSpc>
              <a:spcBef>
                <a:spcPts val="384"/>
              </a:spcBef>
              <a:buClr>
                <a:srgbClr val="D24716"/>
              </a:buClr>
              <a:buChar char="◦"/>
              <a:tabLst>
                <a:tab pos="488315" algn="l"/>
              </a:tabLst>
            </a:pPr>
            <a:r>
              <a:rPr sz="1800" spc="-5" dirty="0">
                <a:latin typeface="Calibri"/>
                <a:cs typeface="Calibri"/>
              </a:rPr>
              <a:t>Hearings held, if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spc="-40" dirty="0">
                <a:latin typeface="Calibri"/>
                <a:cs typeface="Calibri"/>
              </a:rPr>
              <a:t>any.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99378" y="3662598"/>
            <a:ext cx="1376973" cy="20527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3550920" marR="5080" indent="-2851785">
              <a:lnSpc>
                <a:spcPts val="3670"/>
              </a:lnSpc>
              <a:spcBef>
                <a:spcPts val="760"/>
              </a:spcBef>
            </a:pPr>
            <a:r>
              <a:rPr spc="-95" dirty="0"/>
              <a:t>Written </a:t>
            </a:r>
            <a:r>
              <a:rPr spc="-85" dirty="0"/>
              <a:t>Determination </a:t>
            </a:r>
            <a:r>
              <a:rPr spc="-35" dirty="0"/>
              <a:t>of</a:t>
            </a:r>
            <a:r>
              <a:rPr spc="-335" dirty="0"/>
              <a:t> </a:t>
            </a:r>
            <a:r>
              <a:rPr spc="-80" dirty="0"/>
              <a:t>Responsibility  </a:t>
            </a:r>
            <a:r>
              <a:rPr spc="-70" dirty="0"/>
              <a:t>(Cont.)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698" y="1794989"/>
            <a:ext cx="7447280" cy="326390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dirty="0">
                <a:latin typeface="Calibri"/>
                <a:cs typeface="Calibri"/>
              </a:rPr>
              <a:t>written </a:t>
            </a:r>
            <a:r>
              <a:rPr sz="2400" spc="-5" dirty="0">
                <a:latin typeface="Calibri"/>
                <a:cs typeface="Calibri"/>
              </a:rPr>
              <a:t>determination </a:t>
            </a:r>
            <a:r>
              <a:rPr sz="2400" dirty="0">
                <a:latin typeface="Calibri"/>
                <a:cs typeface="Calibri"/>
              </a:rPr>
              <a:t>must also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include:</a:t>
            </a:r>
            <a:endParaRPr sz="24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185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dirty="0">
                <a:latin typeface="Calibri"/>
                <a:cs typeface="Calibri"/>
              </a:rPr>
              <a:t>Findings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10" dirty="0">
                <a:latin typeface="Calibri"/>
                <a:cs typeface="Calibri"/>
              </a:rPr>
              <a:t>fact </a:t>
            </a:r>
            <a:r>
              <a:rPr sz="2000" spc="-5" dirty="0">
                <a:latin typeface="Calibri"/>
                <a:cs typeface="Calibri"/>
              </a:rPr>
              <a:t>supporting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determination.</a:t>
            </a:r>
            <a:endParaRPr sz="2000">
              <a:latin typeface="Calibri"/>
              <a:cs typeface="Calibri"/>
            </a:endParaRPr>
          </a:p>
          <a:p>
            <a:pPr marL="304800" marR="5080" indent="-182880">
              <a:lnSpc>
                <a:spcPts val="2160"/>
              </a:lnSpc>
              <a:spcBef>
                <a:spcPts val="630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spc="-5" dirty="0">
                <a:latin typeface="Calibri"/>
                <a:cs typeface="Calibri"/>
              </a:rPr>
              <a:t>Conclusions </a:t>
            </a:r>
            <a:r>
              <a:rPr sz="2000" spc="-10" dirty="0">
                <a:latin typeface="Calibri"/>
                <a:cs typeface="Calibri"/>
              </a:rPr>
              <a:t>regarding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application of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20" dirty="0">
                <a:latin typeface="Calibri"/>
                <a:cs typeface="Calibri"/>
              </a:rPr>
              <a:t>school’s </a:t>
            </a:r>
            <a:r>
              <a:rPr sz="2000" spc="-5" dirty="0">
                <a:latin typeface="Calibri"/>
                <a:cs typeface="Calibri"/>
              </a:rPr>
              <a:t>code of conduct 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facts.</a:t>
            </a:r>
            <a:endParaRPr sz="20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330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dirty="0">
                <a:latin typeface="Calibri"/>
                <a:cs typeface="Calibri"/>
              </a:rPr>
              <a:t>A </a:t>
            </a:r>
            <a:r>
              <a:rPr sz="2000" spc="-15" dirty="0">
                <a:latin typeface="Calibri"/>
                <a:cs typeface="Calibri"/>
              </a:rPr>
              <a:t>statement </a:t>
            </a:r>
            <a:r>
              <a:rPr sz="2000" spc="-45" dirty="0">
                <a:latin typeface="Calibri"/>
                <a:cs typeface="Calibri"/>
              </a:rPr>
              <a:t>of,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rationale </a:t>
            </a:r>
            <a:r>
              <a:rPr sz="2000" spc="-55" dirty="0">
                <a:latin typeface="Calibri"/>
                <a:cs typeface="Calibri"/>
              </a:rPr>
              <a:t>for,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result </a:t>
            </a:r>
            <a:r>
              <a:rPr sz="2000" dirty="0">
                <a:latin typeface="Calibri"/>
                <a:cs typeface="Calibri"/>
              </a:rPr>
              <a:t>as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each</a:t>
            </a:r>
            <a:r>
              <a:rPr sz="2000" spc="19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allegation.</a:t>
            </a:r>
            <a:endParaRPr sz="2000">
              <a:latin typeface="Calibri"/>
              <a:cs typeface="Calibri"/>
            </a:endParaRPr>
          </a:p>
          <a:p>
            <a:pPr marL="487680" lvl="1" indent="-183515">
              <a:lnSpc>
                <a:spcPct val="100000"/>
              </a:lnSpc>
              <a:spcBef>
                <a:spcPts val="400"/>
              </a:spcBef>
              <a:buClr>
                <a:srgbClr val="D24716"/>
              </a:buClr>
              <a:buChar char="◦"/>
              <a:tabLst>
                <a:tab pos="488315" algn="l"/>
              </a:tabLst>
            </a:pPr>
            <a:r>
              <a:rPr sz="1800" spc="-10" dirty="0">
                <a:latin typeface="Calibri"/>
                <a:cs typeface="Calibri"/>
              </a:rPr>
              <a:t>Determination </a:t>
            </a:r>
            <a:r>
              <a:rPr sz="1800" spc="-15" dirty="0">
                <a:latin typeface="Calibri"/>
                <a:cs typeface="Calibri"/>
              </a:rPr>
              <a:t>regarding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responsibility.</a:t>
            </a:r>
            <a:endParaRPr sz="1800">
              <a:latin typeface="Calibri"/>
              <a:cs typeface="Calibri"/>
            </a:endParaRPr>
          </a:p>
          <a:p>
            <a:pPr marL="487680" lvl="1" indent="-183515">
              <a:lnSpc>
                <a:spcPct val="100000"/>
              </a:lnSpc>
              <a:spcBef>
                <a:spcPts val="385"/>
              </a:spcBef>
              <a:buClr>
                <a:srgbClr val="D24716"/>
              </a:buClr>
              <a:buChar char="◦"/>
              <a:tabLst>
                <a:tab pos="488315" algn="l"/>
              </a:tabLst>
            </a:pPr>
            <a:r>
              <a:rPr sz="1800" spc="-15" dirty="0">
                <a:latin typeface="Calibri"/>
                <a:cs typeface="Calibri"/>
              </a:rPr>
              <a:t>Any </a:t>
            </a:r>
            <a:r>
              <a:rPr sz="1800" spc="-5" dirty="0">
                <a:latin typeface="Calibri"/>
                <a:cs typeface="Calibri"/>
              </a:rPr>
              <a:t>disciplinary sanctions imposed on the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respondent.</a:t>
            </a:r>
            <a:endParaRPr sz="1800">
              <a:latin typeface="Calibri"/>
              <a:cs typeface="Calibri"/>
            </a:endParaRPr>
          </a:p>
          <a:p>
            <a:pPr marL="487680" marR="407670" lvl="1" indent="-182880">
              <a:lnSpc>
                <a:spcPts val="1939"/>
              </a:lnSpc>
              <a:spcBef>
                <a:spcPts val="635"/>
              </a:spcBef>
              <a:buClr>
                <a:srgbClr val="D24716"/>
              </a:buClr>
              <a:buChar char="◦"/>
              <a:tabLst>
                <a:tab pos="488315" algn="l"/>
              </a:tabLst>
            </a:pPr>
            <a:r>
              <a:rPr sz="1800" spc="-5" dirty="0">
                <a:latin typeface="Calibri"/>
                <a:cs typeface="Calibri"/>
              </a:rPr>
              <a:t>Whether remedies designed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15" dirty="0">
                <a:latin typeface="Calibri"/>
                <a:cs typeface="Calibri"/>
              </a:rPr>
              <a:t>restore </a:t>
            </a:r>
            <a:r>
              <a:rPr sz="1800" spc="-5" dirty="0">
                <a:latin typeface="Calibri"/>
                <a:cs typeface="Calibri"/>
              </a:rPr>
              <a:t>or preserve </a:t>
            </a:r>
            <a:r>
              <a:rPr sz="1800" dirty="0">
                <a:latin typeface="Calibri"/>
                <a:cs typeface="Calibri"/>
              </a:rPr>
              <a:t>equal </a:t>
            </a:r>
            <a:r>
              <a:rPr sz="1800" spc="-5" dirty="0">
                <a:latin typeface="Calibri"/>
                <a:cs typeface="Calibri"/>
              </a:rPr>
              <a:t>access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the  </a:t>
            </a:r>
            <a:r>
              <a:rPr sz="1800" spc="-10" dirty="0">
                <a:latin typeface="Calibri"/>
                <a:cs typeface="Calibri"/>
              </a:rPr>
              <a:t>education </a:t>
            </a:r>
            <a:r>
              <a:rPr sz="1800" spc="-15" dirty="0">
                <a:latin typeface="Calibri"/>
                <a:cs typeface="Calibri"/>
              </a:rPr>
              <a:t>program </a:t>
            </a:r>
            <a:r>
              <a:rPr sz="1800" spc="-5" dirty="0">
                <a:latin typeface="Calibri"/>
                <a:cs typeface="Calibri"/>
              </a:rPr>
              <a:t>or activity will </a:t>
            </a:r>
            <a:r>
              <a:rPr sz="1800" dirty="0">
                <a:latin typeface="Calibri"/>
                <a:cs typeface="Calibri"/>
              </a:rPr>
              <a:t>be </a:t>
            </a:r>
            <a:r>
              <a:rPr sz="1800" spc="-10" dirty="0">
                <a:latin typeface="Calibri"/>
                <a:cs typeface="Calibri"/>
              </a:rPr>
              <a:t>provided to </a:t>
            </a: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14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complainant.</a:t>
            </a:r>
            <a:endParaRPr sz="1800">
              <a:latin typeface="Calibri"/>
              <a:cs typeface="Calibri"/>
            </a:endParaRPr>
          </a:p>
          <a:p>
            <a:pPr marL="487680" lvl="1" indent="-183515">
              <a:lnSpc>
                <a:spcPct val="100000"/>
              </a:lnSpc>
              <a:spcBef>
                <a:spcPts val="359"/>
              </a:spcBef>
              <a:buClr>
                <a:srgbClr val="D24716"/>
              </a:buClr>
              <a:buChar char="◦"/>
              <a:tabLst>
                <a:tab pos="488315" algn="l"/>
              </a:tabLst>
            </a:pPr>
            <a:r>
              <a:rPr sz="1800" spc="-10" dirty="0">
                <a:latin typeface="Calibri"/>
                <a:cs typeface="Calibri"/>
              </a:rPr>
              <a:t>Procedures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permissible </a:t>
            </a:r>
            <a:r>
              <a:rPr sz="1800" dirty="0">
                <a:latin typeface="Calibri"/>
                <a:cs typeface="Calibri"/>
              </a:rPr>
              <a:t>bases </a:t>
            </a:r>
            <a:r>
              <a:rPr sz="1800" spc="-15" dirty="0">
                <a:latin typeface="Calibri"/>
                <a:cs typeface="Calibri"/>
              </a:rPr>
              <a:t>for </a:t>
            </a:r>
            <a:r>
              <a:rPr sz="1800" spc="-5" dirty="0">
                <a:latin typeface="Calibri"/>
                <a:cs typeface="Calibri"/>
              </a:rPr>
              <a:t>the parties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appeal.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35538" y="635444"/>
            <a:ext cx="6927215" cy="104076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2863850" marR="5080" indent="-2851785">
              <a:lnSpc>
                <a:spcPts val="3670"/>
              </a:lnSpc>
              <a:spcBef>
                <a:spcPts val="760"/>
              </a:spcBef>
            </a:pPr>
            <a:r>
              <a:rPr sz="3600" b="0" spc="-95" dirty="0">
                <a:latin typeface="Calibri Light"/>
                <a:cs typeface="Calibri Light"/>
              </a:rPr>
              <a:t>Written </a:t>
            </a:r>
            <a:r>
              <a:rPr sz="3600" b="0" spc="-85" dirty="0">
                <a:latin typeface="Calibri Light"/>
                <a:cs typeface="Calibri Light"/>
              </a:rPr>
              <a:t>Determination </a:t>
            </a:r>
            <a:r>
              <a:rPr sz="3600" b="0" spc="-35" dirty="0">
                <a:latin typeface="Calibri Light"/>
                <a:cs typeface="Calibri Light"/>
              </a:rPr>
              <a:t>of</a:t>
            </a:r>
            <a:r>
              <a:rPr sz="3600" b="0" spc="-335" dirty="0">
                <a:latin typeface="Calibri Light"/>
                <a:cs typeface="Calibri Light"/>
              </a:rPr>
              <a:t> </a:t>
            </a:r>
            <a:r>
              <a:rPr sz="3600" b="0" spc="-80" dirty="0">
                <a:latin typeface="Calibri Light"/>
                <a:cs typeface="Calibri Light"/>
              </a:rPr>
              <a:t>Responsibility  </a:t>
            </a:r>
            <a:r>
              <a:rPr sz="3600" b="0" spc="-70" dirty="0">
                <a:latin typeface="Calibri Light"/>
                <a:cs typeface="Calibri Light"/>
              </a:rPr>
              <a:t>(Cont.)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698" y="1822366"/>
            <a:ext cx="654621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Calibri"/>
                <a:cs typeface="Calibri"/>
              </a:rPr>
              <a:t>The school </a:t>
            </a:r>
            <a:r>
              <a:rPr sz="2400" dirty="0">
                <a:latin typeface="Calibri"/>
                <a:cs typeface="Calibri"/>
              </a:rPr>
              <a:t>must </a:t>
            </a:r>
            <a:r>
              <a:rPr sz="2400" spc="-5" dirty="0">
                <a:latin typeface="Calibri"/>
                <a:cs typeface="Calibri"/>
              </a:rPr>
              <a:t>provide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parties </a:t>
            </a:r>
            <a:r>
              <a:rPr sz="2400" dirty="0">
                <a:latin typeface="Calibri"/>
                <a:cs typeface="Calibri"/>
              </a:rPr>
              <a:t>with the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written  </a:t>
            </a:r>
            <a:r>
              <a:rPr sz="2400" spc="-10" dirty="0">
                <a:latin typeface="Calibri"/>
                <a:cs typeface="Calibri"/>
              </a:rPr>
              <a:t>determination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simultaneously.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3047" y="6400800"/>
              <a:ext cx="9141460" cy="457200"/>
            </a:xfrm>
            <a:custGeom>
              <a:avLst/>
              <a:gdLst/>
              <a:ahLst/>
              <a:cxnLst/>
              <a:rect l="l" t="t" r="r" b="b"/>
              <a:pathLst>
                <a:path w="9141460" h="457200">
                  <a:moveTo>
                    <a:pt x="9140952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0952" y="457200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1460" cy="64135"/>
            </a:xfrm>
            <a:custGeom>
              <a:avLst/>
              <a:gdLst/>
              <a:ahLst/>
              <a:cxnLst/>
              <a:rect l="l" t="t" r="r" b="b"/>
              <a:pathLst>
                <a:path w="9141460" h="64135">
                  <a:moveTo>
                    <a:pt x="9140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9140952" y="64007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D2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905255" y="4343400"/>
            <a:ext cx="7406640" cy="0"/>
          </a:xfrm>
          <a:custGeom>
            <a:avLst/>
            <a:gdLst/>
            <a:ahLst/>
            <a:cxnLst/>
            <a:rect l="l" t="t" r="r" b="b"/>
            <a:pathLst>
              <a:path w="7406640">
                <a:moveTo>
                  <a:pt x="0" y="0"/>
                </a:moveTo>
                <a:lnTo>
                  <a:pt x="740664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366674" y="2497745"/>
            <a:ext cx="24644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85" dirty="0"/>
              <a:t>RE</a:t>
            </a:r>
            <a:r>
              <a:rPr sz="4800" spc="-125" dirty="0"/>
              <a:t>M</a:t>
            </a:r>
            <a:r>
              <a:rPr sz="4800" spc="-105" dirty="0"/>
              <a:t>E</a:t>
            </a:r>
            <a:r>
              <a:rPr sz="4800" spc="-95" dirty="0"/>
              <a:t>D</a:t>
            </a:r>
            <a:r>
              <a:rPr sz="4800" spc="-85" dirty="0"/>
              <a:t>I</a:t>
            </a:r>
            <a:r>
              <a:rPr sz="4800" spc="-140" dirty="0"/>
              <a:t>E</a:t>
            </a:r>
            <a:r>
              <a:rPr sz="4800" dirty="0"/>
              <a:t>S</a:t>
            </a:r>
            <a:endParaRPr sz="480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727829" y="1101788"/>
            <a:ext cx="17348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145" dirty="0">
                <a:latin typeface="Calibri Light"/>
                <a:cs typeface="Calibri Light"/>
              </a:rPr>
              <a:t>R</a:t>
            </a:r>
            <a:r>
              <a:rPr sz="3600" b="0" spc="-80" dirty="0">
                <a:latin typeface="Calibri Light"/>
                <a:cs typeface="Calibri Light"/>
              </a:rPr>
              <a:t>e</a:t>
            </a:r>
            <a:r>
              <a:rPr sz="3600" b="0" spc="-105" dirty="0">
                <a:latin typeface="Calibri Light"/>
                <a:cs typeface="Calibri Light"/>
              </a:rPr>
              <a:t>m</a:t>
            </a:r>
            <a:r>
              <a:rPr sz="3600" b="0" spc="-80" dirty="0">
                <a:latin typeface="Calibri Light"/>
                <a:cs typeface="Calibri Light"/>
              </a:rPr>
              <a:t>e</a:t>
            </a:r>
            <a:r>
              <a:rPr sz="3600" b="0" spc="-85" dirty="0">
                <a:latin typeface="Calibri Light"/>
                <a:cs typeface="Calibri Light"/>
              </a:rPr>
              <a:t>d</a:t>
            </a:r>
            <a:r>
              <a:rPr sz="3600" b="0" spc="-75" dirty="0">
                <a:latin typeface="Calibri Light"/>
                <a:cs typeface="Calibri Light"/>
              </a:rPr>
              <a:t>ies</a:t>
            </a:r>
            <a:endParaRPr sz="3600">
              <a:latin typeface="Calibri Light"/>
              <a:cs typeface="Calibri Ligh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698" y="1822366"/>
            <a:ext cx="6364605" cy="3593933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lang="en-US" sz="2400" dirty="0">
                <a:latin typeface="Calibri"/>
                <a:cs typeface="Calibri"/>
              </a:rPr>
              <a:t>Remedies are measures provided to a complainant when there has been a determination of responsibility against the respondent</a:t>
            </a:r>
          </a:p>
          <a:p>
            <a:pPr marL="12700" marR="5080">
              <a:lnSpc>
                <a:spcPts val="2590"/>
              </a:lnSpc>
              <a:spcBef>
                <a:spcPts val="425"/>
              </a:spcBef>
            </a:pPr>
            <a:endParaRPr lang="en-US" sz="2400" dirty="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lang="en-US" sz="2400" dirty="0">
                <a:latin typeface="Calibri"/>
                <a:cs typeface="Calibri"/>
              </a:rPr>
              <a:t>Remedies must be designed to restore or preserve equal access to the school’s education program or activity</a:t>
            </a:r>
          </a:p>
          <a:p>
            <a:pPr marL="12700" marR="5080">
              <a:lnSpc>
                <a:spcPts val="2590"/>
              </a:lnSpc>
              <a:spcBef>
                <a:spcPts val="425"/>
              </a:spcBef>
            </a:pPr>
            <a:endParaRPr lang="en-US" sz="2400" dirty="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latin typeface="Calibri"/>
                <a:cs typeface="Calibri"/>
              </a:rPr>
              <a:t>The Title IX coordinator is responsible for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providing  </a:t>
            </a:r>
            <a:r>
              <a:rPr sz="2400" spc="-5" dirty="0">
                <a:latin typeface="Calibri"/>
                <a:cs typeface="Calibri"/>
              </a:rPr>
              <a:t>remedies.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3047" y="6400800"/>
              <a:ext cx="9141460" cy="457200"/>
            </a:xfrm>
            <a:custGeom>
              <a:avLst/>
              <a:gdLst/>
              <a:ahLst/>
              <a:cxnLst/>
              <a:rect l="l" t="t" r="r" b="b"/>
              <a:pathLst>
                <a:path w="9141460" h="457200">
                  <a:moveTo>
                    <a:pt x="9140952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0952" y="457200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1460" cy="64135"/>
            </a:xfrm>
            <a:custGeom>
              <a:avLst/>
              <a:gdLst/>
              <a:ahLst/>
              <a:cxnLst/>
              <a:rect l="l" t="t" r="r" b="b"/>
              <a:pathLst>
                <a:path w="9141460" h="64135">
                  <a:moveTo>
                    <a:pt x="9140952" y="0"/>
                  </a:moveTo>
                  <a:lnTo>
                    <a:pt x="0" y="0"/>
                  </a:lnTo>
                  <a:lnTo>
                    <a:pt x="0" y="64007"/>
                  </a:lnTo>
                  <a:lnTo>
                    <a:pt x="9140952" y="64007"/>
                  </a:lnTo>
                  <a:lnTo>
                    <a:pt x="9140952" y="0"/>
                  </a:lnTo>
                  <a:close/>
                </a:path>
              </a:pathLst>
            </a:custGeom>
            <a:solidFill>
              <a:srgbClr val="D2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905255" y="4343400"/>
            <a:ext cx="7406640" cy="0"/>
          </a:xfrm>
          <a:custGeom>
            <a:avLst/>
            <a:gdLst/>
            <a:ahLst/>
            <a:cxnLst/>
            <a:rect l="l" t="t" r="r" b="b"/>
            <a:pathLst>
              <a:path w="7406640">
                <a:moveTo>
                  <a:pt x="0" y="0"/>
                </a:moveTo>
                <a:lnTo>
                  <a:pt x="740664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59377" y="2497745"/>
            <a:ext cx="28784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65" dirty="0"/>
              <a:t>THE</a:t>
            </a:r>
            <a:r>
              <a:rPr sz="4800" spc="-275" dirty="0"/>
              <a:t> </a:t>
            </a:r>
            <a:r>
              <a:rPr sz="4800" spc="-90" dirty="0"/>
              <a:t>APPEAL</a:t>
            </a:r>
            <a:endParaRPr sz="480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38074" y="1101788"/>
            <a:ext cx="2921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Bases </a:t>
            </a:r>
            <a:r>
              <a:rPr spc="-75" dirty="0"/>
              <a:t>for</a:t>
            </a:r>
            <a:r>
              <a:rPr spc="-375" dirty="0"/>
              <a:t> </a:t>
            </a:r>
            <a:r>
              <a:rPr spc="-70" dirty="0"/>
              <a:t>Appeal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698" y="1793410"/>
            <a:ext cx="7294880" cy="431863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151765">
              <a:lnSpc>
                <a:spcPct val="80000"/>
              </a:lnSpc>
              <a:spcBef>
                <a:spcPts val="675"/>
              </a:spcBef>
            </a:pPr>
            <a:r>
              <a:rPr sz="2400" spc="-5" dirty="0">
                <a:latin typeface="Calibri"/>
                <a:cs typeface="Calibri"/>
              </a:rPr>
              <a:t>The school </a:t>
            </a:r>
            <a:r>
              <a:rPr sz="2400" dirty="0">
                <a:latin typeface="Calibri"/>
                <a:cs typeface="Calibri"/>
              </a:rPr>
              <a:t>must </a:t>
            </a:r>
            <a:r>
              <a:rPr sz="2400" spc="-5" dirty="0">
                <a:latin typeface="Calibri"/>
                <a:cs typeface="Calibri"/>
              </a:rPr>
              <a:t>offer both parties </a:t>
            </a:r>
            <a:r>
              <a:rPr sz="2400" dirty="0">
                <a:latin typeface="Calibri"/>
                <a:cs typeface="Calibri"/>
              </a:rPr>
              <a:t>an appeal </a:t>
            </a:r>
            <a:r>
              <a:rPr sz="2400" spc="-5" dirty="0">
                <a:latin typeface="Calibri"/>
                <a:cs typeface="Calibri"/>
              </a:rPr>
              <a:t>from </a:t>
            </a:r>
            <a:r>
              <a:rPr sz="2400" dirty="0">
                <a:latin typeface="Calibri"/>
                <a:cs typeface="Calibri"/>
              </a:rPr>
              <a:t>a  </a:t>
            </a:r>
            <a:r>
              <a:rPr sz="2400" spc="-10" dirty="0">
                <a:latin typeface="Calibri"/>
                <a:cs typeface="Calibri"/>
              </a:rPr>
              <a:t>determination </a:t>
            </a:r>
            <a:r>
              <a:rPr sz="2400" spc="-15" dirty="0">
                <a:latin typeface="Calibri"/>
                <a:cs typeface="Calibri"/>
              </a:rPr>
              <a:t>regarding </a:t>
            </a:r>
            <a:r>
              <a:rPr sz="2400" spc="-20" dirty="0">
                <a:latin typeface="Calibri"/>
                <a:cs typeface="Calibri"/>
              </a:rPr>
              <a:t>responsibility,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5" dirty="0">
                <a:latin typeface="Calibri"/>
                <a:cs typeface="Calibri"/>
              </a:rPr>
              <a:t>from </a:t>
            </a:r>
            <a:r>
              <a:rPr sz="2400" spc="-20" dirty="0">
                <a:latin typeface="Calibri"/>
                <a:cs typeface="Calibri"/>
              </a:rPr>
              <a:t>any  </a:t>
            </a:r>
            <a:r>
              <a:rPr sz="2400" spc="-25" dirty="0">
                <a:latin typeface="Calibri"/>
                <a:cs typeface="Calibri"/>
              </a:rPr>
              <a:t>school’s </a:t>
            </a:r>
            <a:r>
              <a:rPr sz="2400" spc="-5" dirty="0">
                <a:latin typeface="Calibri"/>
                <a:cs typeface="Calibri"/>
              </a:rPr>
              <a:t>dismissal of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formal complaint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spc="-20" dirty="0">
                <a:latin typeface="Calibri"/>
                <a:cs typeface="Calibri"/>
              </a:rPr>
              <a:t>any </a:t>
            </a:r>
            <a:r>
              <a:rPr sz="2400" spc="-10" dirty="0">
                <a:latin typeface="Calibri"/>
                <a:cs typeface="Calibri"/>
              </a:rPr>
              <a:t>allegations  </a:t>
            </a:r>
            <a:r>
              <a:rPr sz="2400" spc="-5" dirty="0">
                <a:latin typeface="Calibri"/>
                <a:cs typeface="Calibri"/>
              </a:rPr>
              <a:t>on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following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bases:</a:t>
            </a:r>
            <a:endParaRPr sz="2400">
              <a:latin typeface="Calibri"/>
              <a:cs typeface="Calibri"/>
            </a:endParaRPr>
          </a:p>
          <a:p>
            <a:pPr marL="304800" indent="-183515">
              <a:lnSpc>
                <a:spcPts val="2330"/>
              </a:lnSpc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spc="-10" dirty="0">
                <a:latin typeface="Calibri"/>
                <a:cs typeface="Calibri"/>
              </a:rPr>
              <a:t>Procedural </a:t>
            </a:r>
            <a:r>
              <a:rPr sz="2000" spc="-5" dirty="0">
                <a:latin typeface="Calibri"/>
                <a:cs typeface="Calibri"/>
              </a:rPr>
              <a:t>irregularity that </a:t>
            </a:r>
            <a:r>
              <a:rPr sz="2000" spc="-15" dirty="0">
                <a:latin typeface="Calibri"/>
                <a:cs typeface="Calibri"/>
              </a:rPr>
              <a:t>affected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outcome.</a:t>
            </a:r>
            <a:endParaRPr sz="2000">
              <a:latin typeface="Calibri"/>
              <a:cs typeface="Calibri"/>
            </a:endParaRPr>
          </a:p>
          <a:p>
            <a:pPr marL="304800" marR="153670" indent="-182880">
              <a:lnSpc>
                <a:spcPct val="80000"/>
              </a:lnSpc>
              <a:spcBef>
                <a:spcPts val="600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spc="-5" dirty="0">
                <a:latin typeface="Calibri"/>
                <a:cs typeface="Calibri"/>
              </a:rPr>
              <a:t>New evidence that </a:t>
            </a:r>
            <a:r>
              <a:rPr sz="2000" spc="-10" dirty="0">
                <a:latin typeface="Calibri"/>
                <a:cs typeface="Calibri"/>
              </a:rPr>
              <a:t>was </a:t>
            </a:r>
            <a:r>
              <a:rPr sz="2000" dirty="0">
                <a:latin typeface="Calibri"/>
                <a:cs typeface="Calibri"/>
              </a:rPr>
              <a:t>not </a:t>
            </a:r>
            <a:r>
              <a:rPr sz="2000" spc="-5" dirty="0">
                <a:latin typeface="Calibri"/>
                <a:cs typeface="Calibri"/>
              </a:rPr>
              <a:t>reasonably </a:t>
            </a:r>
            <a:r>
              <a:rPr sz="2000" spc="-10" dirty="0">
                <a:latin typeface="Calibri"/>
                <a:cs typeface="Calibri"/>
              </a:rPr>
              <a:t>available </a:t>
            </a:r>
            <a:r>
              <a:rPr sz="2000" spc="-15" dirty="0">
                <a:latin typeface="Calibri"/>
                <a:cs typeface="Calibri"/>
              </a:rPr>
              <a:t>at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time of </a:t>
            </a:r>
            <a:r>
              <a:rPr sz="2000" dirty="0">
                <a:latin typeface="Calibri"/>
                <a:cs typeface="Calibri"/>
              </a:rPr>
              <a:t>the  </a:t>
            </a:r>
            <a:r>
              <a:rPr sz="2000" spc="-5" dirty="0">
                <a:latin typeface="Calibri"/>
                <a:cs typeface="Calibri"/>
              </a:rPr>
              <a:t>determination/dismissal, that could </a:t>
            </a:r>
            <a:r>
              <a:rPr sz="2000" spc="-15" dirty="0">
                <a:latin typeface="Calibri"/>
                <a:cs typeface="Calibri"/>
              </a:rPr>
              <a:t>affect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outcome.</a:t>
            </a:r>
            <a:endParaRPr sz="2000">
              <a:latin typeface="Calibri"/>
              <a:cs typeface="Calibri"/>
            </a:endParaRPr>
          </a:p>
          <a:p>
            <a:pPr marL="304800" marR="5080" indent="-182880">
              <a:lnSpc>
                <a:spcPct val="80000"/>
              </a:lnSpc>
              <a:spcBef>
                <a:spcPts val="600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spc="-5" dirty="0">
                <a:latin typeface="Calibri"/>
                <a:cs typeface="Calibri"/>
              </a:rPr>
              <a:t>Title IX </a:t>
            </a:r>
            <a:r>
              <a:rPr sz="2000" spc="-25" dirty="0">
                <a:latin typeface="Calibri"/>
                <a:cs typeface="Calibri"/>
              </a:rPr>
              <a:t>Coordinator, </a:t>
            </a:r>
            <a:r>
              <a:rPr sz="2000" spc="-30" dirty="0">
                <a:latin typeface="Calibri"/>
                <a:cs typeface="Calibri"/>
              </a:rPr>
              <a:t>investigator, 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spc="-10" dirty="0">
                <a:latin typeface="Calibri"/>
                <a:cs typeface="Calibri"/>
              </a:rPr>
              <a:t>decision-maker </a:t>
            </a:r>
            <a:r>
              <a:rPr sz="2000" dirty="0">
                <a:latin typeface="Calibri"/>
                <a:cs typeface="Calibri"/>
              </a:rPr>
              <a:t>had a </a:t>
            </a:r>
            <a:r>
              <a:rPr sz="2000" spc="-5" dirty="0">
                <a:latin typeface="Calibri"/>
                <a:cs typeface="Calibri"/>
              </a:rPr>
              <a:t>conflict of  </a:t>
            </a:r>
            <a:r>
              <a:rPr sz="2000" spc="-15" dirty="0">
                <a:latin typeface="Calibri"/>
                <a:cs typeface="Calibri"/>
              </a:rPr>
              <a:t>interest 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dirty="0">
                <a:latin typeface="Calibri"/>
                <a:cs typeface="Calibri"/>
              </a:rPr>
              <a:t>bias </a:t>
            </a:r>
            <a:r>
              <a:rPr sz="2000" spc="-5" dirty="0">
                <a:latin typeface="Calibri"/>
                <a:cs typeface="Calibri"/>
              </a:rPr>
              <a:t>that </a:t>
            </a:r>
            <a:r>
              <a:rPr sz="2000" spc="-15" dirty="0">
                <a:latin typeface="Calibri"/>
                <a:cs typeface="Calibri"/>
              </a:rPr>
              <a:t>affected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outcome.</a:t>
            </a:r>
            <a:endParaRPr sz="2000">
              <a:latin typeface="Calibri"/>
              <a:cs typeface="Calibri"/>
            </a:endParaRPr>
          </a:p>
          <a:p>
            <a:pPr marL="487680" lvl="1" indent="-183515">
              <a:lnSpc>
                <a:spcPct val="100000"/>
              </a:lnSpc>
              <a:spcBef>
                <a:spcPts val="175"/>
              </a:spcBef>
              <a:buClr>
                <a:srgbClr val="D24716"/>
              </a:buClr>
              <a:buChar char="◦"/>
              <a:tabLst>
                <a:tab pos="488315" algn="l"/>
              </a:tabLst>
            </a:pPr>
            <a:r>
              <a:rPr sz="1800" spc="-10" dirty="0">
                <a:latin typeface="Calibri"/>
                <a:cs typeface="Calibri"/>
              </a:rPr>
              <a:t>Generally </a:t>
            </a:r>
            <a:r>
              <a:rPr sz="1800" spc="-15" dirty="0">
                <a:latin typeface="Calibri"/>
                <a:cs typeface="Calibri"/>
              </a:rPr>
              <a:t>for/against </a:t>
            </a:r>
            <a:r>
              <a:rPr sz="1800" spc="-5" dirty="0">
                <a:latin typeface="Calibri"/>
                <a:cs typeface="Calibri"/>
              </a:rPr>
              <a:t>complainants or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respondents.</a:t>
            </a:r>
            <a:endParaRPr sz="1800">
              <a:latin typeface="Calibri"/>
              <a:cs typeface="Calibri"/>
            </a:endParaRPr>
          </a:p>
          <a:p>
            <a:pPr marL="487680" lvl="1" indent="-183515">
              <a:lnSpc>
                <a:spcPct val="100000"/>
              </a:lnSpc>
              <a:spcBef>
                <a:spcPts val="170"/>
              </a:spcBef>
              <a:buClr>
                <a:srgbClr val="D24716"/>
              </a:buClr>
              <a:buChar char="◦"/>
              <a:tabLst>
                <a:tab pos="488315" algn="l"/>
              </a:tabLst>
            </a:pPr>
            <a:r>
              <a:rPr sz="1800" spc="-15" dirty="0">
                <a:latin typeface="Calibri"/>
                <a:cs typeface="Calibri"/>
              </a:rPr>
              <a:t>For/against </a:t>
            </a:r>
            <a:r>
              <a:rPr sz="1800" spc="-5" dirty="0">
                <a:latin typeface="Calibri"/>
                <a:cs typeface="Calibri"/>
              </a:rPr>
              <a:t>the individual complainant or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respondent.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 marL="12700" marR="455295">
              <a:lnSpc>
                <a:spcPts val="2300"/>
              </a:lnSpc>
              <a:spcBef>
                <a:spcPts val="1315"/>
              </a:spcBef>
            </a:pPr>
            <a:r>
              <a:rPr sz="2400" dirty="0">
                <a:latin typeface="Calibri"/>
                <a:cs typeface="Calibri"/>
              </a:rPr>
              <a:t>The school may equally permit the parties to appeal</a:t>
            </a:r>
            <a:r>
              <a:rPr sz="2400" spc="-2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on  </a:t>
            </a:r>
            <a:r>
              <a:rPr sz="2400" spc="-5" dirty="0">
                <a:latin typeface="Calibri"/>
                <a:cs typeface="Calibri"/>
              </a:rPr>
              <a:t>additional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bases.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90114" y="1101788"/>
            <a:ext cx="48196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The </a:t>
            </a:r>
            <a:r>
              <a:rPr spc="-70" dirty="0"/>
              <a:t>Appeal</a:t>
            </a:r>
            <a:r>
              <a:rPr spc="-320" dirty="0"/>
              <a:t> </a:t>
            </a:r>
            <a:r>
              <a:rPr spc="-85" dirty="0"/>
              <a:t>Decision-Maker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698" y="1794989"/>
            <a:ext cx="6962140" cy="225234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400" dirty="0">
                <a:latin typeface="Calibri"/>
                <a:cs typeface="Calibri"/>
              </a:rPr>
              <a:t>Must </a:t>
            </a:r>
            <a:r>
              <a:rPr sz="2400" spc="-5" dirty="0">
                <a:latin typeface="Calibri"/>
                <a:cs typeface="Calibri"/>
              </a:rPr>
              <a:t>be different person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than:</a:t>
            </a:r>
            <a:endParaRPr sz="2400">
              <a:latin typeface="Calibri"/>
              <a:cs typeface="Calibri"/>
            </a:endParaRPr>
          </a:p>
          <a:p>
            <a:pPr marL="304800" marR="633095" indent="-182880">
              <a:lnSpc>
                <a:spcPts val="2160"/>
              </a:lnSpc>
              <a:spcBef>
                <a:spcPts val="455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decision-maker </a:t>
            </a:r>
            <a:r>
              <a:rPr sz="2000" dirty="0">
                <a:latin typeface="Calibri"/>
                <a:cs typeface="Calibri"/>
              </a:rPr>
              <a:t>who made the </a:t>
            </a:r>
            <a:r>
              <a:rPr sz="2000" spc="-5" dirty="0">
                <a:latin typeface="Calibri"/>
                <a:cs typeface="Calibri"/>
              </a:rPr>
              <a:t>initial </a:t>
            </a:r>
            <a:r>
              <a:rPr sz="2000" spc="-10" dirty="0">
                <a:latin typeface="Calibri"/>
                <a:cs typeface="Calibri"/>
              </a:rPr>
              <a:t>determination </a:t>
            </a:r>
            <a:r>
              <a:rPr sz="2000" spc="-5" dirty="0">
                <a:latin typeface="Calibri"/>
                <a:cs typeface="Calibri"/>
              </a:rPr>
              <a:t>of  </a:t>
            </a:r>
            <a:r>
              <a:rPr sz="2000" spc="-15" dirty="0">
                <a:latin typeface="Calibri"/>
                <a:cs typeface="Calibri"/>
              </a:rPr>
              <a:t>responsibility.</a:t>
            </a:r>
            <a:endParaRPr sz="20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330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dirty="0">
                <a:latin typeface="Calibri"/>
                <a:cs typeface="Calibri"/>
              </a:rPr>
              <a:t>The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investigator</a:t>
            </a:r>
            <a:endParaRPr sz="20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359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Title IX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Coordinator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90"/>
              </a:spcBef>
            </a:pPr>
            <a:r>
              <a:rPr sz="2400" dirty="0">
                <a:latin typeface="Calibri"/>
                <a:cs typeface="Calibri"/>
              </a:rPr>
              <a:t>Must </a:t>
            </a:r>
            <a:r>
              <a:rPr sz="2400" spc="-5" dirty="0">
                <a:latin typeface="Calibri"/>
                <a:cs typeface="Calibri"/>
              </a:rPr>
              <a:t>be unbiased, </a:t>
            </a:r>
            <a:r>
              <a:rPr sz="2400" dirty="0">
                <a:latin typeface="Calibri"/>
                <a:cs typeface="Calibri"/>
              </a:rPr>
              <a:t>and cannot </a:t>
            </a:r>
            <a:r>
              <a:rPr sz="2400" spc="-5" dirty="0">
                <a:latin typeface="Calibri"/>
                <a:cs typeface="Calibri"/>
              </a:rPr>
              <a:t>have </a:t>
            </a:r>
            <a:r>
              <a:rPr sz="2400" dirty="0">
                <a:latin typeface="Calibri"/>
                <a:cs typeface="Calibri"/>
              </a:rPr>
              <a:t>conflicts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204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interest.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9B2C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4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28346" y="1101788"/>
            <a:ext cx="31419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Appeal</a:t>
            </a:r>
            <a:r>
              <a:rPr spc="-225" dirty="0"/>
              <a:t> </a:t>
            </a:r>
            <a:r>
              <a:rPr spc="-90" dirty="0"/>
              <a:t>Procedure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1698" y="1822366"/>
            <a:ext cx="7476490" cy="357949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84455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Calibri"/>
                <a:cs typeface="Calibri"/>
              </a:rPr>
              <a:t>School </a:t>
            </a:r>
            <a:r>
              <a:rPr sz="2400" dirty="0">
                <a:latin typeface="Calibri"/>
                <a:cs typeface="Calibri"/>
              </a:rPr>
              <a:t>must </a:t>
            </a:r>
            <a:r>
              <a:rPr sz="2400" spc="-5" dirty="0">
                <a:latin typeface="Calibri"/>
                <a:cs typeface="Calibri"/>
              </a:rPr>
              <a:t>notify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other party in </a:t>
            </a:r>
            <a:r>
              <a:rPr sz="2400" dirty="0">
                <a:latin typeface="Calibri"/>
                <a:cs typeface="Calibri"/>
              </a:rPr>
              <a:t>writing when</a:t>
            </a:r>
            <a:r>
              <a:rPr sz="2400" spc="-2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  appeal is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filed.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1410"/>
              </a:spcBef>
            </a:pPr>
            <a:r>
              <a:rPr sz="2400" dirty="0">
                <a:latin typeface="Calibri"/>
                <a:cs typeface="Calibri"/>
              </a:rPr>
              <a:t>Must give </a:t>
            </a:r>
            <a:r>
              <a:rPr sz="2400" spc="-5" dirty="0">
                <a:latin typeface="Calibri"/>
                <a:cs typeface="Calibri"/>
              </a:rPr>
              <a:t>both parties </a:t>
            </a:r>
            <a:r>
              <a:rPr sz="2400" dirty="0">
                <a:latin typeface="Calibri"/>
                <a:cs typeface="Calibri"/>
              </a:rPr>
              <a:t>a reasonable, equal </a:t>
            </a:r>
            <a:r>
              <a:rPr sz="2400" spc="-5" dirty="0">
                <a:latin typeface="Calibri"/>
                <a:cs typeface="Calibri"/>
              </a:rPr>
              <a:t>opportunity </a:t>
            </a:r>
            <a:r>
              <a:rPr sz="2400" dirty="0">
                <a:latin typeface="Calibri"/>
                <a:cs typeface="Calibri"/>
              </a:rPr>
              <a:t>to  </a:t>
            </a:r>
            <a:r>
              <a:rPr sz="2400" spc="-5" dirty="0">
                <a:latin typeface="Calibri"/>
                <a:cs typeface="Calibri"/>
              </a:rPr>
              <a:t>submit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written </a:t>
            </a:r>
            <a:r>
              <a:rPr sz="2400" spc="-15" dirty="0">
                <a:latin typeface="Calibri"/>
                <a:cs typeface="Calibri"/>
              </a:rPr>
              <a:t>statement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5" dirty="0">
                <a:latin typeface="Calibri"/>
                <a:cs typeface="Calibri"/>
              </a:rPr>
              <a:t>support </a:t>
            </a:r>
            <a:r>
              <a:rPr sz="2400" spc="-55" dirty="0">
                <a:latin typeface="Calibri"/>
                <a:cs typeface="Calibri"/>
              </a:rPr>
              <a:t>of,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dirty="0">
                <a:latin typeface="Calibri"/>
                <a:cs typeface="Calibri"/>
              </a:rPr>
              <a:t>challenging, the  </a:t>
            </a:r>
            <a:r>
              <a:rPr sz="2400" spc="-10" dirty="0">
                <a:latin typeface="Calibri"/>
                <a:cs typeface="Calibri"/>
              </a:rPr>
              <a:t>outcome.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2400" dirty="0">
                <a:latin typeface="Calibri"/>
                <a:cs typeface="Calibri"/>
              </a:rPr>
              <a:t>Issue a written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decision.</a:t>
            </a:r>
            <a:endParaRPr sz="2400">
              <a:latin typeface="Calibri"/>
              <a:cs typeface="Calibri"/>
            </a:endParaRPr>
          </a:p>
          <a:p>
            <a:pPr marL="304800" indent="-183515">
              <a:lnSpc>
                <a:spcPct val="100000"/>
              </a:lnSpc>
              <a:spcBef>
                <a:spcPts val="185"/>
              </a:spcBef>
              <a:buClr>
                <a:srgbClr val="D24716"/>
              </a:buClr>
              <a:buChar char="◦"/>
              <a:tabLst>
                <a:tab pos="305435" algn="l"/>
              </a:tabLst>
            </a:pPr>
            <a:r>
              <a:rPr sz="2000" spc="-10" dirty="0">
                <a:latin typeface="Calibri"/>
                <a:cs typeface="Calibri"/>
              </a:rPr>
              <a:t>Must </a:t>
            </a:r>
            <a:r>
              <a:rPr sz="2000" spc="-5" dirty="0">
                <a:latin typeface="Calibri"/>
                <a:cs typeface="Calibri"/>
              </a:rPr>
              <a:t>describe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result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rationale</a:t>
            </a:r>
            <a:endParaRPr sz="2000">
              <a:latin typeface="Calibri"/>
              <a:cs typeface="Calibri"/>
            </a:endParaRPr>
          </a:p>
          <a:p>
            <a:pPr marL="12700" marR="297180">
              <a:lnSpc>
                <a:spcPts val="2590"/>
              </a:lnSpc>
              <a:spcBef>
                <a:spcPts val="1610"/>
              </a:spcBef>
            </a:pPr>
            <a:r>
              <a:rPr sz="2400" dirty="0">
                <a:latin typeface="Calibri"/>
                <a:cs typeface="Calibri"/>
              </a:rPr>
              <a:t>Provide the written </a:t>
            </a:r>
            <a:r>
              <a:rPr sz="2400" spc="-5" dirty="0">
                <a:latin typeface="Calibri"/>
                <a:cs typeface="Calibri"/>
              </a:rPr>
              <a:t>decision simultaneously </a:t>
            </a:r>
            <a:r>
              <a:rPr sz="2400" dirty="0">
                <a:latin typeface="Calibri"/>
                <a:cs typeface="Calibri"/>
              </a:rPr>
              <a:t>to the</a:t>
            </a:r>
            <a:r>
              <a:rPr sz="2400" spc="-1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parties  and </a:t>
            </a:r>
            <a:r>
              <a:rPr sz="2400" dirty="0">
                <a:latin typeface="Calibri"/>
                <a:cs typeface="Calibri"/>
              </a:rPr>
              <a:t>their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advisors.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114288" y="3576828"/>
            <a:ext cx="1677923" cy="1107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6730"/>
            <a:chOff x="0" y="0"/>
            <a:chExt cx="9144000" cy="685673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2475" cy="68564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58951"/>
              <a:ext cx="2583180" cy="5330825"/>
            </a:xfrm>
            <a:custGeom>
              <a:avLst/>
              <a:gdLst/>
              <a:ahLst/>
              <a:cxnLst/>
              <a:rect l="l" t="t" r="r" b="b"/>
              <a:pathLst>
                <a:path w="2583180" h="5330825">
                  <a:moveTo>
                    <a:pt x="2583180" y="0"/>
                  </a:moveTo>
                  <a:lnTo>
                    <a:pt x="0" y="0"/>
                  </a:lnTo>
                  <a:lnTo>
                    <a:pt x="0" y="5330571"/>
                  </a:lnTo>
                  <a:lnTo>
                    <a:pt x="2583180" y="5330571"/>
                  </a:lnTo>
                  <a:lnTo>
                    <a:pt x="2583180" y="0"/>
                  </a:lnTo>
                  <a:close/>
                </a:path>
              </a:pathLst>
            </a:custGeom>
            <a:solidFill>
              <a:srgbClr val="0F6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62059" y="758951"/>
              <a:ext cx="281940" cy="5330825"/>
            </a:xfrm>
            <a:custGeom>
              <a:avLst/>
              <a:gdLst/>
              <a:ahLst/>
              <a:cxnLst/>
              <a:rect l="l" t="t" r="r" b="b"/>
              <a:pathLst>
                <a:path w="281940" h="5330825">
                  <a:moveTo>
                    <a:pt x="281940" y="0"/>
                  </a:moveTo>
                  <a:lnTo>
                    <a:pt x="0" y="0"/>
                  </a:lnTo>
                  <a:lnTo>
                    <a:pt x="0" y="5330571"/>
                  </a:lnTo>
                  <a:lnTo>
                    <a:pt x="281940" y="5330571"/>
                  </a:lnTo>
                  <a:lnTo>
                    <a:pt x="281940" y="0"/>
                  </a:lnTo>
                  <a:close/>
                </a:path>
              </a:pathLst>
            </a:custGeom>
            <a:solidFill>
              <a:srgbClr val="C5C5C5">
                <a:alpha val="4980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969146" y="3147212"/>
            <a:ext cx="311404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3980">
              <a:lnSpc>
                <a:spcPct val="100000"/>
              </a:lnSpc>
              <a:spcBef>
                <a:spcPts val="100"/>
              </a:spcBef>
            </a:pPr>
            <a:r>
              <a:rPr sz="6000" b="1" spc="-50" dirty="0">
                <a:solidFill>
                  <a:srgbClr val="0F6CC5"/>
                </a:solidFill>
                <a:latin typeface="Corbel"/>
                <a:cs typeface="Corbel"/>
              </a:rPr>
              <a:t>WHAT </a:t>
            </a:r>
            <a:r>
              <a:rPr sz="6000" b="1" dirty="0">
                <a:solidFill>
                  <a:srgbClr val="0F6CC5"/>
                </a:solidFill>
                <a:latin typeface="Corbel"/>
                <a:cs typeface="Corbel"/>
              </a:rPr>
              <a:t>IS  </a:t>
            </a:r>
            <a:r>
              <a:rPr sz="6000" b="1" spc="-5" dirty="0">
                <a:solidFill>
                  <a:srgbClr val="0F6CC5"/>
                </a:solidFill>
                <a:latin typeface="Corbel"/>
                <a:cs typeface="Corbel"/>
              </a:rPr>
              <a:t>TITLE</a:t>
            </a:r>
            <a:r>
              <a:rPr sz="6000" b="1" spc="-305" dirty="0">
                <a:solidFill>
                  <a:srgbClr val="0F6CC5"/>
                </a:solidFill>
                <a:latin typeface="Corbel"/>
                <a:cs typeface="Corbel"/>
              </a:rPr>
              <a:t> </a:t>
            </a:r>
            <a:r>
              <a:rPr sz="6000" b="1" dirty="0">
                <a:solidFill>
                  <a:srgbClr val="0F6CC5"/>
                </a:solidFill>
                <a:latin typeface="Corbel"/>
                <a:cs typeface="Corbel"/>
              </a:rPr>
              <a:t>IX?</a:t>
            </a:r>
            <a:endParaRPr sz="60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78286" y="2787675"/>
            <a:ext cx="5023485" cy="2291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ts val="2575"/>
              </a:lnSpc>
              <a:spcBef>
                <a:spcPts val="95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200" spc="-5" dirty="0">
                <a:latin typeface="Corbel"/>
                <a:cs typeface="Corbel"/>
              </a:rPr>
              <a:t>School employee </a:t>
            </a:r>
            <a:r>
              <a:rPr sz="2200" dirty="0">
                <a:latin typeface="Corbel"/>
                <a:cs typeface="Corbel"/>
              </a:rPr>
              <a:t>to</a:t>
            </a:r>
            <a:r>
              <a:rPr sz="2200" spc="-100" dirty="0">
                <a:latin typeface="Corbel"/>
                <a:cs typeface="Corbel"/>
              </a:rPr>
              <a:t> </a:t>
            </a:r>
            <a:r>
              <a:rPr sz="2200" spc="-5" dirty="0">
                <a:latin typeface="Corbel"/>
                <a:cs typeface="Corbel"/>
              </a:rPr>
              <a:t>student.</a:t>
            </a:r>
            <a:endParaRPr sz="2200">
              <a:latin typeface="Corbel"/>
              <a:cs typeface="Corbel"/>
            </a:endParaRPr>
          </a:p>
          <a:p>
            <a:pPr marL="355600" indent="-342900">
              <a:lnSpc>
                <a:spcPts val="2500"/>
              </a:lnSpc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200" spc="-5" dirty="0">
                <a:latin typeface="Corbel"/>
                <a:cs typeface="Corbel"/>
              </a:rPr>
              <a:t>Interpreted</a:t>
            </a:r>
            <a:r>
              <a:rPr sz="2200" spc="-90" dirty="0">
                <a:latin typeface="Corbel"/>
                <a:cs typeface="Corbel"/>
              </a:rPr>
              <a:t> </a:t>
            </a:r>
            <a:r>
              <a:rPr sz="2200" spc="-50" dirty="0">
                <a:latin typeface="Corbel"/>
                <a:cs typeface="Corbel"/>
              </a:rPr>
              <a:t>broadly.</a:t>
            </a:r>
            <a:endParaRPr sz="2200">
              <a:latin typeface="Corbel"/>
              <a:cs typeface="Corbel"/>
            </a:endParaRPr>
          </a:p>
          <a:p>
            <a:pPr marL="756285" lvl="1" indent="-287655">
              <a:lnSpc>
                <a:spcPts val="2495"/>
              </a:lnSpc>
              <a:buClr>
                <a:srgbClr val="0F6CC5"/>
              </a:buClr>
              <a:buFont typeface="Courier New"/>
              <a:buChar char="o"/>
              <a:tabLst>
                <a:tab pos="756920" algn="l"/>
              </a:tabLst>
            </a:pPr>
            <a:r>
              <a:rPr sz="2200" spc="-5" dirty="0">
                <a:latin typeface="Corbel"/>
                <a:cs typeface="Corbel"/>
              </a:rPr>
              <a:t>Can be</a:t>
            </a:r>
            <a:r>
              <a:rPr sz="2200" spc="-80" dirty="0">
                <a:latin typeface="Corbel"/>
                <a:cs typeface="Corbel"/>
              </a:rPr>
              <a:t> </a:t>
            </a:r>
            <a:r>
              <a:rPr sz="2200" i="1" spc="-30" dirty="0">
                <a:latin typeface="Corbel"/>
                <a:cs typeface="Corbel"/>
              </a:rPr>
              <a:t>implied</a:t>
            </a:r>
            <a:endParaRPr sz="2200">
              <a:latin typeface="Corbel"/>
              <a:cs typeface="Corbel"/>
            </a:endParaRPr>
          </a:p>
          <a:p>
            <a:pPr marL="756285" lvl="1" indent="-287655">
              <a:lnSpc>
                <a:spcPts val="2500"/>
              </a:lnSpc>
              <a:buClr>
                <a:srgbClr val="0F6CC5"/>
              </a:buClr>
              <a:buFont typeface="Courier New"/>
              <a:buChar char="o"/>
              <a:tabLst>
                <a:tab pos="756920" algn="l"/>
              </a:tabLst>
            </a:pPr>
            <a:r>
              <a:rPr sz="2200" spc="-5" dirty="0">
                <a:latin typeface="Corbel"/>
                <a:cs typeface="Corbel"/>
              </a:rPr>
              <a:t>Can be a </a:t>
            </a:r>
            <a:r>
              <a:rPr sz="2200" spc="-15" dirty="0">
                <a:latin typeface="Corbel"/>
                <a:cs typeface="Corbel"/>
              </a:rPr>
              <a:t>single</a:t>
            </a:r>
            <a:r>
              <a:rPr sz="2200" spc="-70" dirty="0">
                <a:latin typeface="Corbel"/>
                <a:cs typeface="Corbel"/>
              </a:rPr>
              <a:t> </a:t>
            </a:r>
            <a:r>
              <a:rPr sz="2200" spc="-5" dirty="0">
                <a:latin typeface="Corbel"/>
                <a:cs typeface="Corbel"/>
              </a:rPr>
              <a:t>instance</a:t>
            </a:r>
            <a:endParaRPr sz="2200">
              <a:latin typeface="Corbel"/>
              <a:cs typeface="Corbel"/>
            </a:endParaRPr>
          </a:p>
          <a:p>
            <a:pPr marL="355600" indent="-342900">
              <a:lnSpc>
                <a:spcPts val="2550"/>
              </a:lnSpc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200" spc="-5" dirty="0">
                <a:latin typeface="Corbel"/>
                <a:cs typeface="Corbel"/>
              </a:rPr>
              <a:t>No requirement </a:t>
            </a:r>
            <a:r>
              <a:rPr sz="2200" dirty="0">
                <a:latin typeface="Corbel"/>
                <a:cs typeface="Corbel"/>
              </a:rPr>
              <a:t>of</a:t>
            </a:r>
            <a:r>
              <a:rPr sz="2200" spc="-30" dirty="0">
                <a:latin typeface="Corbel"/>
                <a:cs typeface="Corbel"/>
              </a:rPr>
              <a:t> </a:t>
            </a:r>
            <a:r>
              <a:rPr sz="2200" spc="-5" dirty="0">
                <a:latin typeface="Corbel"/>
                <a:cs typeface="Corbel"/>
              </a:rPr>
              <a:t>intent.</a:t>
            </a:r>
            <a:endParaRPr sz="2200">
              <a:latin typeface="Corbel"/>
              <a:cs typeface="Corbel"/>
            </a:endParaRPr>
          </a:p>
          <a:p>
            <a:pPr marL="355600" indent="-342900">
              <a:lnSpc>
                <a:spcPts val="2600"/>
              </a:lnSpc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200" spc="-5" dirty="0">
                <a:latin typeface="Corbel"/>
                <a:cs typeface="Corbel"/>
              </a:rPr>
              <a:t>No requirement that </a:t>
            </a:r>
            <a:r>
              <a:rPr sz="2200" spc="-30" dirty="0">
                <a:latin typeface="Corbel"/>
                <a:cs typeface="Corbel"/>
              </a:rPr>
              <a:t>severe </a:t>
            </a:r>
            <a:r>
              <a:rPr sz="2200" spc="-5" dirty="0">
                <a:latin typeface="Corbel"/>
                <a:cs typeface="Corbel"/>
              </a:rPr>
              <a:t>or</a:t>
            </a:r>
            <a:r>
              <a:rPr sz="2200" spc="-25" dirty="0">
                <a:latin typeface="Corbel"/>
                <a:cs typeface="Corbel"/>
              </a:rPr>
              <a:t> </a:t>
            </a:r>
            <a:r>
              <a:rPr sz="2200" spc="-20" dirty="0">
                <a:latin typeface="Corbel"/>
                <a:cs typeface="Corbel"/>
              </a:rPr>
              <a:t>pervasive.</a:t>
            </a:r>
            <a:endParaRPr sz="2200">
              <a:latin typeface="Corbel"/>
              <a:cs typeface="Corbel"/>
            </a:endParaRPr>
          </a:p>
          <a:p>
            <a:pPr marL="355600" indent="-342900">
              <a:lnSpc>
                <a:spcPts val="2620"/>
              </a:lnSpc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200" spc="-5" dirty="0">
                <a:latin typeface="Corbel"/>
                <a:cs typeface="Corbel"/>
              </a:rPr>
              <a:t>Must be</a:t>
            </a:r>
            <a:r>
              <a:rPr sz="2200" spc="-65" dirty="0">
                <a:latin typeface="Corbel"/>
                <a:cs typeface="Corbel"/>
              </a:rPr>
              <a:t> </a:t>
            </a:r>
            <a:r>
              <a:rPr sz="2200" spc="-5" dirty="0">
                <a:latin typeface="Corbel"/>
                <a:cs typeface="Corbel"/>
              </a:rPr>
              <a:t>unwelcome.</a:t>
            </a:r>
            <a:endParaRPr sz="220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52600" y="1143000"/>
            <a:ext cx="4999775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93444" marR="5080" indent="-88138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orbel"/>
                <a:cs typeface="Corbel"/>
              </a:rPr>
              <a:t>QUID </a:t>
            </a:r>
            <a:r>
              <a:rPr sz="3200" b="1" dirty="0">
                <a:latin typeface="Corbel"/>
                <a:cs typeface="Corbel"/>
              </a:rPr>
              <a:t>PRO</a:t>
            </a:r>
            <a:r>
              <a:rPr sz="3200" b="1" spc="-80" dirty="0">
                <a:latin typeface="Corbel"/>
                <a:cs typeface="Corbel"/>
              </a:rPr>
              <a:t> </a:t>
            </a:r>
            <a:r>
              <a:rPr sz="3200" b="1" spc="25" dirty="0">
                <a:latin typeface="Corbel"/>
                <a:cs typeface="Corbel"/>
              </a:rPr>
              <a:t>QUO</a:t>
            </a:r>
            <a:r>
              <a:rPr lang="en-US" sz="3200" b="1" spc="25" dirty="0">
                <a:latin typeface="Corbel"/>
                <a:cs typeface="Corbel"/>
              </a:rPr>
              <a:t> </a:t>
            </a:r>
            <a:r>
              <a:rPr sz="3200" b="1" spc="25" dirty="0">
                <a:latin typeface="Corbel"/>
                <a:cs typeface="Corbel"/>
              </a:rPr>
              <a:t>SEXUAL  </a:t>
            </a:r>
            <a:r>
              <a:rPr sz="3200" b="1" spc="-5" dirty="0">
                <a:latin typeface="Corbel"/>
                <a:cs typeface="Corbel"/>
              </a:rPr>
              <a:t>HARASSMENT</a:t>
            </a:r>
            <a:endParaRPr sz="320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6730"/>
            <a:chOff x="0" y="0"/>
            <a:chExt cx="9144000" cy="685673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2475" cy="68564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58951"/>
              <a:ext cx="2583180" cy="5330825"/>
            </a:xfrm>
            <a:custGeom>
              <a:avLst/>
              <a:gdLst/>
              <a:ahLst/>
              <a:cxnLst/>
              <a:rect l="l" t="t" r="r" b="b"/>
              <a:pathLst>
                <a:path w="2583180" h="5330825">
                  <a:moveTo>
                    <a:pt x="2583180" y="0"/>
                  </a:moveTo>
                  <a:lnTo>
                    <a:pt x="0" y="0"/>
                  </a:lnTo>
                  <a:lnTo>
                    <a:pt x="0" y="5330571"/>
                  </a:lnTo>
                  <a:lnTo>
                    <a:pt x="2583180" y="5330571"/>
                  </a:lnTo>
                  <a:lnTo>
                    <a:pt x="2583180" y="0"/>
                  </a:lnTo>
                  <a:close/>
                </a:path>
              </a:pathLst>
            </a:custGeom>
            <a:solidFill>
              <a:srgbClr val="0F6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62059" y="758951"/>
              <a:ext cx="281940" cy="5330825"/>
            </a:xfrm>
            <a:custGeom>
              <a:avLst/>
              <a:gdLst/>
              <a:ahLst/>
              <a:cxnLst/>
              <a:rect l="l" t="t" r="r" b="b"/>
              <a:pathLst>
                <a:path w="281940" h="5330825">
                  <a:moveTo>
                    <a:pt x="281940" y="0"/>
                  </a:moveTo>
                  <a:lnTo>
                    <a:pt x="0" y="0"/>
                  </a:lnTo>
                  <a:lnTo>
                    <a:pt x="0" y="5330571"/>
                  </a:lnTo>
                  <a:lnTo>
                    <a:pt x="281940" y="5330571"/>
                  </a:lnTo>
                  <a:lnTo>
                    <a:pt x="281940" y="0"/>
                  </a:lnTo>
                  <a:close/>
                </a:path>
              </a:pathLst>
            </a:custGeom>
            <a:solidFill>
              <a:srgbClr val="C5C5C5">
                <a:alpha val="4980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98105" y="3548396"/>
            <a:ext cx="509778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1770" marR="5080" indent="-179705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0F6CC5"/>
                </a:solidFill>
                <a:latin typeface="Corbel"/>
                <a:cs typeface="Corbel"/>
              </a:rPr>
              <a:t>HOSTILE</a:t>
            </a:r>
            <a:r>
              <a:rPr b="1" spc="-275" dirty="0">
                <a:solidFill>
                  <a:srgbClr val="0F6CC5"/>
                </a:solidFill>
                <a:latin typeface="Corbel"/>
                <a:cs typeface="Corbel"/>
              </a:rPr>
              <a:t> </a:t>
            </a:r>
            <a:r>
              <a:rPr b="1" spc="-5" dirty="0">
                <a:solidFill>
                  <a:srgbClr val="0F6CC5"/>
                </a:solidFill>
                <a:latin typeface="Corbel"/>
                <a:cs typeface="Corbel"/>
              </a:rPr>
              <a:t>ENVIRONMENT  SEXUAL</a:t>
            </a:r>
            <a:r>
              <a:rPr b="1" spc="-145" dirty="0">
                <a:solidFill>
                  <a:srgbClr val="0F6CC5"/>
                </a:solidFill>
                <a:latin typeface="Corbel"/>
                <a:cs typeface="Corbel"/>
              </a:rPr>
              <a:t> </a:t>
            </a:r>
            <a:r>
              <a:rPr b="1" spc="-5" dirty="0">
                <a:solidFill>
                  <a:srgbClr val="0F6CC5"/>
                </a:solidFill>
                <a:latin typeface="Corbel"/>
                <a:cs typeface="Corbel"/>
              </a:rPr>
              <a:t>HARASSMENT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78285" y="3333837"/>
            <a:ext cx="6176010" cy="17081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Corbel"/>
                <a:cs typeface="Corbel"/>
              </a:rPr>
              <a:t>Unwelcome conduct </a:t>
            </a:r>
            <a:r>
              <a:rPr sz="2400" spc="-15" dirty="0">
                <a:latin typeface="Corbel"/>
                <a:cs typeface="Corbel"/>
              </a:rPr>
              <a:t>that </a:t>
            </a:r>
            <a:r>
              <a:rPr sz="2400" spc="-5" dirty="0">
                <a:latin typeface="Corbel"/>
                <a:cs typeface="Corbel"/>
              </a:rPr>
              <a:t>is determined by </a:t>
            </a:r>
            <a:r>
              <a:rPr sz="2400" dirty="0">
                <a:latin typeface="Corbel"/>
                <a:cs typeface="Corbel"/>
              </a:rPr>
              <a:t>a  </a:t>
            </a:r>
            <a:r>
              <a:rPr sz="2400" spc="-5" dirty="0">
                <a:latin typeface="Corbel"/>
                <a:cs typeface="Corbel"/>
              </a:rPr>
              <a:t>reasonable </a:t>
            </a:r>
            <a:r>
              <a:rPr sz="2400" dirty="0">
                <a:latin typeface="Corbel"/>
                <a:cs typeface="Corbel"/>
              </a:rPr>
              <a:t>person </a:t>
            </a:r>
            <a:r>
              <a:rPr sz="2400" spc="-5" dirty="0">
                <a:latin typeface="Corbel"/>
                <a:cs typeface="Corbel"/>
              </a:rPr>
              <a:t>to be </a:t>
            </a:r>
            <a:r>
              <a:rPr sz="2400" dirty="0">
                <a:latin typeface="Corbel"/>
                <a:cs typeface="Corbel"/>
              </a:rPr>
              <a:t>so severe, </a:t>
            </a:r>
            <a:r>
              <a:rPr sz="2400" spc="-5" dirty="0">
                <a:latin typeface="Corbel"/>
                <a:cs typeface="Corbel"/>
              </a:rPr>
              <a:t>pervasive,</a:t>
            </a:r>
            <a:r>
              <a:rPr sz="2400" spc="-295" dirty="0">
                <a:latin typeface="Corbel"/>
                <a:cs typeface="Corbel"/>
              </a:rPr>
              <a:t> </a:t>
            </a:r>
            <a:r>
              <a:rPr sz="2400" spc="-20" dirty="0">
                <a:latin typeface="Corbel"/>
                <a:cs typeface="Corbel"/>
              </a:rPr>
              <a:t>and  </a:t>
            </a:r>
            <a:r>
              <a:rPr sz="2400" spc="-5" dirty="0">
                <a:latin typeface="Corbel"/>
                <a:cs typeface="Corbel"/>
              </a:rPr>
              <a:t>objectively offensive </a:t>
            </a:r>
            <a:r>
              <a:rPr sz="2400" spc="-15" dirty="0">
                <a:latin typeface="Corbel"/>
                <a:cs typeface="Corbel"/>
              </a:rPr>
              <a:t>that </a:t>
            </a:r>
            <a:r>
              <a:rPr sz="2400" spc="-5" dirty="0">
                <a:latin typeface="Corbel"/>
                <a:cs typeface="Corbel"/>
              </a:rPr>
              <a:t>it effectively denies </a:t>
            </a:r>
            <a:r>
              <a:rPr sz="2400" dirty="0">
                <a:latin typeface="Corbel"/>
                <a:cs typeface="Corbel"/>
              </a:rPr>
              <a:t>a  person equal </a:t>
            </a:r>
            <a:r>
              <a:rPr sz="2400" spc="-10" dirty="0">
                <a:latin typeface="Corbel"/>
                <a:cs typeface="Corbel"/>
              </a:rPr>
              <a:t>access </a:t>
            </a:r>
            <a:r>
              <a:rPr sz="2400" spc="-5" dirty="0">
                <a:latin typeface="Corbel"/>
                <a:cs typeface="Corbel"/>
              </a:rPr>
              <a:t>to </a:t>
            </a:r>
            <a:r>
              <a:rPr sz="2400" spc="-15" dirty="0">
                <a:latin typeface="Corbel"/>
                <a:cs typeface="Corbel"/>
              </a:rPr>
              <a:t>the school’s </a:t>
            </a:r>
            <a:r>
              <a:rPr sz="2400" spc="-5" dirty="0">
                <a:latin typeface="Corbel"/>
                <a:cs typeface="Corbel"/>
              </a:rPr>
              <a:t>educational  program </a:t>
            </a:r>
            <a:r>
              <a:rPr sz="2400" dirty="0">
                <a:latin typeface="Corbel"/>
                <a:cs typeface="Corbel"/>
              </a:rPr>
              <a:t>or</a:t>
            </a:r>
            <a:r>
              <a:rPr sz="2400" spc="-185" dirty="0">
                <a:latin typeface="Corbel"/>
                <a:cs typeface="Corbel"/>
              </a:rPr>
              <a:t> </a:t>
            </a:r>
            <a:r>
              <a:rPr sz="2400" spc="-25" dirty="0">
                <a:latin typeface="Corbel"/>
                <a:cs typeface="Corbel"/>
              </a:rPr>
              <a:t>activity.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01592" y="1163672"/>
            <a:ext cx="609663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46885" marR="5080" indent="-173482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orbel"/>
                <a:cs typeface="Corbel"/>
              </a:rPr>
              <a:t>HOSTILE ENVIRONMENT</a:t>
            </a:r>
            <a:r>
              <a:rPr sz="3200" b="1" spc="-365" dirty="0">
                <a:latin typeface="Corbel"/>
                <a:cs typeface="Corbel"/>
              </a:rPr>
              <a:t> </a:t>
            </a:r>
            <a:r>
              <a:rPr sz="3200" b="1" spc="-5" dirty="0">
                <a:latin typeface="Corbel"/>
                <a:cs typeface="Corbel"/>
              </a:rPr>
              <a:t>SEXUAL  HARASSMENT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78286" y="3046945"/>
            <a:ext cx="5807710" cy="16256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00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latin typeface="Corbel"/>
                <a:cs typeface="Corbel"/>
              </a:rPr>
              <a:t>No intent</a:t>
            </a:r>
            <a:r>
              <a:rPr sz="2400" spc="-6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required.</a:t>
            </a:r>
            <a:endParaRPr sz="2400">
              <a:latin typeface="Corbel"/>
              <a:cs typeface="Corbel"/>
            </a:endParaRPr>
          </a:p>
          <a:p>
            <a:pPr marL="354965" marR="5080" indent="-342900">
              <a:lnSpc>
                <a:spcPts val="3120"/>
              </a:lnSpc>
              <a:spcBef>
                <a:spcPts val="110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latin typeface="Corbel"/>
                <a:cs typeface="Corbel"/>
              </a:rPr>
              <a:t>Look </a:t>
            </a:r>
            <a:r>
              <a:rPr sz="2400" dirty="0">
                <a:latin typeface="Corbel"/>
                <a:cs typeface="Corbel"/>
              </a:rPr>
              <a:t>at </a:t>
            </a:r>
            <a:r>
              <a:rPr sz="2400" spc="-5" dirty="0">
                <a:latin typeface="Corbel"/>
                <a:cs typeface="Corbel"/>
              </a:rPr>
              <a:t>circumstances, expectations,  relationships, location, </a:t>
            </a:r>
            <a:r>
              <a:rPr sz="2400" spc="-30" dirty="0">
                <a:latin typeface="Corbel"/>
                <a:cs typeface="Corbel"/>
              </a:rPr>
              <a:t>frequency, </a:t>
            </a:r>
            <a:r>
              <a:rPr sz="2400" spc="-5" dirty="0">
                <a:latin typeface="Corbel"/>
                <a:cs typeface="Corbel"/>
              </a:rPr>
              <a:t>gravity</a:t>
            </a:r>
            <a:r>
              <a:rPr sz="2400" spc="-28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of</a:t>
            </a:r>
            <a:endParaRPr sz="2400">
              <a:latin typeface="Corbel"/>
              <a:cs typeface="Corbel"/>
            </a:endParaRPr>
          </a:p>
          <a:p>
            <a:pPr marL="354965">
              <a:lnSpc>
                <a:spcPct val="100000"/>
              </a:lnSpc>
              <a:spcBef>
                <a:spcPts val="290"/>
              </a:spcBef>
            </a:pPr>
            <a:r>
              <a:rPr sz="2400" spc="-5" dirty="0">
                <a:latin typeface="Corbel"/>
                <a:cs typeface="Corbel"/>
              </a:rPr>
              <a:t>conduct.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01592" y="1163672"/>
            <a:ext cx="6096635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32840" marR="5080" indent="-1120775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orbel"/>
                <a:cs typeface="Corbel"/>
              </a:rPr>
              <a:t>HOSTILE ENVIRONMENT</a:t>
            </a:r>
            <a:r>
              <a:rPr sz="3200" b="1" spc="-365" dirty="0">
                <a:latin typeface="Corbel"/>
                <a:cs typeface="Corbel"/>
              </a:rPr>
              <a:t> </a:t>
            </a:r>
            <a:r>
              <a:rPr sz="3200" b="1" spc="-5" dirty="0">
                <a:latin typeface="Corbel"/>
                <a:cs typeface="Corbel"/>
              </a:rPr>
              <a:t>SEXUAL  HARASSMENT</a:t>
            </a:r>
            <a:r>
              <a:rPr sz="3200" b="1" spc="-100" dirty="0">
                <a:latin typeface="Corbel"/>
                <a:cs typeface="Corbel"/>
              </a:rPr>
              <a:t> </a:t>
            </a:r>
            <a:r>
              <a:rPr sz="3200" b="1" spc="-15" dirty="0">
                <a:latin typeface="Corbel"/>
                <a:cs typeface="Corbel"/>
              </a:rPr>
              <a:t>(cont.)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37203" y="4501896"/>
            <a:ext cx="2566415" cy="1491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78286" y="2700646"/>
            <a:ext cx="6548120" cy="23239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5000"/>
              </a:lnSpc>
              <a:spcBef>
                <a:spcPts val="100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15" dirty="0">
                <a:latin typeface="Corbel"/>
                <a:cs typeface="Corbel"/>
              </a:rPr>
              <a:t>This </a:t>
            </a:r>
            <a:r>
              <a:rPr sz="2400" spc="-5" dirty="0">
                <a:latin typeface="Corbel"/>
                <a:cs typeface="Corbel"/>
              </a:rPr>
              <a:t>is </a:t>
            </a:r>
            <a:r>
              <a:rPr sz="2400" dirty="0">
                <a:latin typeface="Corbel"/>
                <a:cs typeface="Corbel"/>
              </a:rPr>
              <a:t>a </a:t>
            </a:r>
            <a:r>
              <a:rPr sz="2400" spc="-5" dirty="0">
                <a:latin typeface="Corbel"/>
                <a:cs typeface="Corbel"/>
              </a:rPr>
              <a:t>reasonable </a:t>
            </a:r>
            <a:r>
              <a:rPr sz="2400" dirty="0">
                <a:latin typeface="Corbel"/>
                <a:cs typeface="Corbel"/>
              </a:rPr>
              <a:t>person </a:t>
            </a:r>
            <a:r>
              <a:rPr sz="2400" b="1" dirty="0">
                <a:latin typeface="Corbel"/>
                <a:cs typeface="Corbel"/>
              </a:rPr>
              <a:t>standing in the</a:t>
            </a:r>
            <a:r>
              <a:rPr sz="2400" b="1" spc="-220" dirty="0">
                <a:latin typeface="Corbel"/>
                <a:cs typeface="Corbel"/>
              </a:rPr>
              <a:t> </a:t>
            </a:r>
            <a:r>
              <a:rPr sz="2400" b="1" dirty="0">
                <a:latin typeface="Corbel"/>
                <a:cs typeface="Corbel"/>
              </a:rPr>
              <a:t>shoes  of the</a:t>
            </a:r>
            <a:r>
              <a:rPr sz="2400" b="1" spc="-50" dirty="0">
                <a:latin typeface="Corbel"/>
                <a:cs typeface="Corbel"/>
              </a:rPr>
              <a:t> </a:t>
            </a:r>
            <a:r>
              <a:rPr sz="2400" b="1" spc="-5" dirty="0">
                <a:latin typeface="Corbel"/>
                <a:cs typeface="Corbel"/>
              </a:rPr>
              <a:t>complainant.</a:t>
            </a:r>
            <a:endParaRPr sz="2400" dirty="0">
              <a:latin typeface="Corbel"/>
              <a:cs typeface="Corbel"/>
            </a:endParaRPr>
          </a:p>
          <a:p>
            <a:pPr marL="354965" marR="99060" indent="-342900">
              <a:lnSpc>
                <a:spcPct val="105000"/>
              </a:lnSpc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30" dirty="0">
                <a:latin typeface="Corbel"/>
                <a:cs typeface="Corbel"/>
              </a:rPr>
              <a:t>Regulations </a:t>
            </a:r>
            <a:r>
              <a:rPr sz="2400" spc="-5" dirty="0">
                <a:latin typeface="Corbel"/>
                <a:cs typeface="Corbel"/>
              </a:rPr>
              <a:t>Commentary indicates </a:t>
            </a:r>
            <a:r>
              <a:rPr sz="2400" spc="-15" dirty="0">
                <a:latin typeface="Corbel"/>
                <a:cs typeface="Corbel"/>
              </a:rPr>
              <a:t>that this </a:t>
            </a:r>
            <a:r>
              <a:rPr sz="2400" spc="-5" dirty="0">
                <a:latin typeface="Corbel"/>
                <a:cs typeface="Corbel"/>
              </a:rPr>
              <a:t>is  </a:t>
            </a:r>
            <a:r>
              <a:rPr sz="2400" dirty="0">
                <a:latin typeface="Corbel"/>
                <a:cs typeface="Corbel"/>
              </a:rPr>
              <a:t>fact</a:t>
            </a:r>
            <a:r>
              <a:rPr sz="2400" spc="-70" dirty="0">
                <a:latin typeface="Corbel"/>
                <a:cs typeface="Corbel"/>
              </a:rPr>
              <a:t> </a:t>
            </a:r>
            <a:r>
              <a:rPr sz="2400" spc="10" dirty="0">
                <a:latin typeface="Corbel"/>
                <a:cs typeface="Corbel"/>
              </a:rPr>
              <a:t>specific;</a:t>
            </a:r>
            <a:r>
              <a:rPr lang="en-US" sz="2400" spc="10" dirty="0">
                <a:latin typeface="Corbel"/>
                <a:cs typeface="Corbel"/>
              </a:rPr>
              <a:t> t</a:t>
            </a:r>
            <a:r>
              <a:rPr sz="2400" spc="10" dirty="0">
                <a:latin typeface="Corbel"/>
                <a:cs typeface="Corbel"/>
              </a:rPr>
              <a:t>he</a:t>
            </a:r>
            <a:r>
              <a:rPr sz="2400" spc="-4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specific</a:t>
            </a:r>
            <a:r>
              <a:rPr sz="2400" spc="-1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facts</a:t>
            </a:r>
            <a:r>
              <a:rPr sz="2400" spc="-9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and</a:t>
            </a:r>
            <a:r>
              <a:rPr sz="2400" spc="-260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circumstances  </a:t>
            </a:r>
            <a:r>
              <a:rPr sz="2400" dirty="0">
                <a:latin typeface="Corbel"/>
                <a:cs typeface="Corbel"/>
              </a:rPr>
              <a:t>of </a:t>
            </a:r>
            <a:r>
              <a:rPr sz="2400" spc="-15" dirty="0">
                <a:latin typeface="Corbel"/>
                <a:cs typeface="Corbel"/>
              </a:rPr>
              <a:t>the </a:t>
            </a:r>
            <a:r>
              <a:rPr sz="2400" spc="-5" dirty="0">
                <a:latin typeface="Corbel"/>
                <a:cs typeface="Corbel"/>
              </a:rPr>
              <a:t>incident and parties involved </a:t>
            </a:r>
            <a:r>
              <a:rPr sz="2400" dirty="0">
                <a:latin typeface="Corbel"/>
                <a:cs typeface="Corbel"/>
              </a:rPr>
              <a:t>may cause  different </a:t>
            </a:r>
            <a:r>
              <a:rPr sz="2400" spc="-5" dirty="0">
                <a:latin typeface="Corbel"/>
                <a:cs typeface="Corbel"/>
              </a:rPr>
              <a:t>people to </a:t>
            </a:r>
            <a:r>
              <a:rPr sz="2400" dirty="0">
                <a:latin typeface="Corbel"/>
                <a:cs typeface="Corbel"/>
              </a:rPr>
              <a:t>reach different</a:t>
            </a:r>
            <a:r>
              <a:rPr sz="2400" spc="-204" dirty="0">
                <a:latin typeface="Corbel"/>
                <a:cs typeface="Corbel"/>
              </a:rPr>
              <a:t> </a:t>
            </a:r>
            <a:r>
              <a:rPr sz="2400" spc="-10" dirty="0">
                <a:latin typeface="Corbel"/>
                <a:cs typeface="Corbel"/>
              </a:rPr>
              <a:t>conclusions.</a:t>
            </a:r>
            <a:endParaRPr sz="2400" dirty="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75068" y="1163672"/>
            <a:ext cx="635635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3845" marR="5080" indent="-27178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orbel"/>
                <a:cs typeface="Corbel"/>
              </a:rPr>
              <a:t>REASONABLE </a:t>
            </a:r>
            <a:r>
              <a:rPr sz="3200" b="1" dirty="0">
                <a:latin typeface="Corbel"/>
                <a:cs typeface="Corbel"/>
              </a:rPr>
              <a:t>PERSON</a:t>
            </a:r>
            <a:r>
              <a:rPr sz="3200" b="1" spc="-365" dirty="0">
                <a:latin typeface="Corbel"/>
                <a:cs typeface="Corbel"/>
              </a:rPr>
              <a:t> </a:t>
            </a:r>
            <a:r>
              <a:rPr sz="3200" b="1" spc="-25" dirty="0">
                <a:latin typeface="Corbel"/>
                <a:cs typeface="Corbel"/>
              </a:rPr>
              <a:t>STANDARD  </a:t>
            </a:r>
            <a:r>
              <a:rPr sz="3200" b="1" dirty="0">
                <a:latin typeface="Corbel"/>
                <a:cs typeface="Corbel"/>
              </a:rPr>
              <a:t>FOR </a:t>
            </a:r>
            <a:r>
              <a:rPr sz="3200" b="1" spc="-35" dirty="0">
                <a:latin typeface="Corbel"/>
                <a:cs typeface="Corbel"/>
              </a:rPr>
              <a:t>“OBJECTIVELY</a:t>
            </a:r>
            <a:r>
              <a:rPr sz="3200" b="1" spc="-325" dirty="0">
                <a:latin typeface="Corbel"/>
                <a:cs typeface="Corbel"/>
              </a:rPr>
              <a:t> </a:t>
            </a:r>
            <a:r>
              <a:rPr sz="3200" b="1" spc="-5" dirty="0">
                <a:latin typeface="Corbel"/>
                <a:cs typeface="Corbel"/>
              </a:rPr>
              <a:t>OFFENSIVE”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78286" y="2782769"/>
            <a:ext cx="6451600" cy="2128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62560" indent="-343535">
              <a:lnSpc>
                <a:spcPct val="114999"/>
              </a:lnSpc>
              <a:spcBef>
                <a:spcPts val="95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spc="-5" dirty="0">
                <a:latin typeface="Corbel"/>
                <a:cs typeface="Corbel"/>
              </a:rPr>
              <a:t>Severity considers </a:t>
            </a:r>
            <a:r>
              <a:rPr sz="2000" dirty="0">
                <a:latin typeface="Corbel"/>
                <a:cs typeface="Corbel"/>
              </a:rPr>
              <a:t>the </a:t>
            </a:r>
            <a:r>
              <a:rPr sz="2000" spc="-5" dirty="0">
                <a:latin typeface="Corbel"/>
                <a:cs typeface="Corbel"/>
              </a:rPr>
              <a:t>circumstances of </a:t>
            </a:r>
            <a:r>
              <a:rPr sz="2000" dirty="0">
                <a:latin typeface="Corbel"/>
                <a:cs typeface="Corbel"/>
              </a:rPr>
              <a:t>the </a:t>
            </a:r>
            <a:r>
              <a:rPr sz="2000" spc="-15" dirty="0">
                <a:latin typeface="Corbel"/>
                <a:cs typeface="Corbel"/>
              </a:rPr>
              <a:t>complainant,  </a:t>
            </a:r>
            <a:r>
              <a:rPr sz="2000" spc="-5" dirty="0">
                <a:latin typeface="Corbel"/>
                <a:cs typeface="Corbel"/>
              </a:rPr>
              <a:t>including </a:t>
            </a:r>
            <a:r>
              <a:rPr sz="2000" dirty="0">
                <a:latin typeface="Corbel"/>
                <a:cs typeface="Corbel"/>
              </a:rPr>
              <a:t>age, </a:t>
            </a:r>
            <a:r>
              <a:rPr sz="2000" spc="-30" dirty="0">
                <a:latin typeface="Corbel"/>
                <a:cs typeface="Corbel"/>
              </a:rPr>
              <a:t>disability, </a:t>
            </a:r>
            <a:r>
              <a:rPr sz="2000" dirty="0">
                <a:latin typeface="Corbel"/>
                <a:cs typeface="Corbel"/>
              </a:rPr>
              <a:t>sex, and</a:t>
            </a:r>
            <a:r>
              <a:rPr sz="2000" spc="-70" dirty="0">
                <a:latin typeface="Corbel"/>
                <a:cs typeface="Corbel"/>
              </a:rPr>
              <a:t> </a:t>
            </a:r>
            <a:r>
              <a:rPr sz="2000" spc="5" dirty="0">
                <a:latin typeface="Corbel"/>
                <a:cs typeface="Corbel"/>
              </a:rPr>
              <a:t>other</a:t>
            </a:r>
            <a:r>
              <a:rPr lang="en-US" sz="2000" spc="5" dirty="0">
                <a:latin typeface="Corbel"/>
                <a:cs typeface="Corbel"/>
              </a:rPr>
              <a:t> </a:t>
            </a:r>
            <a:r>
              <a:rPr sz="2000" spc="5" dirty="0">
                <a:latin typeface="Corbel"/>
                <a:cs typeface="Corbel"/>
              </a:rPr>
              <a:t>characteristics.</a:t>
            </a:r>
            <a:endParaRPr sz="2000" dirty="0">
              <a:latin typeface="Corbel"/>
              <a:cs typeface="Corbel"/>
            </a:endParaRPr>
          </a:p>
          <a:p>
            <a:pPr marL="354965" marR="5080" indent="-342900">
              <a:lnSpc>
                <a:spcPct val="114999"/>
              </a:lnSpc>
              <a:spcBef>
                <a:spcPts val="5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dirty="0">
                <a:latin typeface="Corbel"/>
                <a:cs typeface="Corbel"/>
              </a:rPr>
              <a:t>The </a:t>
            </a:r>
            <a:r>
              <a:rPr sz="2000" spc="-15" dirty="0">
                <a:latin typeface="Corbel"/>
                <a:cs typeface="Corbel"/>
              </a:rPr>
              <a:t>Complainant </a:t>
            </a:r>
            <a:r>
              <a:rPr sz="2000" spc="-5" dirty="0">
                <a:latin typeface="Corbel"/>
                <a:cs typeface="Corbel"/>
              </a:rPr>
              <a:t>need not </a:t>
            </a:r>
            <a:r>
              <a:rPr sz="2000" dirty="0">
                <a:latin typeface="Corbel"/>
                <a:cs typeface="Corbel"/>
              </a:rPr>
              <a:t>prove </a:t>
            </a:r>
            <a:r>
              <a:rPr sz="2000" spc="-35" dirty="0">
                <a:latin typeface="Corbel"/>
                <a:cs typeface="Corbel"/>
              </a:rPr>
              <a:t>severity, </a:t>
            </a:r>
            <a:r>
              <a:rPr sz="2000" spc="-5" dirty="0">
                <a:latin typeface="Corbel"/>
                <a:cs typeface="Corbel"/>
              </a:rPr>
              <a:t>but only  describe</a:t>
            </a:r>
            <a:r>
              <a:rPr sz="2000" spc="-5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what</a:t>
            </a:r>
            <a:r>
              <a:rPr sz="2000" spc="-3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happened.</a:t>
            </a:r>
            <a:r>
              <a:rPr lang="en-US" sz="200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The</a:t>
            </a:r>
            <a:r>
              <a:rPr sz="2000" spc="-114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School</a:t>
            </a:r>
            <a:r>
              <a:rPr sz="2000" spc="-6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must</a:t>
            </a:r>
            <a:r>
              <a:rPr sz="2000" spc="-4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determine</a:t>
            </a:r>
            <a:r>
              <a:rPr sz="2000" spc="-7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if the  </a:t>
            </a:r>
            <a:r>
              <a:rPr sz="2000" spc="-5" dirty="0">
                <a:latin typeface="Corbel"/>
                <a:cs typeface="Corbel"/>
              </a:rPr>
              <a:t>situation </a:t>
            </a:r>
            <a:r>
              <a:rPr sz="2000" dirty="0">
                <a:latin typeface="Corbel"/>
                <a:cs typeface="Corbel"/>
              </a:rPr>
              <a:t>is </a:t>
            </a:r>
            <a:r>
              <a:rPr sz="2000" spc="-5" dirty="0">
                <a:latin typeface="Corbel"/>
                <a:cs typeface="Corbel"/>
              </a:rPr>
              <a:t>severe </a:t>
            </a:r>
            <a:r>
              <a:rPr sz="2000" dirty="0">
                <a:latin typeface="Corbel"/>
                <a:cs typeface="Corbel"/>
              </a:rPr>
              <a:t>from the </a:t>
            </a:r>
            <a:r>
              <a:rPr sz="2000" spc="-5" dirty="0">
                <a:latin typeface="Corbel"/>
                <a:cs typeface="Corbel"/>
              </a:rPr>
              <a:t>perspective of </a:t>
            </a:r>
            <a:r>
              <a:rPr sz="2000" dirty="0">
                <a:latin typeface="Corbel"/>
                <a:cs typeface="Corbel"/>
              </a:rPr>
              <a:t>a </a:t>
            </a:r>
            <a:r>
              <a:rPr sz="2000" spc="-5" dirty="0">
                <a:latin typeface="Corbel"/>
                <a:cs typeface="Corbel"/>
              </a:rPr>
              <a:t>reasonable  </a:t>
            </a:r>
            <a:r>
              <a:rPr sz="2000" dirty="0">
                <a:latin typeface="Corbel"/>
                <a:cs typeface="Corbel"/>
              </a:rPr>
              <a:t>person in the</a:t>
            </a:r>
            <a:r>
              <a:rPr sz="2000" spc="-114" dirty="0">
                <a:latin typeface="Corbel"/>
                <a:cs typeface="Corbel"/>
              </a:rPr>
              <a:t> </a:t>
            </a:r>
            <a:r>
              <a:rPr sz="2000" spc="-15" dirty="0">
                <a:latin typeface="Corbel"/>
                <a:cs typeface="Corbel"/>
              </a:rPr>
              <a:t>Complainant’s</a:t>
            </a:r>
            <a:r>
              <a:rPr lang="en-US" sz="2000" spc="-15" dirty="0">
                <a:latin typeface="Corbel"/>
                <a:cs typeface="Corbel"/>
              </a:rPr>
              <a:t> </a:t>
            </a:r>
            <a:r>
              <a:rPr sz="2000" spc="-15" dirty="0">
                <a:latin typeface="Corbel"/>
                <a:cs typeface="Corbel"/>
              </a:rPr>
              <a:t>position.</a:t>
            </a:r>
            <a:endParaRPr sz="2000" dirty="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66868" y="1163672"/>
            <a:ext cx="39789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orbel"/>
                <a:cs typeface="Corbel"/>
              </a:rPr>
              <a:t>SEVERITY</a:t>
            </a:r>
            <a:r>
              <a:rPr sz="3200" b="1" spc="-345" dirty="0">
                <a:latin typeface="Corbel"/>
                <a:cs typeface="Corbel"/>
              </a:rPr>
              <a:t> </a:t>
            </a:r>
            <a:r>
              <a:rPr sz="3200" b="1" spc="-25" dirty="0">
                <a:latin typeface="Corbel"/>
                <a:cs typeface="Corbel"/>
              </a:rPr>
              <a:t>STANDARD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78285" y="3205063"/>
            <a:ext cx="6237605" cy="137922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Corbel"/>
                <a:cs typeface="Corbel"/>
              </a:rPr>
              <a:t>Commentary indicates </a:t>
            </a:r>
            <a:r>
              <a:rPr sz="2400" spc="-15" dirty="0">
                <a:latin typeface="Corbel"/>
                <a:cs typeface="Corbel"/>
              </a:rPr>
              <a:t>that </a:t>
            </a:r>
            <a:r>
              <a:rPr sz="2400" spc="-5" dirty="0">
                <a:latin typeface="Corbel"/>
                <a:cs typeface="Corbel"/>
              </a:rPr>
              <a:t>“pervasive” is </a:t>
            </a:r>
            <a:r>
              <a:rPr sz="2400" dirty="0">
                <a:latin typeface="Corbel"/>
                <a:cs typeface="Corbel"/>
              </a:rPr>
              <a:t>more  </a:t>
            </a:r>
            <a:r>
              <a:rPr sz="2400" spc="-15" dirty="0">
                <a:latin typeface="Corbel"/>
                <a:cs typeface="Corbel"/>
              </a:rPr>
              <a:t>than </a:t>
            </a:r>
            <a:r>
              <a:rPr sz="2400" spc="-5" dirty="0">
                <a:latin typeface="Corbel"/>
                <a:cs typeface="Corbel"/>
              </a:rPr>
              <a:t>once. </a:t>
            </a:r>
            <a:r>
              <a:rPr sz="2400" spc="-50" dirty="0">
                <a:latin typeface="Corbel"/>
                <a:cs typeface="Corbel"/>
              </a:rPr>
              <a:t>However, </a:t>
            </a:r>
            <a:r>
              <a:rPr sz="2400" spc="-15" dirty="0">
                <a:latin typeface="Corbel"/>
                <a:cs typeface="Corbel"/>
              </a:rPr>
              <a:t>the </a:t>
            </a:r>
            <a:r>
              <a:rPr sz="2400" spc="-5" dirty="0">
                <a:latin typeface="Corbel"/>
                <a:cs typeface="Corbel"/>
              </a:rPr>
              <a:t>school should</a:t>
            </a:r>
            <a:r>
              <a:rPr sz="2400" spc="-254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investigate  </a:t>
            </a:r>
            <a:r>
              <a:rPr sz="2400" dirty="0">
                <a:latin typeface="Corbel"/>
                <a:cs typeface="Corbel"/>
              </a:rPr>
              <a:t>a </a:t>
            </a:r>
            <a:r>
              <a:rPr sz="2400" spc="-5" dirty="0">
                <a:latin typeface="Corbel"/>
                <a:cs typeface="Corbel"/>
              </a:rPr>
              <a:t>single incident to determine if it is part </a:t>
            </a:r>
            <a:r>
              <a:rPr sz="2400" dirty="0">
                <a:latin typeface="Corbel"/>
                <a:cs typeface="Corbel"/>
              </a:rPr>
              <a:t>of a  </a:t>
            </a:r>
            <a:r>
              <a:rPr sz="2400" spc="-5" dirty="0">
                <a:latin typeface="Corbel"/>
                <a:cs typeface="Corbel"/>
              </a:rPr>
              <a:t>pervasive pattern </a:t>
            </a:r>
            <a:r>
              <a:rPr sz="2400" dirty="0">
                <a:latin typeface="Corbel"/>
                <a:cs typeface="Corbel"/>
              </a:rPr>
              <a:t>of</a:t>
            </a:r>
            <a:r>
              <a:rPr sz="2400" spc="-114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harassment.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37296" y="1163672"/>
            <a:ext cx="423799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25" dirty="0">
                <a:latin typeface="Corbel"/>
                <a:cs typeface="Corbel"/>
              </a:rPr>
              <a:t>PERVASIVE</a:t>
            </a:r>
            <a:r>
              <a:rPr sz="3200" b="1" spc="-295" dirty="0">
                <a:latin typeface="Corbel"/>
                <a:cs typeface="Corbel"/>
              </a:rPr>
              <a:t> </a:t>
            </a:r>
            <a:r>
              <a:rPr sz="3200" b="1" spc="-25" dirty="0">
                <a:latin typeface="Corbel"/>
                <a:cs typeface="Corbel"/>
              </a:rPr>
              <a:t>STANDARD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78286" y="2676108"/>
            <a:ext cx="6127115" cy="1753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14999"/>
              </a:lnSpc>
              <a:spcBef>
                <a:spcPts val="100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latin typeface="Corbel"/>
                <a:cs typeface="Corbel"/>
              </a:rPr>
              <a:t>Unwelcome is without consent </a:t>
            </a:r>
            <a:r>
              <a:rPr sz="2400" dirty="0">
                <a:latin typeface="Corbel"/>
                <a:cs typeface="Corbel"/>
              </a:rPr>
              <a:t>of </a:t>
            </a:r>
            <a:r>
              <a:rPr sz="2400" spc="-5" dirty="0">
                <a:latin typeface="Corbel"/>
                <a:cs typeface="Corbel"/>
              </a:rPr>
              <a:t>victim and</a:t>
            </a:r>
            <a:r>
              <a:rPr lang="en-US" sz="2400" spc="-5" dirty="0">
                <a:latin typeface="Corbel"/>
                <a:cs typeface="Corbel"/>
              </a:rPr>
              <a:t> </a:t>
            </a:r>
            <a:r>
              <a:rPr sz="2400" spc="-360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is  subjective; Complainant </a:t>
            </a:r>
            <a:r>
              <a:rPr sz="2400" dirty="0">
                <a:latin typeface="Corbel"/>
                <a:cs typeface="Corbel"/>
              </a:rPr>
              <a:t>does </a:t>
            </a:r>
            <a:r>
              <a:rPr sz="2400" spc="-5" dirty="0">
                <a:latin typeface="Corbel"/>
                <a:cs typeface="Corbel"/>
              </a:rPr>
              <a:t>not wish </a:t>
            </a:r>
            <a:r>
              <a:rPr sz="2400" spc="-30" dirty="0">
                <a:latin typeface="Corbel"/>
                <a:cs typeface="Corbel"/>
              </a:rPr>
              <a:t>to  </a:t>
            </a:r>
            <a:r>
              <a:rPr sz="2400" spc="-5" dirty="0">
                <a:latin typeface="Corbel"/>
                <a:cs typeface="Corbel"/>
              </a:rPr>
              <a:t>participate.</a:t>
            </a:r>
            <a:endParaRPr sz="2400" dirty="0">
              <a:latin typeface="Corbel"/>
              <a:cs typeface="Corbel"/>
            </a:endParaRPr>
          </a:p>
          <a:p>
            <a:pPr marL="355600" indent="-342900">
              <a:lnSpc>
                <a:spcPct val="100000"/>
              </a:lnSpc>
              <a:spcBef>
                <a:spcPts val="790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latin typeface="Corbel"/>
                <a:cs typeface="Corbel"/>
              </a:rPr>
              <a:t>Consider </a:t>
            </a:r>
            <a:r>
              <a:rPr sz="2400" dirty="0">
                <a:latin typeface="Corbel"/>
                <a:cs typeface="Corbel"/>
              </a:rPr>
              <a:t>age, </a:t>
            </a:r>
            <a:r>
              <a:rPr sz="2400" spc="-45" dirty="0">
                <a:latin typeface="Corbel"/>
                <a:cs typeface="Corbel"/>
              </a:rPr>
              <a:t>ability, </a:t>
            </a:r>
            <a:r>
              <a:rPr sz="2400" spc="-5" dirty="0">
                <a:latin typeface="Corbel"/>
                <a:cs typeface="Corbel"/>
              </a:rPr>
              <a:t>culture </a:t>
            </a:r>
            <a:r>
              <a:rPr sz="2400" dirty="0">
                <a:latin typeface="Corbel"/>
                <a:cs typeface="Corbel"/>
              </a:rPr>
              <a:t>of</a:t>
            </a:r>
            <a:r>
              <a:rPr sz="2400" spc="-120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victim.</a:t>
            </a:r>
            <a:endParaRPr sz="2400" dirty="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00720" y="1163672"/>
            <a:ext cx="43154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30" dirty="0">
                <a:latin typeface="Corbel"/>
                <a:cs typeface="Corbel"/>
              </a:rPr>
              <a:t>WHAT </a:t>
            </a:r>
            <a:r>
              <a:rPr sz="3200" b="1" dirty="0">
                <a:latin typeface="Corbel"/>
                <a:cs typeface="Corbel"/>
              </a:rPr>
              <a:t>IS</a:t>
            </a:r>
            <a:r>
              <a:rPr sz="3200" b="1" spc="-315" dirty="0">
                <a:latin typeface="Corbel"/>
                <a:cs typeface="Corbel"/>
              </a:rPr>
              <a:t> </a:t>
            </a:r>
            <a:r>
              <a:rPr sz="3200" b="1" spc="-15" dirty="0">
                <a:latin typeface="Corbel"/>
                <a:cs typeface="Corbel"/>
              </a:rPr>
              <a:t>UNWELCOME?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0103" y="899160"/>
            <a:ext cx="2179319" cy="14203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6730"/>
            <a:chOff x="0" y="0"/>
            <a:chExt cx="9144000" cy="685673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2475" cy="68564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58951"/>
              <a:ext cx="2583180" cy="5330825"/>
            </a:xfrm>
            <a:custGeom>
              <a:avLst/>
              <a:gdLst/>
              <a:ahLst/>
              <a:cxnLst/>
              <a:rect l="l" t="t" r="r" b="b"/>
              <a:pathLst>
                <a:path w="2583180" h="5330825">
                  <a:moveTo>
                    <a:pt x="2583180" y="0"/>
                  </a:moveTo>
                  <a:lnTo>
                    <a:pt x="0" y="0"/>
                  </a:lnTo>
                  <a:lnTo>
                    <a:pt x="0" y="5330571"/>
                  </a:lnTo>
                  <a:lnTo>
                    <a:pt x="2583180" y="5330571"/>
                  </a:lnTo>
                  <a:lnTo>
                    <a:pt x="2583180" y="0"/>
                  </a:lnTo>
                  <a:close/>
                </a:path>
              </a:pathLst>
            </a:custGeom>
            <a:solidFill>
              <a:srgbClr val="0F6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62059" y="758951"/>
              <a:ext cx="281940" cy="5330825"/>
            </a:xfrm>
            <a:custGeom>
              <a:avLst/>
              <a:gdLst/>
              <a:ahLst/>
              <a:cxnLst/>
              <a:rect l="l" t="t" r="r" b="b"/>
              <a:pathLst>
                <a:path w="281940" h="5330825">
                  <a:moveTo>
                    <a:pt x="281940" y="0"/>
                  </a:moveTo>
                  <a:lnTo>
                    <a:pt x="0" y="0"/>
                  </a:lnTo>
                  <a:lnTo>
                    <a:pt x="0" y="5330571"/>
                  </a:lnTo>
                  <a:lnTo>
                    <a:pt x="281940" y="5330571"/>
                  </a:lnTo>
                  <a:lnTo>
                    <a:pt x="281940" y="0"/>
                  </a:lnTo>
                  <a:close/>
                </a:path>
              </a:pathLst>
            </a:custGeom>
            <a:solidFill>
              <a:srgbClr val="C5C5C5">
                <a:alpha val="4980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793665" y="3548396"/>
            <a:ext cx="35077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30" dirty="0">
                <a:solidFill>
                  <a:srgbClr val="0F6CC5"/>
                </a:solidFill>
                <a:latin typeface="Corbel"/>
                <a:cs typeface="Corbel"/>
              </a:rPr>
              <a:t>HYPOTHETICALS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8285" y="2984350"/>
            <a:ext cx="6403340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latin typeface="Calibri"/>
                <a:cs typeface="Calibri"/>
              </a:rPr>
              <a:t>A </a:t>
            </a:r>
            <a:r>
              <a:rPr sz="2400" spc="-30" dirty="0">
                <a:latin typeface="Calibri"/>
                <a:cs typeface="Calibri"/>
              </a:rPr>
              <a:t>student spreads rumors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30" dirty="0">
                <a:latin typeface="Calibri"/>
                <a:cs typeface="Calibri"/>
              </a:rPr>
              <a:t>sexual </a:t>
            </a:r>
            <a:r>
              <a:rPr sz="2400" spc="-35" dirty="0">
                <a:latin typeface="Calibri"/>
                <a:cs typeface="Calibri"/>
              </a:rPr>
              <a:t>nature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through  </a:t>
            </a:r>
            <a:r>
              <a:rPr sz="2400" dirty="0">
                <a:latin typeface="Calibri"/>
                <a:cs typeface="Calibri"/>
              </a:rPr>
              <a:t>emails, </a:t>
            </a:r>
            <a:r>
              <a:rPr sz="2400" spc="-30" dirty="0">
                <a:latin typeface="Calibri"/>
                <a:cs typeface="Calibri"/>
              </a:rPr>
              <a:t>texts,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social </a:t>
            </a:r>
            <a:r>
              <a:rPr sz="2400" dirty="0">
                <a:latin typeface="Calibri"/>
                <a:cs typeface="Calibri"/>
              </a:rPr>
              <a:t>media </a:t>
            </a:r>
            <a:r>
              <a:rPr sz="2400" spc="-5" dirty="0">
                <a:latin typeface="Calibri"/>
                <a:cs typeface="Calibri"/>
              </a:rPr>
              <a:t>about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30" dirty="0">
                <a:latin typeface="Calibri"/>
                <a:cs typeface="Calibri"/>
              </a:rPr>
              <a:t>classmate  over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number of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weeks.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84056" y="1163672"/>
            <a:ext cx="27305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30" dirty="0">
                <a:latin typeface="Calibri"/>
                <a:cs typeface="Calibri"/>
              </a:rPr>
              <a:t>H</a:t>
            </a:r>
            <a:r>
              <a:rPr sz="3200" b="1" spc="-25" dirty="0">
                <a:latin typeface="Calibri"/>
                <a:cs typeface="Calibri"/>
              </a:rPr>
              <a:t>Y</a:t>
            </a:r>
            <a:r>
              <a:rPr sz="3200" b="1" spc="-30" dirty="0">
                <a:latin typeface="Calibri"/>
                <a:cs typeface="Calibri"/>
              </a:rPr>
              <a:t>P</a:t>
            </a:r>
            <a:r>
              <a:rPr sz="3200" b="1" spc="-95" dirty="0">
                <a:latin typeface="Calibri"/>
                <a:cs typeface="Calibri"/>
              </a:rPr>
              <a:t>O</a:t>
            </a:r>
            <a:r>
              <a:rPr sz="3200" b="1" spc="-30" dirty="0">
                <a:latin typeface="Calibri"/>
                <a:cs typeface="Calibri"/>
              </a:rPr>
              <a:t>T</a:t>
            </a:r>
            <a:r>
              <a:rPr sz="3200" b="1" spc="-35" dirty="0">
                <a:latin typeface="Calibri"/>
                <a:cs typeface="Calibri"/>
              </a:rPr>
              <a:t>H</a:t>
            </a:r>
            <a:r>
              <a:rPr sz="3200" b="1" spc="-30" dirty="0">
                <a:latin typeface="Calibri"/>
                <a:cs typeface="Calibri"/>
              </a:rPr>
              <a:t>ETIC</a:t>
            </a:r>
            <a:r>
              <a:rPr sz="3200" b="1" spc="-25" dirty="0">
                <a:latin typeface="Calibri"/>
                <a:cs typeface="Calibri"/>
              </a:rPr>
              <a:t>AL</a:t>
            </a:r>
            <a:r>
              <a:rPr sz="3200" b="1" dirty="0"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19115" y="3941064"/>
            <a:ext cx="1991855" cy="19918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54196" y="758951"/>
            <a:ext cx="5290185" cy="5330825"/>
          </a:xfrm>
          <a:custGeom>
            <a:avLst/>
            <a:gdLst/>
            <a:ahLst/>
            <a:cxnLst/>
            <a:rect l="l" t="t" r="r" b="b"/>
            <a:pathLst>
              <a:path w="5290184" h="5330825">
                <a:moveTo>
                  <a:pt x="5289677" y="0"/>
                </a:moveTo>
                <a:lnTo>
                  <a:pt x="0" y="0"/>
                </a:lnTo>
                <a:lnTo>
                  <a:pt x="0" y="5330571"/>
                </a:lnTo>
                <a:lnTo>
                  <a:pt x="5289677" y="5330571"/>
                </a:lnTo>
                <a:lnTo>
                  <a:pt x="5289677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58951"/>
            <a:ext cx="281940" cy="5330825"/>
          </a:xfrm>
          <a:custGeom>
            <a:avLst/>
            <a:gdLst/>
            <a:ahLst/>
            <a:cxnLst/>
            <a:rect l="l" t="t" r="r" b="b"/>
            <a:pathLst>
              <a:path w="281940" h="5330825">
                <a:moveTo>
                  <a:pt x="281940" y="0"/>
                </a:moveTo>
                <a:lnTo>
                  <a:pt x="0" y="0"/>
                </a:lnTo>
                <a:lnTo>
                  <a:pt x="0" y="5330571"/>
                </a:lnTo>
                <a:lnTo>
                  <a:pt x="281940" y="5330571"/>
                </a:lnTo>
                <a:lnTo>
                  <a:pt x="281940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157873" y="1852245"/>
            <a:ext cx="4636770" cy="284670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Corbel"/>
                <a:cs typeface="Corbel"/>
              </a:rPr>
              <a:t>No </a:t>
            </a:r>
            <a:r>
              <a:rPr sz="2400" dirty="0">
                <a:latin typeface="Corbel"/>
                <a:cs typeface="Corbel"/>
              </a:rPr>
              <a:t>person </a:t>
            </a:r>
            <a:r>
              <a:rPr sz="2400" spc="-5" dirty="0">
                <a:latin typeface="Corbel"/>
                <a:cs typeface="Corbel"/>
              </a:rPr>
              <a:t>in </a:t>
            </a:r>
            <a:r>
              <a:rPr sz="2400" spc="-15" dirty="0">
                <a:latin typeface="Corbel"/>
                <a:cs typeface="Corbel"/>
              </a:rPr>
              <a:t>the United </a:t>
            </a:r>
            <a:r>
              <a:rPr sz="2400" spc="-5" dirty="0">
                <a:latin typeface="Corbel"/>
                <a:cs typeface="Corbel"/>
              </a:rPr>
              <a:t>States, </a:t>
            </a:r>
            <a:r>
              <a:rPr sz="2400" dirty="0">
                <a:latin typeface="Corbel"/>
                <a:cs typeface="Corbel"/>
              </a:rPr>
              <a:t>on  </a:t>
            </a:r>
            <a:r>
              <a:rPr sz="2400" spc="-15" dirty="0">
                <a:latin typeface="Corbel"/>
                <a:cs typeface="Corbel"/>
              </a:rPr>
              <a:t>the </a:t>
            </a:r>
            <a:r>
              <a:rPr sz="2400" spc="-5" dirty="0">
                <a:latin typeface="Corbel"/>
                <a:cs typeface="Corbel"/>
              </a:rPr>
              <a:t>basis </a:t>
            </a:r>
            <a:r>
              <a:rPr sz="2400" dirty="0">
                <a:latin typeface="Corbel"/>
                <a:cs typeface="Corbel"/>
              </a:rPr>
              <a:t>of sex, </a:t>
            </a:r>
            <a:r>
              <a:rPr sz="2400" spc="-5" dirty="0">
                <a:latin typeface="Corbel"/>
                <a:cs typeface="Corbel"/>
              </a:rPr>
              <a:t>shall be </a:t>
            </a:r>
            <a:r>
              <a:rPr sz="2400" dirty="0">
                <a:latin typeface="Corbel"/>
                <a:cs typeface="Corbel"/>
              </a:rPr>
              <a:t>excluded  from </a:t>
            </a:r>
            <a:r>
              <a:rPr sz="2400" spc="-5" dirty="0">
                <a:latin typeface="Corbel"/>
                <a:cs typeface="Corbel"/>
              </a:rPr>
              <a:t>participation in, be denied </a:t>
            </a:r>
            <a:r>
              <a:rPr sz="2400" spc="-30" dirty="0">
                <a:latin typeface="Corbel"/>
                <a:cs typeface="Corbel"/>
              </a:rPr>
              <a:t>any  </a:t>
            </a:r>
            <a:r>
              <a:rPr sz="2400" dirty="0">
                <a:latin typeface="Corbel"/>
                <a:cs typeface="Corbel"/>
              </a:rPr>
              <a:t>of </a:t>
            </a:r>
            <a:r>
              <a:rPr sz="2400" spc="-15" dirty="0">
                <a:latin typeface="Corbel"/>
                <a:cs typeface="Corbel"/>
              </a:rPr>
              <a:t>the </a:t>
            </a:r>
            <a:r>
              <a:rPr sz="2400" spc="-5" dirty="0">
                <a:latin typeface="Corbel"/>
                <a:cs typeface="Corbel"/>
              </a:rPr>
              <a:t>benefits </a:t>
            </a:r>
            <a:r>
              <a:rPr sz="2400" spc="-45" dirty="0">
                <a:latin typeface="Corbel"/>
                <a:cs typeface="Corbel"/>
              </a:rPr>
              <a:t>of, </a:t>
            </a:r>
            <a:r>
              <a:rPr sz="2400" dirty="0">
                <a:latin typeface="Corbel"/>
                <a:cs typeface="Corbel"/>
              </a:rPr>
              <a:t>or </a:t>
            </a:r>
            <a:r>
              <a:rPr sz="2400" spc="-5" dirty="0">
                <a:latin typeface="Corbel"/>
                <a:cs typeface="Corbel"/>
              </a:rPr>
              <a:t>be </a:t>
            </a:r>
            <a:r>
              <a:rPr sz="2400" dirty="0">
                <a:latin typeface="Corbel"/>
                <a:cs typeface="Corbel"/>
              </a:rPr>
              <a:t>subjected </a:t>
            </a:r>
            <a:r>
              <a:rPr sz="2400" spc="-20" dirty="0">
                <a:latin typeface="Corbel"/>
                <a:cs typeface="Corbel"/>
              </a:rPr>
              <a:t>to  </a:t>
            </a:r>
            <a:r>
              <a:rPr sz="2400" spc="-5" dirty="0">
                <a:latin typeface="Corbel"/>
                <a:cs typeface="Corbel"/>
              </a:rPr>
              <a:t>discrimination under any</a:t>
            </a:r>
            <a:r>
              <a:rPr sz="2400" spc="-270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educational  program </a:t>
            </a:r>
            <a:r>
              <a:rPr sz="2400" dirty="0">
                <a:latin typeface="Corbel"/>
                <a:cs typeface="Corbel"/>
              </a:rPr>
              <a:t>or </a:t>
            </a:r>
            <a:r>
              <a:rPr sz="2400" spc="-25" dirty="0">
                <a:latin typeface="Corbel"/>
                <a:cs typeface="Corbel"/>
              </a:rPr>
              <a:t>activity </a:t>
            </a:r>
            <a:r>
              <a:rPr sz="2400" spc="-5" dirty="0">
                <a:latin typeface="Corbel"/>
                <a:cs typeface="Corbel"/>
              </a:rPr>
              <a:t>receiving </a:t>
            </a:r>
            <a:r>
              <a:rPr sz="2400" dirty="0">
                <a:latin typeface="Corbel"/>
                <a:cs typeface="Corbel"/>
              </a:rPr>
              <a:t>federal  </a:t>
            </a:r>
            <a:r>
              <a:rPr sz="2400" spc="-5" dirty="0">
                <a:latin typeface="Corbel"/>
                <a:cs typeface="Corbel"/>
              </a:rPr>
              <a:t>financial</a:t>
            </a:r>
            <a:r>
              <a:rPr sz="2400" spc="-7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assistance.</a:t>
            </a:r>
            <a:endParaRPr sz="24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2400" spc="-45" dirty="0">
                <a:latin typeface="Corbel"/>
                <a:cs typeface="Corbel"/>
              </a:rPr>
              <a:t>20 </a:t>
            </a:r>
            <a:r>
              <a:rPr sz="2400" spc="-5" dirty="0">
                <a:latin typeface="Corbel"/>
                <a:cs typeface="Corbel"/>
              </a:rPr>
              <a:t>USC</a:t>
            </a:r>
            <a:r>
              <a:rPr sz="2400" spc="-29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1681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3568" y="1676400"/>
            <a:ext cx="3428999" cy="2510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8285" y="3155546"/>
            <a:ext cx="5925185" cy="72199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8890">
              <a:lnSpc>
                <a:spcPts val="2600"/>
              </a:lnSpc>
              <a:spcBef>
                <a:spcPts val="420"/>
              </a:spcBef>
            </a:pPr>
            <a:r>
              <a:rPr sz="2400" dirty="0">
                <a:latin typeface="Calibri"/>
                <a:cs typeface="Calibri"/>
              </a:rPr>
              <a:t>A </a:t>
            </a:r>
            <a:r>
              <a:rPr sz="2400" spc="-30" dirty="0">
                <a:latin typeface="Calibri"/>
                <a:cs typeface="Calibri"/>
              </a:rPr>
              <a:t>student texts </a:t>
            </a:r>
            <a:r>
              <a:rPr sz="2400" spc="-5" dirty="0">
                <a:latin typeface="Calibri"/>
                <a:cs typeface="Calibri"/>
              </a:rPr>
              <a:t>another </a:t>
            </a:r>
            <a:r>
              <a:rPr sz="2400" spc="-30" dirty="0">
                <a:latin typeface="Calibri"/>
                <a:cs typeface="Calibri"/>
              </a:rPr>
              <a:t>student </a:t>
            </a:r>
            <a:r>
              <a:rPr sz="2400" dirty="0">
                <a:latin typeface="Calibri"/>
                <a:cs typeface="Calibri"/>
              </a:rPr>
              <a:t>an </a:t>
            </a:r>
            <a:r>
              <a:rPr sz="2400" spc="-30" dirty="0">
                <a:latin typeface="Calibri"/>
                <a:cs typeface="Calibri"/>
              </a:rPr>
              <a:t>off-color </a:t>
            </a:r>
            <a:r>
              <a:rPr sz="2400" spc="-100" dirty="0">
                <a:latin typeface="Calibri"/>
                <a:cs typeface="Calibri"/>
              </a:rPr>
              <a:t>joke  </a:t>
            </a:r>
            <a:r>
              <a:rPr sz="2400" dirty="0">
                <a:latin typeface="Calibri"/>
                <a:cs typeface="Calibri"/>
              </a:rPr>
              <a:t>with </a:t>
            </a:r>
            <a:r>
              <a:rPr sz="2400" spc="-30" dirty="0">
                <a:latin typeface="Calibri"/>
                <a:cs typeface="Calibri"/>
              </a:rPr>
              <a:t>sexual</a:t>
            </a:r>
            <a:r>
              <a:rPr sz="2400" spc="-14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connotations.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84056" y="1163672"/>
            <a:ext cx="27305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30" dirty="0">
                <a:latin typeface="Calibri"/>
                <a:cs typeface="Calibri"/>
              </a:rPr>
              <a:t>H</a:t>
            </a:r>
            <a:r>
              <a:rPr sz="3200" b="1" spc="-25" dirty="0">
                <a:latin typeface="Calibri"/>
                <a:cs typeface="Calibri"/>
              </a:rPr>
              <a:t>Y</a:t>
            </a:r>
            <a:r>
              <a:rPr sz="3200" b="1" spc="-30" dirty="0">
                <a:latin typeface="Calibri"/>
                <a:cs typeface="Calibri"/>
              </a:rPr>
              <a:t>P</a:t>
            </a:r>
            <a:r>
              <a:rPr sz="3200" b="1" spc="-95" dirty="0">
                <a:latin typeface="Calibri"/>
                <a:cs typeface="Calibri"/>
              </a:rPr>
              <a:t>O</a:t>
            </a:r>
            <a:r>
              <a:rPr sz="3200" b="1" spc="-30" dirty="0">
                <a:latin typeface="Calibri"/>
                <a:cs typeface="Calibri"/>
              </a:rPr>
              <a:t>T</a:t>
            </a:r>
            <a:r>
              <a:rPr sz="3200" b="1" spc="-35" dirty="0">
                <a:latin typeface="Calibri"/>
                <a:cs typeface="Calibri"/>
              </a:rPr>
              <a:t>H</a:t>
            </a:r>
            <a:r>
              <a:rPr sz="3200" b="1" spc="-30" dirty="0">
                <a:latin typeface="Calibri"/>
                <a:cs typeface="Calibri"/>
              </a:rPr>
              <a:t>ETIC</a:t>
            </a:r>
            <a:r>
              <a:rPr sz="3200" b="1" spc="-25" dirty="0">
                <a:latin typeface="Calibri"/>
                <a:cs typeface="Calibri"/>
              </a:rPr>
              <a:t>AL</a:t>
            </a:r>
            <a:r>
              <a:rPr sz="3200" b="1" dirty="0"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8285" y="2984350"/>
            <a:ext cx="5967730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30" dirty="0">
                <a:latin typeface="Calibri"/>
                <a:cs typeface="Calibri"/>
              </a:rPr>
              <a:t>Throughout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30" dirty="0">
                <a:latin typeface="Calibri"/>
                <a:cs typeface="Calibri"/>
              </a:rPr>
              <a:t>football </a:t>
            </a:r>
            <a:r>
              <a:rPr sz="2400" spc="-5" dirty="0">
                <a:latin typeface="Calibri"/>
                <a:cs typeface="Calibri"/>
              </a:rPr>
              <a:t>season,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0" dirty="0">
                <a:latin typeface="Calibri"/>
                <a:cs typeface="Calibri"/>
              </a:rPr>
              <a:t>team</a:t>
            </a:r>
            <a:r>
              <a:rPr sz="2400" spc="-1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member  </a:t>
            </a:r>
            <a:r>
              <a:rPr sz="2400" spc="-35" dirty="0">
                <a:latin typeface="Calibri"/>
                <a:cs typeface="Calibri"/>
              </a:rPr>
              <a:t>makes </a:t>
            </a:r>
            <a:r>
              <a:rPr sz="2400" spc="-30" dirty="0">
                <a:latin typeface="Calibri"/>
                <a:cs typeface="Calibri"/>
              </a:rPr>
              <a:t>sexual </a:t>
            </a:r>
            <a:r>
              <a:rPr sz="2400" spc="-20" dirty="0">
                <a:latin typeface="Calibri"/>
                <a:cs typeface="Calibri"/>
              </a:rPr>
              <a:t>advances </a:t>
            </a:r>
            <a:r>
              <a:rPr sz="2400" spc="-50" dirty="0">
                <a:latin typeface="Calibri"/>
                <a:cs typeface="Calibri"/>
              </a:rPr>
              <a:t>towards </a:t>
            </a:r>
            <a:r>
              <a:rPr sz="2400" spc="-5" dirty="0">
                <a:latin typeface="Calibri"/>
                <a:cs typeface="Calibri"/>
              </a:rPr>
              <a:t>another team  </a:t>
            </a:r>
            <a:r>
              <a:rPr sz="2400" dirty="0">
                <a:latin typeface="Calibri"/>
                <a:cs typeface="Calibri"/>
              </a:rPr>
              <a:t>member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spc="-25" dirty="0">
                <a:latin typeface="Calibri"/>
                <a:cs typeface="Calibri"/>
              </a:rPr>
              <a:t>that </a:t>
            </a:r>
            <a:r>
              <a:rPr sz="2400" spc="-35" dirty="0">
                <a:latin typeface="Calibri"/>
                <a:cs typeface="Calibri"/>
              </a:rPr>
              <a:t>player </a:t>
            </a:r>
            <a:r>
              <a:rPr sz="2400" spc="-5" dirty="0">
                <a:latin typeface="Calibri"/>
                <a:cs typeface="Calibri"/>
              </a:rPr>
              <a:t>quits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team.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84056" y="1163672"/>
            <a:ext cx="27305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30" dirty="0">
                <a:latin typeface="Calibri"/>
                <a:cs typeface="Calibri"/>
              </a:rPr>
              <a:t>H</a:t>
            </a:r>
            <a:r>
              <a:rPr sz="3200" b="1" spc="-25" dirty="0">
                <a:latin typeface="Calibri"/>
                <a:cs typeface="Calibri"/>
              </a:rPr>
              <a:t>Y</a:t>
            </a:r>
            <a:r>
              <a:rPr sz="3200" b="1" spc="-30" dirty="0">
                <a:latin typeface="Calibri"/>
                <a:cs typeface="Calibri"/>
              </a:rPr>
              <a:t>P</a:t>
            </a:r>
            <a:r>
              <a:rPr sz="3200" b="1" spc="-95" dirty="0">
                <a:latin typeface="Calibri"/>
                <a:cs typeface="Calibri"/>
              </a:rPr>
              <a:t>O</a:t>
            </a:r>
            <a:r>
              <a:rPr sz="3200" b="1" spc="-30" dirty="0">
                <a:latin typeface="Calibri"/>
                <a:cs typeface="Calibri"/>
              </a:rPr>
              <a:t>T</a:t>
            </a:r>
            <a:r>
              <a:rPr sz="3200" b="1" spc="-35" dirty="0">
                <a:latin typeface="Calibri"/>
                <a:cs typeface="Calibri"/>
              </a:rPr>
              <a:t>H</a:t>
            </a:r>
            <a:r>
              <a:rPr sz="3200" b="1" spc="-30" dirty="0">
                <a:latin typeface="Calibri"/>
                <a:cs typeface="Calibri"/>
              </a:rPr>
              <a:t>ETIC</a:t>
            </a:r>
            <a:r>
              <a:rPr sz="3200" b="1" spc="-25" dirty="0">
                <a:latin typeface="Calibri"/>
                <a:cs typeface="Calibri"/>
              </a:rPr>
              <a:t>AL</a:t>
            </a:r>
            <a:r>
              <a:rPr sz="3200" b="1" dirty="0"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8285" y="3043278"/>
            <a:ext cx="6404610" cy="97028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400"/>
              </a:lnSpc>
              <a:spcBef>
                <a:spcPts val="375"/>
              </a:spcBef>
            </a:pPr>
            <a:r>
              <a:rPr sz="2200" spc="-5" dirty="0">
                <a:latin typeface="Calibri"/>
                <a:cs typeface="Calibri"/>
              </a:rPr>
              <a:t>A </a:t>
            </a:r>
            <a:r>
              <a:rPr sz="2200" spc="-35" dirty="0">
                <a:latin typeface="Calibri"/>
                <a:cs typeface="Calibri"/>
              </a:rPr>
              <a:t>female </a:t>
            </a:r>
            <a:r>
              <a:rPr sz="2200" spc="-30" dirty="0">
                <a:latin typeface="Calibri"/>
                <a:cs typeface="Calibri"/>
              </a:rPr>
              <a:t>teacher </a:t>
            </a:r>
            <a:r>
              <a:rPr sz="2200" spc="-35" dirty="0">
                <a:latin typeface="Calibri"/>
                <a:cs typeface="Calibri"/>
              </a:rPr>
              <a:t>compliments </a:t>
            </a:r>
            <a:r>
              <a:rPr sz="2200" spc="-5" dirty="0">
                <a:latin typeface="Calibri"/>
                <a:cs typeface="Calibri"/>
              </a:rPr>
              <a:t>a male </a:t>
            </a:r>
            <a:r>
              <a:rPr sz="2200" spc="-35" dirty="0">
                <a:latin typeface="Calibri"/>
                <a:cs typeface="Calibri"/>
              </a:rPr>
              <a:t>student </a:t>
            </a:r>
            <a:r>
              <a:rPr sz="2200" dirty="0">
                <a:latin typeface="Calibri"/>
                <a:cs typeface="Calibri"/>
              </a:rPr>
              <a:t>on </a:t>
            </a:r>
            <a:r>
              <a:rPr sz="2200" spc="-5" dirty="0">
                <a:latin typeface="Calibri"/>
                <a:cs typeface="Calibri"/>
              </a:rPr>
              <a:t>his </a:t>
            </a:r>
            <a:r>
              <a:rPr sz="2200" spc="-40" dirty="0">
                <a:latin typeface="Calibri"/>
                <a:cs typeface="Calibri"/>
              </a:rPr>
              <a:t>new  </a:t>
            </a:r>
            <a:r>
              <a:rPr sz="2200" spc="-30" dirty="0">
                <a:latin typeface="Calibri"/>
                <a:cs typeface="Calibri"/>
              </a:rPr>
              <a:t>haircut. </a:t>
            </a:r>
            <a:r>
              <a:rPr sz="2200" spc="-15" dirty="0">
                <a:latin typeface="Calibri"/>
                <a:cs typeface="Calibri"/>
              </a:rPr>
              <a:t>The </a:t>
            </a:r>
            <a:r>
              <a:rPr sz="2200" spc="-30" dirty="0">
                <a:latin typeface="Calibri"/>
                <a:cs typeface="Calibri"/>
              </a:rPr>
              <a:t>teacher </a:t>
            </a:r>
            <a:r>
              <a:rPr sz="2200" spc="-5" dirty="0">
                <a:latin typeface="Calibri"/>
                <a:cs typeface="Calibri"/>
              </a:rPr>
              <a:t>has </a:t>
            </a:r>
            <a:r>
              <a:rPr sz="2200" spc="-15" dirty="0">
                <a:latin typeface="Calibri"/>
                <a:cs typeface="Calibri"/>
              </a:rPr>
              <a:t>been the </a:t>
            </a:r>
            <a:r>
              <a:rPr sz="2200" spc="-5" dirty="0">
                <a:latin typeface="Calibri"/>
                <a:cs typeface="Calibri"/>
              </a:rPr>
              <a:t>subject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a prior  </a:t>
            </a:r>
            <a:r>
              <a:rPr sz="2200" spc="-35" dirty="0">
                <a:latin typeface="Calibri"/>
                <a:cs typeface="Calibri"/>
              </a:rPr>
              <a:t>sexual harassment complaint </a:t>
            </a:r>
            <a:r>
              <a:rPr sz="2200" spc="-25" dirty="0">
                <a:latin typeface="Calibri"/>
                <a:cs typeface="Calibri"/>
              </a:rPr>
              <a:t>by </a:t>
            </a:r>
            <a:r>
              <a:rPr sz="2200" spc="-5" dirty="0">
                <a:latin typeface="Calibri"/>
                <a:cs typeface="Calibri"/>
              </a:rPr>
              <a:t>another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35" dirty="0">
                <a:latin typeface="Calibri"/>
                <a:cs typeface="Calibri"/>
              </a:rPr>
              <a:t>student.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84056" y="1163672"/>
            <a:ext cx="27305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30" dirty="0">
                <a:latin typeface="Calibri"/>
                <a:cs typeface="Calibri"/>
              </a:rPr>
              <a:t>H</a:t>
            </a:r>
            <a:r>
              <a:rPr sz="3200" b="1" spc="-25" dirty="0">
                <a:latin typeface="Calibri"/>
                <a:cs typeface="Calibri"/>
              </a:rPr>
              <a:t>Y</a:t>
            </a:r>
            <a:r>
              <a:rPr sz="3200" b="1" spc="-30" dirty="0">
                <a:latin typeface="Calibri"/>
                <a:cs typeface="Calibri"/>
              </a:rPr>
              <a:t>P</a:t>
            </a:r>
            <a:r>
              <a:rPr sz="3200" b="1" spc="-95" dirty="0">
                <a:latin typeface="Calibri"/>
                <a:cs typeface="Calibri"/>
              </a:rPr>
              <a:t>O</a:t>
            </a:r>
            <a:r>
              <a:rPr sz="3200" b="1" spc="-30" dirty="0">
                <a:latin typeface="Calibri"/>
                <a:cs typeface="Calibri"/>
              </a:rPr>
              <a:t>T</a:t>
            </a:r>
            <a:r>
              <a:rPr sz="3200" b="1" spc="-35" dirty="0">
                <a:latin typeface="Calibri"/>
                <a:cs typeface="Calibri"/>
              </a:rPr>
              <a:t>H</a:t>
            </a:r>
            <a:r>
              <a:rPr sz="3200" b="1" spc="-30" dirty="0">
                <a:latin typeface="Calibri"/>
                <a:cs typeface="Calibri"/>
              </a:rPr>
              <a:t>ETIC</a:t>
            </a:r>
            <a:r>
              <a:rPr sz="3200" b="1" spc="-25" dirty="0">
                <a:latin typeface="Calibri"/>
                <a:cs typeface="Calibri"/>
              </a:rPr>
              <a:t>AL</a:t>
            </a:r>
            <a:r>
              <a:rPr sz="3200" b="1" dirty="0"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22804" y="4184903"/>
            <a:ext cx="3695699" cy="1821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8285" y="2984350"/>
            <a:ext cx="6102350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latin typeface="Calibri"/>
                <a:cs typeface="Calibri"/>
              </a:rPr>
              <a:t>Male </a:t>
            </a:r>
            <a:r>
              <a:rPr sz="2400" spc="-5" dirty="0">
                <a:latin typeface="Calibri"/>
                <a:cs typeface="Calibri"/>
              </a:rPr>
              <a:t>teacher sends </a:t>
            </a:r>
            <a:r>
              <a:rPr sz="2400" spc="-30" dirty="0">
                <a:latin typeface="Calibri"/>
                <a:cs typeface="Calibri"/>
              </a:rPr>
              <a:t>female student text</a:t>
            </a:r>
            <a:r>
              <a:rPr sz="2400" spc="-32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messages 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spc="-25" dirty="0">
                <a:latin typeface="Calibri"/>
                <a:cs typeface="Calibri"/>
              </a:rPr>
              <a:t>buys </a:t>
            </a:r>
            <a:r>
              <a:rPr sz="2400" spc="-5" dirty="0">
                <a:latin typeface="Calibri"/>
                <a:cs typeface="Calibri"/>
              </a:rPr>
              <a:t>her gifts </a:t>
            </a:r>
            <a:r>
              <a:rPr sz="2400" spc="-25" dirty="0">
                <a:latin typeface="Calibri"/>
                <a:cs typeface="Calibri"/>
              </a:rPr>
              <a:t>that </a:t>
            </a:r>
            <a:r>
              <a:rPr sz="2400" spc="-5" dirty="0">
                <a:latin typeface="Calibri"/>
                <a:cs typeface="Calibri"/>
              </a:rPr>
              <a:t>her </a:t>
            </a:r>
            <a:r>
              <a:rPr sz="2400" spc="-30" dirty="0">
                <a:latin typeface="Calibri"/>
                <a:cs typeface="Calibri"/>
              </a:rPr>
              <a:t>parents believe </a:t>
            </a:r>
            <a:r>
              <a:rPr sz="2400" spc="-60" dirty="0">
                <a:latin typeface="Calibri"/>
                <a:cs typeface="Calibri"/>
              </a:rPr>
              <a:t>are  </a:t>
            </a:r>
            <a:r>
              <a:rPr sz="2400" spc="-30" dirty="0">
                <a:latin typeface="Calibri"/>
                <a:cs typeface="Calibri"/>
              </a:rPr>
              <a:t>inappropriately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expensive.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84056" y="1163672"/>
            <a:ext cx="27305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30" dirty="0">
                <a:latin typeface="Calibri"/>
                <a:cs typeface="Calibri"/>
              </a:rPr>
              <a:t>H</a:t>
            </a:r>
            <a:r>
              <a:rPr sz="3200" b="1" spc="-25" dirty="0">
                <a:latin typeface="Calibri"/>
                <a:cs typeface="Calibri"/>
              </a:rPr>
              <a:t>Y</a:t>
            </a:r>
            <a:r>
              <a:rPr sz="3200" b="1" spc="-30" dirty="0">
                <a:latin typeface="Calibri"/>
                <a:cs typeface="Calibri"/>
              </a:rPr>
              <a:t>P</a:t>
            </a:r>
            <a:r>
              <a:rPr sz="3200" b="1" spc="-95" dirty="0">
                <a:latin typeface="Calibri"/>
                <a:cs typeface="Calibri"/>
              </a:rPr>
              <a:t>O</a:t>
            </a:r>
            <a:r>
              <a:rPr sz="3200" b="1" spc="-30" dirty="0">
                <a:latin typeface="Calibri"/>
                <a:cs typeface="Calibri"/>
              </a:rPr>
              <a:t>T</a:t>
            </a:r>
            <a:r>
              <a:rPr sz="3200" b="1" spc="-35" dirty="0">
                <a:latin typeface="Calibri"/>
                <a:cs typeface="Calibri"/>
              </a:rPr>
              <a:t>H</a:t>
            </a:r>
            <a:r>
              <a:rPr sz="3200" b="1" spc="-30" dirty="0">
                <a:latin typeface="Calibri"/>
                <a:cs typeface="Calibri"/>
              </a:rPr>
              <a:t>ETIC</a:t>
            </a:r>
            <a:r>
              <a:rPr sz="3200" b="1" spc="-25" dirty="0">
                <a:latin typeface="Calibri"/>
                <a:cs typeface="Calibri"/>
              </a:rPr>
              <a:t>AL</a:t>
            </a:r>
            <a:r>
              <a:rPr sz="3200" b="1" dirty="0"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8285" y="3155546"/>
            <a:ext cx="6163945" cy="72199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ts val="2600"/>
              </a:lnSpc>
              <a:spcBef>
                <a:spcPts val="420"/>
              </a:spcBef>
            </a:pPr>
            <a:r>
              <a:rPr sz="2400" dirty="0">
                <a:latin typeface="Calibri"/>
                <a:cs typeface="Calibri"/>
              </a:rPr>
              <a:t>A </a:t>
            </a:r>
            <a:r>
              <a:rPr sz="2400" spc="-30" dirty="0">
                <a:latin typeface="Calibri"/>
                <a:cs typeface="Calibri"/>
              </a:rPr>
              <a:t>student </a:t>
            </a:r>
            <a:r>
              <a:rPr sz="2400" dirty="0">
                <a:latin typeface="Calibri"/>
                <a:cs typeface="Calibri"/>
              </a:rPr>
              <a:t>emails </a:t>
            </a:r>
            <a:r>
              <a:rPr sz="2400" spc="-5" dirty="0">
                <a:latin typeface="Calibri"/>
                <a:cs typeface="Calibri"/>
              </a:rPr>
              <a:t>her boyfriend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picture of</a:t>
            </a:r>
            <a:r>
              <a:rPr sz="2400" spc="-37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herself  </a:t>
            </a:r>
            <a:r>
              <a:rPr sz="2400" spc="-35" dirty="0">
                <a:latin typeface="Calibri"/>
                <a:cs typeface="Calibri"/>
              </a:rPr>
              <a:t>getting </a:t>
            </a:r>
            <a:r>
              <a:rPr sz="2400" spc="-5" dirty="0">
                <a:latin typeface="Calibri"/>
                <a:cs typeface="Calibri"/>
              </a:rPr>
              <a:t>out of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85" dirty="0">
                <a:latin typeface="Calibri"/>
                <a:cs typeface="Calibri"/>
              </a:rPr>
              <a:t> </a:t>
            </a:r>
            <a:r>
              <a:rPr sz="2400" spc="-200" dirty="0">
                <a:latin typeface="Calibri"/>
                <a:cs typeface="Calibri"/>
              </a:rPr>
              <a:t>shower.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84056" y="1163672"/>
            <a:ext cx="27305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30" dirty="0">
                <a:latin typeface="Calibri"/>
                <a:cs typeface="Calibri"/>
              </a:rPr>
              <a:t>H</a:t>
            </a:r>
            <a:r>
              <a:rPr sz="3200" b="1" spc="-25" dirty="0">
                <a:latin typeface="Calibri"/>
                <a:cs typeface="Calibri"/>
              </a:rPr>
              <a:t>Y</a:t>
            </a:r>
            <a:r>
              <a:rPr sz="3200" b="1" spc="-30" dirty="0">
                <a:latin typeface="Calibri"/>
                <a:cs typeface="Calibri"/>
              </a:rPr>
              <a:t>P</a:t>
            </a:r>
            <a:r>
              <a:rPr sz="3200" b="1" spc="-95" dirty="0">
                <a:latin typeface="Calibri"/>
                <a:cs typeface="Calibri"/>
              </a:rPr>
              <a:t>O</a:t>
            </a:r>
            <a:r>
              <a:rPr sz="3200" b="1" spc="-30" dirty="0">
                <a:latin typeface="Calibri"/>
                <a:cs typeface="Calibri"/>
              </a:rPr>
              <a:t>T</a:t>
            </a:r>
            <a:r>
              <a:rPr sz="3200" b="1" spc="-35" dirty="0">
                <a:latin typeface="Calibri"/>
                <a:cs typeface="Calibri"/>
              </a:rPr>
              <a:t>H</a:t>
            </a:r>
            <a:r>
              <a:rPr sz="3200" b="1" spc="-30" dirty="0">
                <a:latin typeface="Calibri"/>
                <a:cs typeface="Calibri"/>
              </a:rPr>
              <a:t>ETIC</a:t>
            </a:r>
            <a:r>
              <a:rPr sz="3200" b="1" spc="-25" dirty="0">
                <a:latin typeface="Calibri"/>
                <a:cs typeface="Calibri"/>
              </a:rPr>
              <a:t>AL</a:t>
            </a:r>
            <a:r>
              <a:rPr sz="3200" b="1" dirty="0"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05044" y="3758183"/>
            <a:ext cx="2029967" cy="20299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8285" y="3155546"/>
            <a:ext cx="6291580" cy="72199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ts val="2600"/>
              </a:lnSpc>
              <a:spcBef>
                <a:spcPts val="420"/>
              </a:spcBef>
            </a:pPr>
            <a:r>
              <a:rPr sz="2400" spc="-5" dirty="0">
                <a:latin typeface="Calibri"/>
                <a:cs typeface="Calibri"/>
              </a:rPr>
              <a:t>The boyfriend </a:t>
            </a:r>
            <a:r>
              <a:rPr sz="2400" spc="-30" dirty="0">
                <a:latin typeface="Calibri"/>
                <a:cs typeface="Calibri"/>
              </a:rPr>
              <a:t>shares </a:t>
            </a:r>
            <a:r>
              <a:rPr sz="2400" dirty="0">
                <a:latin typeface="Calibri"/>
                <a:cs typeface="Calibri"/>
              </a:rPr>
              <a:t>the email with </a:t>
            </a:r>
            <a:r>
              <a:rPr sz="2400" spc="-5" dirty="0">
                <a:latin typeface="Calibri"/>
                <a:cs typeface="Calibri"/>
              </a:rPr>
              <a:t>other</a:t>
            </a:r>
            <a:r>
              <a:rPr sz="2400" spc="-24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students  </a:t>
            </a:r>
            <a:r>
              <a:rPr sz="2400" dirty="0">
                <a:latin typeface="Calibri"/>
                <a:cs typeface="Calibri"/>
              </a:rPr>
              <a:t>in the </a:t>
            </a:r>
            <a:r>
              <a:rPr sz="2400" spc="-30" dirty="0">
                <a:latin typeface="Calibri"/>
                <a:cs typeface="Calibri"/>
              </a:rPr>
              <a:t>evening from </a:t>
            </a:r>
            <a:r>
              <a:rPr sz="2400" spc="-5" dirty="0">
                <a:latin typeface="Calibri"/>
                <a:cs typeface="Calibri"/>
              </a:rPr>
              <a:t>his home</a:t>
            </a:r>
            <a:r>
              <a:rPr sz="2400" spc="-155" dirty="0">
                <a:latin typeface="Calibri"/>
                <a:cs typeface="Calibri"/>
              </a:rPr>
              <a:t> </a:t>
            </a:r>
            <a:r>
              <a:rPr sz="2400" spc="-100" dirty="0">
                <a:latin typeface="Calibri"/>
                <a:cs typeface="Calibri"/>
              </a:rPr>
              <a:t>computer.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84056" y="1163672"/>
            <a:ext cx="27305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30" dirty="0">
                <a:latin typeface="Calibri"/>
                <a:cs typeface="Calibri"/>
              </a:rPr>
              <a:t>H</a:t>
            </a:r>
            <a:r>
              <a:rPr sz="3200" b="1" spc="-25" dirty="0">
                <a:latin typeface="Calibri"/>
                <a:cs typeface="Calibri"/>
              </a:rPr>
              <a:t>Y</a:t>
            </a:r>
            <a:r>
              <a:rPr sz="3200" b="1" spc="-30" dirty="0">
                <a:latin typeface="Calibri"/>
                <a:cs typeface="Calibri"/>
              </a:rPr>
              <a:t>P</a:t>
            </a:r>
            <a:r>
              <a:rPr sz="3200" b="1" spc="-95" dirty="0">
                <a:latin typeface="Calibri"/>
                <a:cs typeface="Calibri"/>
              </a:rPr>
              <a:t>O</a:t>
            </a:r>
            <a:r>
              <a:rPr sz="3200" b="1" spc="-30" dirty="0">
                <a:latin typeface="Calibri"/>
                <a:cs typeface="Calibri"/>
              </a:rPr>
              <a:t>T</a:t>
            </a:r>
            <a:r>
              <a:rPr sz="3200" b="1" spc="-35" dirty="0">
                <a:latin typeface="Calibri"/>
                <a:cs typeface="Calibri"/>
              </a:rPr>
              <a:t>H</a:t>
            </a:r>
            <a:r>
              <a:rPr sz="3200" b="1" spc="-30" dirty="0">
                <a:latin typeface="Calibri"/>
                <a:cs typeface="Calibri"/>
              </a:rPr>
              <a:t>ETIC</a:t>
            </a:r>
            <a:r>
              <a:rPr sz="3200" b="1" spc="-25" dirty="0">
                <a:latin typeface="Calibri"/>
                <a:cs typeface="Calibri"/>
              </a:rPr>
              <a:t>AL</a:t>
            </a:r>
            <a:r>
              <a:rPr sz="3200" b="1" dirty="0"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52516" y="4049267"/>
            <a:ext cx="2887979" cy="19232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6730"/>
            <a:chOff x="0" y="0"/>
            <a:chExt cx="9144000" cy="685673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2475" cy="68564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58951"/>
              <a:ext cx="2583180" cy="5330825"/>
            </a:xfrm>
            <a:custGeom>
              <a:avLst/>
              <a:gdLst/>
              <a:ahLst/>
              <a:cxnLst/>
              <a:rect l="l" t="t" r="r" b="b"/>
              <a:pathLst>
                <a:path w="2583180" h="5330825">
                  <a:moveTo>
                    <a:pt x="2583180" y="0"/>
                  </a:moveTo>
                  <a:lnTo>
                    <a:pt x="0" y="0"/>
                  </a:lnTo>
                  <a:lnTo>
                    <a:pt x="0" y="5330571"/>
                  </a:lnTo>
                  <a:lnTo>
                    <a:pt x="2583180" y="5330571"/>
                  </a:lnTo>
                  <a:lnTo>
                    <a:pt x="2583180" y="0"/>
                  </a:lnTo>
                  <a:close/>
                </a:path>
              </a:pathLst>
            </a:custGeom>
            <a:solidFill>
              <a:srgbClr val="0F6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62059" y="758951"/>
              <a:ext cx="281940" cy="5330825"/>
            </a:xfrm>
            <a:custGeom>
              <a:avLst/>
              <a:gdLst/>
              <a:ahLst/>
              <a:cxnLst/>
              <a:rect l="l" t="t" r="r" b="b"/>
              <a:pathLst>
                <a:path w="281940" h="5330825">
                  <a:moveTo>
                    <a:pt x="281940" y="0"/>
                  </a:moveTo>
                  <a:lnTo>
                    <a:pt x="0" y="0"/>
                  </a:lnTo>
                  <a:lnTo>
                    <a:pt x="0" y="5330571"/>
                  </a:lnTo>
                  <a:lnTo>
                    <a:pt x="281940" y="5330571"/>
                  </a:lnTo>
                  <a:lnTo>
                    <a:pt x="281940" y="0"/>
                  </a:lnTo>
                  <a:close/>
                </a:path>
              </a:pathLst>
            </a:custGeom>
            <a:solidFill>
              <a:srgbClr val="C5C5C5">
                <a:alpha val="4980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22913" y="3438667"/>
            <a:ext cx="4898390" cy="1918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4999"/>
              </a:lnSpc>
              <a:spcBef>
                <a:spcPts val="100"/>
              </a:spcBef>
            </a:pPr>
            <a:r>
              <a:rPr b="0" spc="-35" dirty="0">
                <a:solidFill>
                  <a:srgbClr val="0F6CC5"/>
                </a:solidFill>
                <a:latin typeface="Calibri"/>
                <a:cs typeface="Calibri"/>
              </a:rPr>
              <a:t>CLERY/VIOLENCE</a:t>
            </a:r>
            <a:r>
              <a:rPr b="0" spc="-70" dirty="0">
                <a:solidFill>
                  <a:srgbClr val="0F6CC5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F6CC5"/>
                </a:solidFill>
                <a:latin typeface="Calibri"/>
                <a:cs typeface="Calibri"/>
              </a:rPr>
              <a:t>AGAINST  </a:t>
            </a:r>
            <a:r>
              <a:rPr b="0" spc="-15" dirty="0">
                <a:solidFill>
                  <a:srgbClr val="0F6CC5"/>
                </a:solidFill>
                <a:latin typeface="Calibri"/>
                <a:cs typeface="Calibri"/>
              </a:rPr>
              <a:t>WOMEN </a:t>
            </a:r>
            <a:r>
              <a:rPr b="0" dirty="0">
                <a:solidFill>
                  <a:srgbClr val="0F6CC5"/>
                </a:solidFill>
                <a:latin typeface="Calibri"/>
                <a:cs typeface="Calibri"/>
              </a:rPr>
              <a:t>ACT </a:t>
            </a:r>
            <a:r>
              <a:rPr b="0" spc="-25" dirty="0">
                <a:solidFill>
                  <a:srgbClr val="0F6CC5"/>
                </a:solidFill>
                <a:latin typeface="Calibri"/>
                <a:cs typeface="Calibri"/>
              </a:rPr>
              <a:t>SEXUAL  </a:t>
            </a:r>
            <a:r>
              <a:rPr b="0" dirty="0">
                <a:solidFill>
                  <a:srgbClr val="0F6CC5"/>
                </a:solidFill>
                <a:latin typeface="Calibri"/>
                <a:cs typeface="Calibri"/>
              </a:rPr>
              <a:t>HARASSMENT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78286" y="2810790"/>
            <a:ext cx="3903345" cy="24878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2790"/>
              </a:lnSpc>
              <a:spcBef>
                <a:spcPts val="100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Rape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ts val="2700"/>
              </a:lnSpc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35" dirty="0">
                <a:latin typeface="Calibri"/>
                <a:cs typeface="Calibri"/>
              </a:rPr>
              <a:t>Sodomy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ts val="2700"/>
              </a:lnSpc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30" dirty="0">
                <a:latin typeface="Calibri"/>
                <a:cs typeface="Calibri"/>
              </a:rPr>
              <a:t>Sexual </a:t>
            </a:r>
            <a:r>
              <a:rPr sz="2400" spc="-5" dirty="0">
                <a:latin typeface="Calibri"/>
                <a:cs typeface="Calibri"/>
              </a:rPr>
              <a:t>Assault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spc="30" dirty="0">
                <a:latin typeface="Calibri"/>
                <a:cs typeface="Calibri"/>
              </a:rPr>
              <a:t>an</a:t>
            </a:r>
            <a:r>
              <a:rPr lang="en-US" sz="2400" spc="30" dirty="0">
                <a:latin typeface="Calibri"/>
                <a:cs typeface="Calibri"/>
              </a:rPr>
              <a:t> </a:t>
            </a:r>
            <a:r>
              <a:rPr sz="2400" spc="30" dirty="0">
                <a:latin typeface="Calibri"/>
                <a:cs typeface="Calibri"/>
              </a:rPr>
              <a:t>object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ts val="2750"/>
              </a:lnSpc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30" dirty="0">
                <a:latin typeface="Calibri"/>
                <a:cs typeface="Calibri"/>
              </a:rPr>
              <a:t>Fondling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ts val="2795"/>
              </a:lnSpc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Incest</a:t>
            </a:r>
            <a:endParaRPr sz="2400" dirty="0">
              <a:latin typeface="Calibri"/>
              <a:cs typeface="Calibri"/>
            </a:endParaRPr>
          </a:p>
          <a:p>
            <a:pPr marL="355600" indent="-342900">
              <a:lnSpc>
                <a:spcPts val="2840"/>
              </a:lnSpc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30" dirty="0">
                <a:latin typeface="Calibri"/>
                <a:cs typeface="Calibri"/>
              </a:rPr>
              <a:t>Statutory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Rape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78285" y="823470"/>
            <a:ext cx="645414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0" spc="-15" dirty="0">
                <a:latin typeface="Calibri"/>
                <a:cs typeface="Calibri"/>
              </a:rPr>
              <a:t>SEXUAL </a:t>
            </a:r>
            <a:r>
              <a:rPr sz="2800" b="0" spc="-55" dirty="0">
                <a:latin typeface="Calibri"/>
                <a:cs typeface="Calibri"/>
              </a:rPr>
              <a:t>ASSAULT: </a:t>
            </a:r>
            <a:r>
              <a:rPr sz="2800" b="0" spc="-30" dirty="0">
                <a:latin typeface="Calibri"/>
                <a:cs typeface="Calibri"/>
              </a:rPr>
              <a:t>forcible </a:t>
            </a:r>
            <a:r>
              <a:rPr sz="2800" b="0" spc="-5" dirty="0">
                <a:latin typeface="Calibri"/>
                <a:cs typeface="Calibri"/>
              </a:rPr>
              <a:t>or </a:t>
            </a:r>
            <a:r>
              <a:rPr sz="2800" b="0" spc="-30" dirty="0">
                <a:latin typeface="Calibri"/>
                <a:cs typeface="Calibri"/>
              </a:rPr>
              <a:t>nonforcible </a:t>
            </a:r>
            <a:r>
              <a:rPr sz="2800" b="0" spc="-25" dirty="0">
                <a:latin typeface="Calibri"/>
                <a:cs typeface="Calibri"/>
              </a:rPr>
              <a:t>sex  </a:t>
            </a:r>
            <a:r>
              <a:rPr sz="2800" b="0" spc="-30" dirty="0">
                <a:latin typeface="Calibri"/>
                <a:cs typeface="Calibri"/>
              </a:rPr>
              <a:t>offense </a:t>
            </a:r>
            <a:r>
              <a:rPr sz="2800" b="0" spc="-5" dirty="0">
                <a:latin typeface="Calibri"/>
                <a:cs typeface="Calibri"/>
              </a:rPr>
              <a:t>as </a:t>
            </a:r>
            <a:r>
              <a:rPr sz="2800" b="0" spc="-30" dirty="0">
                <a:latin typeface="Calibri"/>
                <a:cs typeface="Calibri"/>
              </a:rPr>
              <a:t>defined </a:t>
            </a:r>
            <a:r>
              <a:rPr sz="2800" b="0" spc="-15" dirty="0">
                <a:latin typeface="Calibri"/>
                <a:cs typeface="Calibri"/>
              </a:rPr>
              <a:t>by the </a:t>
            </a:r>
            <a:r>
              <a:rPr sz="2800" b="0" spc="-35" dirty="0">
                <a:latin typeface="Calibri"/>
                <a:cs typeface="Calibri"/>
              </a:rPr>
              <a:t>FBI’s </a:t>
            </a:r>
            <a:r>
              <a:rPr sz="2800" b="0" spc="-30" dirty="0">
                <a:latin typeface="Calibri"/>
                <a:cs typeface="Calibri"/>
              </a:rPr>
              <a:t>uniform </a:t>
            </a:r>
            <a:r>
              <a:rPr sz="2800" b="0" spc="-5" dirty="0">
                <a:latin typeface="Calibri"/>
                <a:cs typeface="Calibri"/>
              </a:rPr>
              <a:t>crime  </a:t>
            </a:r>
            <a:r>
              <a:rPr sz="2800" b="0" spc="-30" dirty="0">
                <a:latin typeface="Calibri"/>
                <a:cs typeface="Calibri"/>
              </a:rPr>
              <a:t>reporting</a:t>
            </a:r>
            <a:r>
              <a:rPr sz="2800" b="0" spc="80" dirty="0">
                <a:latin typeface="Calibri"/>
                <a:cs typeface="Calibri"/>
              </a:rPr>
              <a:t> </a:t>
            </a:r>
            <a:r>
              <a:rPr sz="2800" b="0" spc="-40" dirty="0">
                <a:latin typeface="Calibri"/>
                <a:cs typeface="Calibri"/>
              </a:rPr>
              <a:t>system: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548884" y="3493008"/>
            <a:ext cx="3063239" cy="20452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78285" y="2624672"/>
            <a:ext cx="6487160" cy="3055324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Corbel"/>
                <a:cs typeface="Corbel"/>
              </a:rPr>
              <a:t>“Rape” means </a:t>
            </a:r>
            <a:r>
              <a:rPr sz="2400" spc="-15" dirty="0">
                <a:latin typeface="Corbel"/>
                <a:cs typeface="Corbel"/>
              </a:rPr>
              <a:t>the </a:t>
            </a:r>
            <a:r>
              <a:rPr sz="2400" spc="-5" dirty="0">
                <a:latin typeface="Corbel"/>
                <a:cs typeface="Corbel"/>
              </a:rPr>
              <a:t>carnal knowledge </a:t>
            </a:r>
            <a:r>
              <a:rPr sz="2400" dirty="0">
                <a:latin typeface="Corbel"/>
                <a:cs typeface="Corbel"/>
              </a:rPr>
              <a:t>of a </a:t>
            </a:r>
            <a:r>
              <a:rPr sz="2400" spc="-5" dirty="0">
                <a:latin typeface="Corbel"/>
                <a:cs typeface="Corbel"/>
              </a:rPr>
              <a:t>person,  without </a:t>
            </a:r>
            <a:r>
              <a:rPr sz="2400" spc="-15" dirty="0">
                <a:latin typeface="Corbel"/>
                <a:cs typeface="Corbel"/>
              </a:rPr>
              <a:t>the </a:t>
            </a:r>
            <a:r>
              <a:rPr sz="2400" spc="-5" dirty="0">
                <a:latin typeface="Corbel"/>
                <a:cs typeface="Corbel"/>
              </a:rPr>
              <a:t>consent </a:t>
            </a:r>
            <a:r>
              <a:rPr sz="2400" dirty="0">
                <a:latin typeface="Corbel"/>
                <a:cs typeface="Corbel"/>
              </a:rPr>
              <a:t>of </a:t>
            </a:r>
            <a:r>
              <a:rPr sz="2400" spc="-15" dirty="0">
                <a:latin typeface="Corbel"/>
                <a:cs typeface="Corbel"/>
              </a:rPr>
              <a:t>the </a:t>
            </a:r>
            <a:r>
              <a:rPr sz="2400" spc="-5" dirty="0">
                <a:latin typeface="Corbel"/>
                <a:cs typeface="Corbel"/>
              </a:rPr>
              <a:t>victim, including  instances where </a:t>
            </a:r>
            <a:r>
              <a:rPr sz="2400" spc="-15" dirty="0">
                <a:latin typeface="Corbel"/>
                <a:cs typeface="Corbel"/>
              </a:rPr>
              <a:t>the </a:t>
            </a:r>
            <a:r>
              <a:rPr sz="2400" spc="-5" dirty="0">
                <a:latin typeface="Corbel"/>
                <a:cs typeface="Corbel"/>
              </a:rPr>
              <a:t>victim is incapable </a:t>
            </a:r>
            <a:r>
              <a:rPr sz="2400" dirty="0">
                <a:latin typeface="Corbel"/>
                <a:cs typeface="Corbel"/>
              </a:rPr>
              <a:t>of </a:t>
            </a:r>
            <a:r>
              <a:rPr sz="2400" spc="-5" dirty="0">
                <a:latin typeface="Corbel"/>
                <a:cs typeface="Corbel"/>
              </a:rPr>
              <a:t>giving  consent</a:t>
            </a:r>
            <a:r>
              <a:rPr sz="2400" spc="-6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because</a:t>
            </a:r>
            <a:r>
              <a:rPr sz="2400" spc="-1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of</a:t>
            </a:r>
            <a:r>
              <a:rPr sz="2400" spc="-20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his/her</a:t>
            </a:r>
            <a:r>
              <a:rPr sz="2400" spc="-4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age</a:t>
            </a:r>
            <a:r>
              <a:rPr sz="2400" spc="-3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or</a:t>
            </a:r>
            <a:r>
              <a:rPr sz="2400" spc="-2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because</a:t>
            </a:r>
            <a:r>
              <a:rPr sz="2400" spc="-1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of</a:t>
            </a:r>
            <a:r>
              <a:rPr sz="2400" spc="-245" dirty="0">
                <a:latin typeface="Corbel"/>
                <a:cs typeface="Corbel"/>
              </a:rPr>
              <a:t> </a:t>
            </a:r>
            <a:r>
              <a:rPr lang="en-US" sz="2400" spc="-24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his/her  temporary </a:t>
            </a:r>
            <a:r>
              <a:rPr sz="2400" dirty="0">
                <a:latin typeface="Corbel"/>
                <a:cs typeface="Corbel"/>
              </a:rPr>
              <a:t>or </a:t>
            </a:r>
            <a:r>
              <a:rPr sz="2400" spc="-5" dirty="0">
                <a:latin typeface="Corbel"/>
                <a:cs typeface="Corbel"/>
              </a:rPr>
              <a:t>permanent mental </a:t>
            </a:r>
            <a:r>
              <a:rPr sz="2400" dirty="0">
                <a:latin typeface="Corbel"/>
                <a:cs typeface="Corbel"/>
              </a:rPr>
              <a:t>or </a:t>
            </a:r>
            <a:r>
              <a:rPr sz="2400" spc="-5" dirty="0">
                <a:latin typeface="Corbel"/>
                <a:cs typeface="Corbel"/>
              </a:rPr>
              <a:t>physical  </a:t>
            </a:r>
            <a:r>
              <a:rPr sz="2400" spc="-15" dirty="0">
                <a:latin typeface="Corbel"/>
                <a:cs typeface="Corbel"/>
              </a:rPr>
              <a:t>incapacity. </a:t>
            </a:r>
            <a:r>
              <a:rPr sz="2400" spc="-5" dirty="0">
                <a:latin typeface="Corbel"/>
                <a:cs typeface="Corbel"/>
              </a:rPr>
              <a:t>Carnal knowledge is </a:t>
            </a:r>
            <a:r>
              <a:rPr sz="2400" dirty="0">
                <a:latin typeface="Corbel"/>
                <a:cs typeface="Corbel"/>
              </a:rPr>
              <a:t>defined as </a:t>
            </a:r>
            <a:r>
              <a:rPr sz="2400" spc="-30" dirty="0">
                <a:latin typeface="Corbel"/>
                <a:cs typeface="Corbel"/>
              </a:rPr>
              <a:t>the  </a:t>
            </a:r>
            <a:r>
              <a:rPr sz="2400" spc="-5" dirty="0">
                <a:latin typeface="Corbel"/>
                <a:cs typeface="Corbel"/>
              </a:rPr>
              <a:t>slightest penetration </a:t>
            </a:r>
            <a:r>
              <a:rPr sz="2400" dirty="0">
                <a:latin typeface="Corbel"/>
                <a:cs typeface="Corbel"/>
              </a:rPr>
              <a:t>of </a:t>
            </a:r>
            <a:r>
              <a:rPr sz="2400" spc="-15" dirty="0">
                <a:latin typeface="Corbel"/>
                <a:cs typeface="Corbel"/>
              </a:rPr>
              <a:t>the </a:t>
            </a:r>
            <a:r>
              <a:rPr sz="2400" dirty="0">
                <a:latin typeface="Corbel"/>
                <a:cs typeface="Corbel"/>
              </a:rPr>
              <a:t>sexual </a:t>
            </a:r>
            <a:r>
              <a:rPr sz="2400" spc="-5" dirty="0">
                <a:latin typeface="Corbel"/>
                <a:cs typeface="Corbel"/>
              </a:rPr>
              <a:t>organ </a:t>
            </a:r>
            <a:r>
              <a:rPr sz="2400" dirty="0">
                <a:latin typeface="Corbel"/>
                <a:cs typeface="Corbel"/>
              </a:rPr>
              <a:t>of </a:t>
            </a:r>
            <a:r>
              <a:rPr sz="2400" spc="-30" dirty="0">
                <a:latin typeface="Corbel"/>
                <a:cs typeface="Corbel"/>
              </a:rPr>
              <a:t>the  </a:t>
            </a:r>
            <a:r>
              <a:rPr sz="2400" dirty="0">
                <a:latin typeface="Corbel"/>
                <a:cs typeface="Corbel"/>
              </a:rPr>
              <a:t>female </a:t>
            </a:r>
            <a:r>
              <a:rPr sz="2400" spc="-15" dirty="0">
                <a:latin typeface="Corbel"/>
                <a:cs typeface="Corbel"/>
              </a:rPr>
              <a:t>(vagina) </a:t>
            </a:r>
            <a:r>
              <a:rPr sz="2400" spc="-5" dirty="0">
                <a:latin typeface="Corbel"/>
                <a:cs typeface="Corbel"/>
              </a:rPr>
              <a:t>by </a:t>
            </a:r>
            <a:r>
              <a:rPr sz="2400" spc="-15" dirty="0">
                <a:latin typeface="Corbel"/>
                <a:cs typeface="Corbel"/>
              </a:rPr>
              <a:t>the </a:t>
            </a:r>
            <a:r>
              <a:rPr sz="2400" dirty="0">
                <a:latin typeface="Corbel"/>
                <a:cs typeface="Corbel"/>
              </a:rPr>
              <a:t>sexual </a:t>
            </a:r>
            <a:r>
              <a:rPr sz="2400" spc="-5" dirty="0">
                <a:latin typeface="Corbel"/>
                <a:cs typeface="Corbel"/>
              </a:rPr>
              <a:t>organ </a:t>
            </a:r>
            <a:r>
              <a:rPr sz="2400" dirty="0">
                <a:latin typeface="Corbel"/>
                <a:cs typeface="Corbel"/>
              </a:rPr>
              <a:t>of </a:t>
            </a:r>
            <a:r>
              <a:rPr sz="2400" spc="-15" dirty="0">
                <a:latin typeface="Corbel"/>
                <a:cs typeface="Corbel"/>
              </a:rPr>
              <a:t>the </a:t>
            </a:r>
            <a:r>
              <a:rPr sz="2400" spc="-5" dirty="0">
                <a:latin typeface="Corbel"/>
                <a:cs typeface="Corbel"/>
              </a:rPr>
              <a:t>male  (penis).</a:t>
            </a:r>
            <a:endParaRPr sz="2400" dirty="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78285" y="823470"/>
            <a:ext cx="645414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0" spc="-15" dirty="0">
                <a:latin typeface="Calibri"/>
                <a:cs typeface="Calibri"/>
              </a:rPr>
              <a:t>SEXUAL </a:t>
            </a:r>
            <a:r>
              <a:rPr sz="2800" b="0" spc="-55" dirty="0">
                <a:latin typeface="Calibri"/>
                <a:cs typeface="Calibri"/>
              </a:rPr>
              <a:t>ASSAULT: </a:t>
            </a:r>
            <a:r>
              <a:rPr sz="2800" b="0" spc="-30" dirty="0">
                <a:latin typeface="Calibri"/>
                <a:cs typeface="Calibri"/>
              </a:rPr>
              <a:t>forcible </a:t>
            </a:r>
            <a:r>
              <a:rPr sz="2800" b="0" spc="-5" dirty="0">
                <a:latin typeface="Calibri"/>
                <a:cs typeface="Calibri"/>
              </a:rPr>
              <a:t>or </a:t>
            </a:r>
            <a:r>
              <a:rPr sz="2800" b="0" spc="-30" dirty="0">
                <a:latin typeface="Calibri"/>
                <a:cs typeface="Calibri"/>
              </a:rPr>
              <a:t>nonforcible </a:t>
            </a:r>
            <a:r>
              <a:rPr sz="2800" b="0" spc="-25" dirty="0">
                <a:latin typeface="Calibri"/>
                <a:cs typeface="Calibri"/>
              </a:rPr>
              <a:t>sex  </a:t>
            </a:r>
            <a:r>
              <a:rPr sz="2800" b="0" spc="-30" dirty="0">
                <a:latin typeface="Calibri"/>
                <a:cs typeface="Calibri"/>
              </a:rPr>
              <a:t>offense </a:t>
            </a:r>
            <a:r>
              <a:rPr sz="2800" b="0" spc="-5" dirty="0">
                <a:latin typeface="Calibri"/>
                <a:cs typeface="Calibri"/>
              </a:rPr>
              <a:t>as </a:t>
            </a:r>
            <a:r>
              <a:rPr sz="2800" b="0" spc="-30" dirty="0">
                <a:latin typeface="Calibri"/>
                <a:cs typeface="Calibri"/>
              </a:rPr>
              <a:t>defined </a:t>
            </a:r>
            <a:r>
              <a:rPr sz="2800" b="0" spc="-15" dirty="0">
                <a:latin typeface="Calibri"/>
                <a:cs typeface="Calibri"/>
              </a:rPr>
              <a:t>by the </a:t>
            </a:r>
            <a:r>
              <a:rPr sz="2800" b="0" spc="-35" dirty="0">
                <a:latin typeface="Calibri"/>
                <a:cs typeface="Calibri"/>
              </a:rPr>
              <a:t>FBI’s </a:t>
            </a:r>
            <a:r>
              <a:rPr sz="2800" b="0" spc="-30" dirty="0">
                <a:latin typeface="Calibri"/>
                <a:cs typeface="Calibri"/>
              </a:rPr>
              <a:t>uniform </a:t>
            </a:r>
            <a:r>
              <a:rPr sz="2800" b="0" spc="-5" dirty="0">
                <a:latin typeface="Calibri"/>
                <a:cs typeface="Calibri"/>
              </a:rPr>
              <a:t>crime  </a:t>
            </a:r>
            <a:r>
              <a:rPr sz="2800" b="0" spc="-30" dirty="0">
                <a:latin typeface="Calibri"/>
                <a:cs typeface="Calibri"/>
              </a:rPr>
              <a:t>reporting</a:t>
            </a:r>
            <a:r>
              <a:rPr sz="2800" b="0" spc="80" dirty="0">
                <a:latin typeface="Calibri"/>
                <a:cs typeface="Calibri"/>
              </a:rPr>
              <a:t> </a:t>
            </a:r>
            <a:r>
              <a:rPr sz="2800" b="0" spc="-40" dirty="0">
                <a:latin typeface="Calibri"/>
                <a:cs typeface="Calibri"/>
              </a:rPr>
              <a:t>system: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78285" y="2958414"/>
            <a:ext cx="6254750" cy="203708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Corbel"/>
                <a:cs typeface="Corbel"/>
              </a:rPr>
              <a:t>“Sodomy” </a:t>
            </a:r>
            <a:r>
              <a:rPr sz="2400" dirty="0">
                <a:latin typeface="Corbel"/>
                <a:cs typeface="Corbel"/>
              </a:rPr>
              <a:t>means oral or </a:t>
            </a:r>
            <a:r>
              <a:rPr sz="2400" spc="-5" dirty="0">
                <a:latin typeface="Corbel"/>
                <a:cs typeface="Corbel"/>
              </a:rPr>
              <a:t>anal </a:t>
            </a:r>
            <a:r>
              <a:rPr sz="2400" dirty="0">
                <a:latin typeface="Corbel"/>
                <a:cs typeface="Corbel"/>
              </a:rPr>
              <a:t>sexual </a:t>
            </a:r>
            <a:r>
              <a:rPr sz="2400" spc="-5" dirty="0">
                <a:latin typeface="Corbel"/>
                <a:cs typeface="Corbel"/>
              </a:rPr>
              <a:t>intercourse  with another person, without </a:t>
            </a:r>
            <a:r>
              <a:rPr sz="2400" spc="-15" dirty="0">
                <a:latin typeface="Corbel"/>
                <a:cs typeface="Corbel"/>
              </a:rPr>
              <a:t>the </a:t>
            </a:r>
            <a:r>
              <a:rPr sz="2400" spc="-5" dirty="0">
                <a:latin typeface="Corbel"/>
                <a:cs typeface="Corbel"/>
              </a:rPr>
              <a:t>consent </a:t>
            </a:r>
            <a:r>
              <a:rPr sz="2400" dirty="0">
                <a:latin typeface="Corbel"/>
                <a:cs typeface="Corbel"/>
              </a:rPr>
              <a:t>of </a:t>
            </a:r>
            <a:r>
              <a:rPr sz="2400" spc="-30" dirty="0">
                <a:latin typeface="Corbel"/>
                <a:cs typeface="Corbel"/>
              </a:rPr>
              <a:t>the  </a:t>
            </a:r>
            <a:r>
              <a:rPr sz="2400" spc="-5" dirty="0">
                <a:latin typeface="Corbel"/>
                <a:cs typeface="Corbel"/>
              </a:rPr>
              <a:t>victim, including instances where </a:t>
            </a:r>
            <a:r>
              <a:rPr sz="2400" spc="-15" dirty="0">
                <a:latin typeface="Corbel"/>
                <a:cs typeface="Corbel"/>
              </a:rPr>
              <a:t>the </a:t>
            </a:r>
            <a:r>
              <a:rPr sz="2400" spc="-5" dirty="0">
                <a:latin typeface="Corbel"/>
                <a:cs typeface="Corbel"/>
              </a:rPr>
              <a:t>victim is  incapable </a:t>
            </a:r>
            <a:r>
              <a:rPr sz="2400" dirty="0">
                <a:latin typeface="Corbel"/>
                <a:cs typeface="Corbel"/>
              </a:rPr>
              <a:t>of </a:t>
            </a:r>
            <a:r>
              <a:rPr sz="2400" spc="-5" dirty="0">
                <a:latin typeface="Corbel"/>
                <a:cs typeface="Corbel"/>
              </a:rPr>
              <a:t>giving consent </a:t>
            </a:r>
            <a:r>
              <a:rPr sz="2400" dirty="0">
                <a:latin typeface="Corbel"/>
                <a:cs typeface="Corbel"/>
              </a:rPr>
              <a:t>because of </a:t>
            </a:r>
            <a:r>
              <a:rPr sz="2400" spc="-5" dirty="0">
                <a:latin typeface="Corbel"/>
                <a:cs typeface="Corbel"/>
              </a:rPr>
              <a:t>his/her</a:t>
            </a:r>
            <a:r>
              <a:rPr sz="2400" spc="-350" dirty="0">
                <a:latin typeface="Corbel"/>
                <a:cs typeface="Corbel"/>
              </a:rPr>
              <a:t> </a:t>
            </a:r>
            <a:r>
              <a:rPr lang="en-US" sz="2400" spc="-350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age  </a:t>
            </a:r>
            <a:r>
              <a:rPr sz="2400" dirty="0">
                <a:latin typeface="Corbel"/>
                <a:cs typeface="Corbel"/>
              </a:rPr>
              <a:t>or because of </a:t>
            </a:r>
            <a:r>
              <a:rPr sz="2400" spc="-5" dirty="0">
                <a:latin typeface="Corbel"/>
                <a:cs typeface="Corbel"/>
              </a:rPr>
              <a:t>his/her temporary </a:t>
            </a:r>
            <a:r>
              <a:rPr sz="2400" dirty="0">
                <a:latin typeface="Corbel"/>
                <a:cs typeface="Corbel"/>
              </a:rPr>
              <a:t>or </a:t>
            </a:r>
            <a:r>
              <a:rPr sz="2400" spc="-5" dirty="0">
                <a:latin typeface="Corbel"/>
                <a:cs typeface="Corbel"/>
              </a:rPr>
              <a:t>permanent  mental </a:t>
            </a:r>
            <a:r>
              <a:rPr sz="2400" dirty="0">
                <a:latin typeface="Corbel"/>
                <a:cs typeface="Corbel"/>
              </a:rPr>
              <a:t>or </a:t>
            </a:r>
            <a:r>
              <a:rPr sz="2400" spc="-5" dirty="0">
                <a:latin typeface="Corbel"/>
                <a:cs typeface="Corbel"/>
              </a:rPr>
              <a:t>physical</a:t>
            </a:r>
            <a:r>
              <a:rPr sz="2400" spc="-175" dirty="0">
                <a:latin typeface="Corbel"/>
                <a:cs typeface="Corbel"/>
              </a:rPr>
              <a:t> </a:t>
            </a:r>
            <a:r>
              <a:rPr sz="2400" spc="-40" dirty="0">
                <a:latin typeface="Corbel"/>
                <a:cs typeface="Corbel"/>
              </a:rPr>
              <a:t>incapacity.</a:t>
            </a:r>
            <a:endParaRPr sz="2400" dirty="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78285" y="823470"/>
            <a:ext cx="645414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0" spc="-15" dirty="0">
                <a:latin typeface="Calibri"/>
                <a:cs typeface="Calibri"/>
              </a:rPr>
              <a:t>SEXUAL </a:t>
            </a:r>
            <a:r>
              <a:rPr sz="2800" b="0" spc="-55" dirty="0">
                <a:latin typeface="Calibri"/>
                <a:cs typeface="Calibri"/>
              </a:rPr>
              <a:t>ASSAULT: </a:t>
            </a:r>
            <a:r>
              <a:rPr sz="2800" b="0" spc="-30" dirty="0">
                <a:latin typeface="Calibri"/>
                <a:cs typeface="Calibri"/>
              </a:rPr>
              <a:t>forcible </a:t>
            </a:r>
            <a:r>
              <a:rPr sz="2800" b="0" spc="-5" dirty="0">
                <a:latin typeface="Calibri"/>
                <a:cs typeface="Calibri"/>
              </a:rPr>
              <a:t>or </a:t>
            </a:r>
            <a:r>
              <a:rPr sz="2800" b="0" spc="-30" dirty="0">
                <a:latin typeface="Calibri"/>
                <a:cs typeface="Calibri"/>
              </a:rPr>
              <a:t>nonforcible </a:t>
            </a:r>
            <a:r>
              <a:rPr sz="2800" b="0" spc="-25" dirty="0">
                <a:latin typeface="Calibri"/>
                <a:cs typeface="Calibri"/>
              </a:rPr>
              <a:t>sex  </a:t>
            </a:r>
            <a:r>
              <a:rPr sz="2800" b="0" spc="-30" dirty="0">
                <a:latin typeface="Calibri"/>
                <a:cs typeface="Calibri"/>
              </a:rPr>
              <a:t>offense </a:t>
            </a:r>
            <a:r>
              <a:rPr sz="2800" b="0" spc="-5" dirty="0">
                <a:latin typeface="Calibri"/>
                <a:cs typeface="Calibri"/>
              </a:rPr>
              <a:t>as </a:t>
            </a:r>
            <a:r>
              <a:rPr sz="2800" b="0" spc="-30" dirty="0">
                <a:latin typeface="Calibri"/>
                <a:cs typeface="Calibri"/>
              </a:rPr>
              <a:t>defined </a:t>
            </a:r>
            <a:r>
              <a:rPr sz="2800" b="0" spc="-15" dirty="0">
                <a:latin typeface="Calibri"/>
                <a:cs typeface="Calibri"/>
              </a:rPr>
              <a:t>by the </a:t>
            </a:r>
            <a:r>
              <a:rPr sz="2800" b="0" spc="-35" dirty="0">
                <a:latin typeface="Calibri"/>
                <a:cs typeface="Calibri"/>
              </a:rPr>
              <a:t>FBI’s </a:t>
            </a:r>
            <a:r>
              <a:rPr sz="2800" b="0" spc="-30" dirty="0">
                <a:latin typeface="Calibri"/>
                <a:cs typeface="Calibri"/>
              </a:rPr>
              <a:t>uniform </a:t>
            </a:r>
            <a:r>
              <a:rPr sz="2800" b="0" spc="-5" dirty="0">
                <a:latin typeface="Calibri"/>
                <a:cs typeface="Calibri"/>
              </a:rPr>
              <a:t>crime  </a:t>
            </a:r>
            <a:r>
              <a:rPr sz="2800" b="0" spc="-30" dirty="0">
                <a:latin typeface="Calibri"/>
                <a:cs typeface="Calibri"/>
              </a:rPr>
              <a:t>reporting</a:t>
            </a:r>
            <a:r>
              <a:rPr sz="2800" b="0" spc="80" dirty="0">
                <a:latin typeface="Calibri"/>
                <a:cs typeface="Calibri"/>
              </a:rPr>
              <a:t> </a:t>
            </a:r>
            <a:r>
              <a:rPr sz="2800" b="0" spc="-40" dirty="0">
                <a:latin typeface="Calibri"/>
                <a:cs typeface="Calibri"/>
              </a:rPr>
              <a:t>system: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78286" y="2845823"/>
            <a:ext cx="6474460" cy="2128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14999"/>
              </a:lnSpc>
              <a:spcBef>
                <a:spcPts val="100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US DOE </a:t>
            </a:r>
            <a:r>
              <a:rPr sz="2400" spc="-25" dirty="0">
                <a:latin typeface="Calibri"/>
                <a:cs typeface="Calibri"/>
              </a:rPr>
              <a:t>Office </a:t>
            </a:r>
            <a:r>
              <a:rPr sz="2400" spc="-45" dirty="0">
                <a:latin typeface="Calibri"/>
                <a:cs typeface="Calibri"/>
              </a:rPr>
              <a:t>for </a:t>
            </a:r>
            <a:r>
              <a:rPr sz="2400" spc="-5" dirty="0">
                <a:latin typeface="Calibri"/>
                <a:cs typeface="Calibri"/>
              </a:rPr>
              <a:t>Civil Rights- includes </a:t>
            </a:r>
            <a:r>
              <a:rPr sz="2400" spc="-30" dirty="0">
                <a:latin typeface="Calibri"/>
                <a:cs typeface="Calibri"/>
              </a:rPr>
              <a:t>voluntary  resolution process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spc="-30" dirty="0">
                <a:latin typeface="Calibri"/>
                <a:cs typeface="Calibri"/>
              </a:rPr>
              <a:t>determination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5" dirty="0">
                <a:latin typeface="Calibri"/>
                <a:cs typeface="Calibri"/>
              </a:rPr>
              <a:t>equitable  </a:t>
            </a:r>
            <a:r>
              <a:rPr sz="2400" spc="-85" dirty="0">
                <a:latin typeface="Calibri"/>
                <a:cs typeface="Calibri"/>
              </a:rPr>
              <a:t>relief.</a:t>
            </a:r>
            <a:endParaRPr sz="2400" dirty="0">
              <a:latin typeface="Calibri"/>
              <a:cs typeface="Calibri"/>
            </a:endParaRPr>
          </a:p>
          <a:p>
            <a:pPr marL="354965" marR="459740" indent="-342900">
              <a:lnSpc>
                <a:spcPct val="114999"/>
              </a:lnSpc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Courts- </a:t>
            </a:r>
            <a:r>
              <a:rPr sz="2400" spc="-15" dirty="0">
                <a:latin typeface="Calibri"/>
                <a:cs typeface="Calibri"/>
              </a:rPr>
              <a:t>Complainant </a:t>
            </a:r>
            <a:r>
              <a:rPr sz="2400" spc="-5" dirty="0">
                <a:latin typeface="Calibri"/>
                <a:cs typeface="Calibri"/>
              </a:rPr>
              <a:t>or </a:t>
            </a:r>
            <a:r>
              <a:rPr sz="2400" spc="-30" dirty="0">
                <a:latin typeface="Calibri"/>
                <a:cs typeface="Calibri"/>
              </a:rPr>
              <a:t>Respondent </a:t>
            </a:r>
            <a:r>
              <a:rPr sz="2400" spc="-40" dirty="0">
                <a:latin typeface="Calibri"/>
                <a:cs typeface="Calibri"/>
              </a:rPr>
              <a:t>may</a:t>
            </a:r>
            <a:r>
              <a:rPr sz="2400" spc="-3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bring  </a:t>
            </a:r>
            <a:r>
              <a:rPr sz="2400" spc="-30" dirty="0">
                <a:latin typeface="Calibri"/>
                <a:cs typeface="Calibri"/>
              </a:rPr>
              <a:t>lawsuit </a:t>
            </a:r>
            <a:r>
              <a:rPr sz="2400" spc="-45" dirty="0">
                <a:latin typeface="Calibri"/>
                <a:cs typeface="Calibri"/>
              </a:rPr>
              <a:t>for </a:t>
            </a:r>
            <a:r>
              <a:rPr sz="2400" spc="-15" dirty="0">
                <a:latin typeface="Calibri"/>
                <a:cs typeface="Calibri"/>
              </a:rPr>
              <a:t>monetary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damages.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71564" y="1248694"/>
            <a:ext cx="496189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orbel"/>
                <a:cs typeface="Corbel"/>
              </a:rPr>
              <a:t>ENFORC</a:t>
            </a:r>
            <a:r>
              <a:rPr lang="en-US" sz="3200" b="1" spc="-5" dirty="0">
                <a:latin typeface="Corbel"/>
                <a:cs typeface="Corbel"/>
              </a:rPr>
              <a:t>ING</a:t>
            </a:r>
            <a:r>
              <a:rPr lang="en-US" sz="3200" b="1" spc="20" dirty="0">
                <a:latin typeface="Corbel"/>
                <a:cs typeface="Corbel"/>
              </a:rPr>
              <a:t> </a:t>
            </a:r>
            <a:r>
              <a:rPr sz="3200" b="1" spc="20" dirty="0">
                <a:latin typeface="Corbel"/>
                <a:cs typeface="Corbel"/>
              </a:rPr>
              <a:t>TITLE</a:t>
            </a:r>
            <a:r>
              <a:rPr sz="3200" b="1" spc="-170" dirty="0">
                <a:latin typeface="Corbel"/>
                <a:cs typeface="Corbel"/>
              </a:rPr>
              <a:t> </a:t>
            </a:r>
            <a:r>
              <a:rPr sz="3200" b="1" dirty="0">
                <a:latin typeface="Corbel"/>
                <a:cs typeface="Corbel"/>
              </a:rPr>
              <a:t>IX</a:t>
            </a:r>
            <a:endParaRPr sz="320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77776" y="2731592"/>
            <a:ext cx="6510655" cy="257492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>
              <a:lnSpc>
                <a:spcPts val="2210"/>
              </a:lnSpc>
              <a:spcBef>
                <a:spcPts val="335"/>
              </a:spcBef>
            </a:pPr>
            <a:r>
              <a:rPr sz="2000" spc="-5" dirty="0">
                <a:latin typeface="Corbel"/>
                <a:cs typeface="Corbel"/>
              </a:rPr>
              <a:t>“Sexual </a:t>
            </a:r>
            <a:r>
              <a:rPr sz="2000" dirty="0">
                <a:latin typeface="Corbel"/>
                <a:cs typeface="Corbel"/>
              </a:rPr>
              <a:t>Assault with an </a:t>
            </a:r>
            <a:r>
              <a:rPr sz="2000" spc="-5" dirty="0">
                <a:latin typeface="Corbel"/>
                <a:cs typeface="Corbel"/>
              </a:rPr>
              <a:t>Object” means </a:t>
            </a:r>
            <a:r>
              <a:rPr sz="2000" dirty="0">
                <a:latin typeface="Corbel"/>
                <a:cs typeface="Corbel"/>
              </a:rPr>
              <a:t>use </a:t>
            </a:r>
            <a:r>
              <a:rPr lang="en-US" sz="2000" dirty="0">
                <a:latin typeface="Corbel"/>
                <a:cs typeface="Corbel"/>
              </a:rPr>
              <a:t>of </a:t>
            </a:r>
            <a:r>
              <a:rPr sz="2000" dirty="0">
                <a:latin typeface="Corbel"/>
                <a:cs typeface="Corbel"/>
              </a:rPr>
              <a:t>an </a:t>
            </a:r>
            <a:r>
              <a:rPr sz="2000" spc="-5" dirty="0">
                <a:latin typeface="Corbel"/>
                <a:cs typeface="Corbel"/>
              </a:rPr>
              <a:t>object or  instrument to unlawfully penetrate, however </a:t>
            </a:r>
            <a:r>
              <a:rPr sz="2000" spc="-30" dirty="0">
                <a:latin typeface="Corbel"/>
                <a:cs typeface="Corbel"/>
              </a:rPr>
              <a:t>slightly, </a:t>
            </a:r>
            <a:r>
              <a:rPr sz="2000" dirty="0">
                <a:latin typeface="Corbel"/>
                <a:cs typeface="Corbel"/>
              </a:rPr>
              <a:t>the  </a:t>
            </a:r>
            <a:r>
              <a:rPr sz="2000" spc="-5" dirty="0">
                <a:latin typeface="Corbel"/>
                <a:cs typeface="Corbel"/>
              </a:rPr>
              <a:t>genital or </a:t>
            </a:r>
            <a:r>
              <a:rPr sz="2000" dirty="0">
                <a:latin typeface="Corbel"/>
                <a:cs typeface="Corbel"/>
              </a:rPr>
              <a:t>anal </a:t>
            </a:r>
            <a:r>
              <a:rPr sz="2000" spc="-5" dirty="0">
                <a:latin typeface="Corbel"/>
                <a:cs typeface="Corbel"/>
              </a:rPr>
              <a:t>opening of </a:t>
            </a:r>
            <a:r>
              <a:rPr sz="2000" dirty="0">
                <a:latin typeface="Corbel"/>
                <a:cs typeface="Corbel"/>
              </a:rPr>
              <a:t>the </a:t>
            </a:r>
            <a:r>
              <a:rPr sz="2000" spc="-5" dirty="0">
                <a:latin typeface="Corbel"/>
                <a:cs typeface="Corbel"/>
              </a:rPr>
              <a:t>body of another </a:t>
            </a:r>
            <a:r>
              <a:rPr sz="2000" dirty="0">
                <a:latin typeface="Corbel"/>
                <a:cs typeface="Corbel"/>
              </a:rPr>
              <a:t>person, </a:t>
            </a:r>
            <a:r>
              <a:rPr sz="2000" spc="-5" dirty="0">
                <a:latin typeface="Corbel"/>
                <a:cs typeface="Corbel"/>
              </a:rPr>
              <a:t>without  </a:t>
            </a:r>
            <a:r>
              <a:rPr sz="2000" dirty="0">
                <a:latin typeface="Corbel"/>
                <a:cs typeface="Corbel"/>
              </a:rPr>
              <a:t>the</a:t>
            </a:r>
            <a:r>
              <a:rPr sz="2000" spc="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consent</a:t>
            </a:r>
            <a:r>
              <a:rPr sz="2000" spc="-5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of</a:t>
            </a:r>
            <a:r>
              <a:rPr sz="2000" spc="-2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the</a:t>
            </a:r>
            <a:r>
              <a:rPr sz="2000" spc="1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victim,</a:t>
            </a:r>
            <a:r>
              <a:rPr sz="2000" spc="-5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including</a:t>
            </a:r>
            <a:r>
              <a:rPr sz="2000" spc="-5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instances</a:t>
            </a:r>
            <a:r>
              <a:rPr sz="2000" spc="-3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where</a:t>
            </a:r>
            <a:r>
              <a:rPr sz="2000" spc="-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the</a:t>
            </a:r>
            <a:r>
              <a:rPr sz="2000" spc="-16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victim  </a:t>
            </a:r>
            <a:r>
              <a:rPr sz="2000" dirty="0">
                <a:latin typeface="Corbel"/>
                <a:cs typeface="Corbel"/>
              </a:rPr>
              <a:t>is </a:t>
            </a:r>
            <a:r>
              <a:rPr sz="2000" spc="-5" dirty="0">
                <a:latin typeface="Corbel"/>
                <a:cs typeface="Corbel"/>
              </a:rPr>
              <a:t>incapable of </a:t>
            </a:r>
            <a:r>
              <a:rPr sz="2000" dirty="0">
                <a:latin typeface="Corbel"/>
                <a:cs typeface="Corbel"/>
              </a:rPr>
              <a:t>giving </a:t>
            </a:r>
            <a:r>
              <a:rPr sz="2000" spc="-5" dirty="0">
                <a:latin typeface="Corbel"/>
                <a:cs typeface="Corbel"/>
              </a:rPr>
              <a:t>consent because of </a:t>
            </a:r>
            <a:r>
              <a:rPr sz="2000" dirty="0">
                <a:latin typeface="Corbel"/>
                <a:cs typeface="Corbel"/>
              </a:rPr>
              <a:t>his/her age </a:t>
            </a:r>
            <a:r>
              <a:rPr sz="2000" spc="-5" dirty="0">
                <a:latin typeface="Corbel"/>
                <a:cs typeface="Corbel"/>
              </a:rPr>
              <a:t>or  because of </a:t>
            </a:r>
            <a:r>
              <a:rPr sz="2000" dirty="0">
                <a:latin typeface="Corbel"/>
                <a:cs typeface="Corbel"/>
              </a:rPr>
              <a:t>his/her </a:t>
            </a:r>
            <a:r>
              <a:rPr sz="2000" spc="-5" dirty="0">
                <a:latin typeface="Corbel"/>
                <a:cs typeface="Corbel"/>
              </a:rPr>
              <a:t>temporary or permanent mental or</a:t>
            </a:r>
            <a:r>
              <a:rPr sz="2000" spc="-17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physical  </a:t>
            </a:r>
            <a:r>
              <a:rPr sz="2000" spc="-35" dirty="0">
                <a:latin typeface="Corbel"/>
                <a:cs typeface="Corbel"/>
              </a:rPr>
              <a:t>incapacity. </a:t>
            </a:r>
            <a:r>
              <a:rPr sz="2000" spc="-5" dirty="0">
                <a:latin typeface="Corbel"/>
                <a:cs typeface="Corbel"/>
              </a:rPr>
              <a:t>An object or instrument </a:t>
            </a:r>
            <a:r>
              <a:rPr sz="2000" dirty="0">
                <a:latin typeface="Corbel"/>
                <a:cs typeface="Corbel"/>
              </a:rPr>
              <a:t>is </a:t>
            </a:r>
            <a:r>
              <a:rPr sz="2000" spc="-5" dirty="0">
                <a:latin typeface="Corbel"/>
                <a:cs typeface="Corbel"/>
              </a:rPr>
              <a:t>anything used by </a:t>
            </a:r>
            <a:r>
              <a:rPr sz="2000" dirty="0">
                <a:latin typeface="Corbel"/>
                <a:cs typeface="Corbel"/>
              </a:rPr>
              <a:t>the  </a:t>
            </a:r>
            <a:r>
              <a:rPr sz="2000" spc="-5" dirty="0">
                <a:latin typeface="Corbel"/>
                <a:cs typeface="Corbel"/>
              </a:rPr>
              <a:t>offender other </a:t>
            </a:r>
            <a:r>
              <a:rPr sz="2000" dirty="0">
                <a:latin typeface="Corbel"/>
                <a:cs typeface="Corbel"/>
              </a:rPr>
              <a:t>than the </a:t>
            </a:r>
            <a:r>
              <a:rPr sz="2000" spc="-5" dirty="0">
                <a:latin typeface="Corbel"/>
                <a:cs typeface="Corbel"/>
              </a:rPr>
              <a:t>offender’s genitalia, e.g., </a:t>
            </a:r>
            <a:r>
              <a:rPr sz="2000" dirty="0">
                <a:latin typeface="Corbel"/>
                <a:cs typeface="Corbel"/>
              </a:rPr>
              <a:t>a </a:t>
            </a:r>
            <a:r>
              <a:rPr sz="2000" spc="-35" dirty="0">
                <a:latin typeface="Corbel"/>
                <a:cs typeface="Corbel"/>
              </a:rPr>
              <a:t>finger,  </a:t>
            </a:r>
            <a:r>
              <a:rPr sz="2000" spc="-5" dirty="0">
                <a:latin typeface="Corbel"/>
                <a:cs typeface="Corbel"/>
              </a:rPr>
              <a:t>bottle, handgun,</a:t>
            </a:r>
            <a:r>
              <a:rPr sz="2000" spc="-15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stick.</a:t>
            </a:r>
            <a:endParaRPr sz="2000" dirty="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78285" y="823470"/>
            <a:ext cx="645414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0" spc="-15" dirty="0">
                <a:latin typeface="Calibri"/>
                <a:cs typeface="Calibri"/>
              </a:rPr>
              <a:t>SEXUAL </a:t>
            </a:r>
            <a:r>
              <a:rPr sz="2800" b="0" spc="-55" dirty="0">
                <a:latin typeface="Calibri"/>
                <a:cs typeface="Calibri"/>
              </a:rPr>
              <a:t>ASSAULT: </a:t>
            </a:r>
            <a:r>
              <a:rPr sz="2800" b="0" spc="-30" dirty="0">
                <a:latin typeface="Calibri"/>
                <a:cs typeface="Calibri"/>
              </a:rPr>
              <a:t>forcible </a:t>
            </a:r>
            <a:r>
              <a:rPr sz="2800" b="0" spc="-5" dirty="0">
                <a:latin typeface="Calibri"/>
                <a:cs typeface="Calibri"/>
              </a:rPr>
              <a:t>or </a:t>
            </a:r>
            <a:r>
              <a:rPr sz="2800" b="0" spc="-30" dirty="0">
                <a:latin typeface="Calibri"/>
                <a:cs typeface="Calibri"/>
              </a:rPr>
              <a:t>nonforcible </a:t>
            </a:r>
            <a:r>
              <a:rPr sz="2800" b="0" spc="-25" dirty="0">
                <a:latin typeface="Calibri"/>
                <a:cs typeface="Calibri"/>
              </a:rPr>
              <a:t>sex  </a:t>
            </a:r>
            <a:r>
              <a:rPr sz="2800" b="0" spc="-30" dirty="0">
                <a:latin typeface="Calibri"/>
                <a:cs typeface="Calibri"/>
              </a:rPr>
              <a:t>offense </a:t>
            </a:r>
            <a:r>
              <a:rPr sz="2800" b="0" spc="-5" dirty="0">
                <a:latin typeface="Calibri"/>
                <a:cs typeface="Calibri"/>
              </a:rPr>
              <a:t>as </a:t>
            </a:r>
            <a:r>
              <a:rPr sz="2800" b="0" spc="-30" dirty="0">
                <a:latin typeface="Calibri"/>
                <a:cs typeface="Calibri"/>
              </a:rPr>
              <a:t>defined </a:t>
            </a:r>
            <a:r>
              <a:rPr sz="2800" b="0" spc="-15" dirty="0">
                <a:latin typeface="Calibri"/>
                <a:cs typeface="Calibri"/>
              </a:rPr>
              <a:t>by the </a:t>
            </a:r>
            <a:r>
              <a:rPr sz="2800" b="0" spc="-35" dirty="0">
                <a:latin typeface="Calibri"/>
                <a:cs typeface="Calibri"/>
              </a:rPr>
              <a:t>FBI’s </a:t>
            </a:r>
            <a:r>
              <a:rPr sz="2800" b="0" spc="-30" dirty="0">
                <a:latin typeface="Calibri"/>
                <a:cs typeface="Calibri"/>
              </a:rPr>
              <a:t>uniform </a:t>
            </a:r>
            <a:r>
              <a:rPr sz="2800" b="0" spc="-5" dirty="0">
                <a:latin typeface="Calibri"/>
                <a:cs typeface="Calibri"/>
              </a:rPr>
              <a:t>crime  </a:t>
            </a:r>
            <a:r>
              <a:rPr sz="2800" b="0" spc="-30" dirty="0">
                <a:latin typeface="Calibri"/>
                <a:cs typeface="Calibri"/>
              </a:rPr>
              <a:t>reporting</a:t>
            </a:r>
            <a:r>
              <a:rPr sz="2800" b="0" spc="80" dirty="0">
                <a:latin typeface="Calibri"/>
                <a:cs typeface="Calibri"/>
              </a:rPr>
              <a:t> </a:t>
            </a:r>
            <a:r>
              <a:rPr sz="2800" b="0" spc="-40" dirty="0">
                <a:latin typeface="Calibri"/>
                <a:cs typeface="Calibri"/>
              </a:rPr>
              <a:t>system: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78285" y="2793822"/>
            <a:ext cx="6400165" cy="236664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Corbel"/>
                <a:cs typeface="Corbel"/>
              </a:rPr>
              <a:t>“Fondling” means </a:t>
            </a:r>
            <a:r>
              <a:rPr sz="2400" spc="-15" dirty="0">
                <a:latin typeface="Corbel"/>
                <a:cs typeface="Corbel"/>
              </a:rPr>
              <a:t>the </a:t>
            </a:r>
            <a:r>
              <a:rPr sz="2400" spc="-5" dirty="0">
                <a:latin typeface="Corbel"/>
                <a:cs typeface="Corbel"/>
              </a:rPr>
              <a:t>touching </a:t>
            </a:r>
            <a:r>
              <a:rPr sz="2400" dirty="0">
                <a:latin typeface="Corbel"/>
                <a:cs typeface="Corbel"/>
              </a:rPr>
              <a:t>of </a:t>
            </a:r>
            <a:r>
              <a:rPr sz="2400" spc="-15" dirty="0">
                <a:latin typeface="Corbel"/>
                <a:cs typeface="Corbel"/>
              </a:rPr>
              <a:t>the </a:t>
            </a:r>
            <a:r>
              <a:rPr sz="2400" spc="-5" dirty="0">
                <a:latin typeface="Corbel"/>
                <a:cs typeface="Corbel"/>
              </a:rPr>
              <a:t>private body  parts </a:t>
            </a:r>
            <a:r>
              <a:rPr sz="2400" dirty="0">
                <a:latin typeface="Corbel"/>
                <a:cs typeface="Corbel"/>
              </a:rPr>
              <a:t>of </a:t>
            </a:r>
            <a:r>
              <a:rPr sz="2400" spc="-5" dirty="0">
                <a:latin typeface="Corbel"/>
                <a:cs typeface="Corbel"/>
              </a:rPr>
              <a:t>another </a:t>
            </a:r>
            <a:r>
              <a:rPr sz="2400" dirty="0">
                <a:latin typeface="Corbel"/>
                <a:cs typeface="Corbel"/>
              </a:rPr>
              <a:t>person for </a:t>
            </a:r>
            <a:r>
              <a:rPr sz="2400" spc="-15" dirty="0">
                <a:latin typeface="Corbel"/>
                <a:cs typeface="Corbel"/>
              </a:rPr>
              <a:t>the </a:t>
            </a:r>
            <a:r>
              <a:rPr sz="2400" spc="-5" dirty="0">
                <a:latin typeface="Corbel"/>
                <a:cs typeface="Corbel"/>
              </a:rPr>
              <a:t>purpose </a:t>
            </a:r>
            <a:r>
              <a:rPr sz="2400" dirty="0">
                <a:latin typeface="Corbel"/>
                <a:cs typeface="Corbel"/>
              </a:rPr>
              <a:t>of sexual  </a:t>
            </a:r>
            <a:r>
              <a:rPr sz="2400" spc="-5" dirty="0">
                <a:latin typeface="Corbel"/>
                <a:cs typeface="Corbel"/>
              </a:rPr>
              <a:t>gratification, without </a:t>
            </a:r>
            <a:r>
              <a:rPr sz="2400" spc="-15" dirty="0">
                <a:latin typeface="Corbel"/>
                <a:cs typeface="Corbel"/>
              </a:rPr>
              <a:t>the </a:t>
            </a:r>
            <a:r>
              <a:rPr sz="2400" spc="-5" dirty="0">
                <a:latin typeface="Corbel"/>
                <a:cs typeface="Corbel"/>
              </a:rPr>
              <a:t>consent </a:t>
            </a:r>
            <a:r>
              <a:rPr sz="2400" dirty="0">
                <a:latin typeface="Corbel"/>
                <a:cs typeface="Corbel"/>
              </a:rPr>
              <a:t>of </a:t>
            </a:r>
            <a:r>
              <a:rPr sz="2400" spc="-15" dirty="0">
                <a:latin typeface="Corbel"/>
                <a:cs typeface="Corbel"/>
              </a:rPr>
              <a:t>the </a:t>
            </a:r>
            <a:r>
              <a:rPr sz="2400" spc="-5" dirty="0">
                <a:latin typeface="Corbel"/>
                <a:cs typeface="Corbel"/>
              </a:rPr>
              <a:t>victim,  including instances where </a:t>
            </a:r>
            <a:r>
              <a:rPr sz="2400" spc="-15" dirty="0">
                <a:latin typeface="Corbel"/>
                <a:cs typeface="Corbel"/>
              </a:rPr>
              <a:t>the </a:t>
            </a:r>
            <a:r>
              <a:rPr sz="2400" spc="-5" dirty="0">
                <a:latin typeface="Corbel"/>
                <a:cs typeface="Corbel"/>
              </a:rPr>
              <a:t>victim is incapable</a:t>
            </a:r>
            <a:r>
              <a:rPr sz="2400" spc="-13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of  </a:t>
            </a:r>
            <a:r>
              <a:rPr sz="2400" spc="-5" dirty="0">
                <a:latin typeface="Corbel"/>
                <a:cs typeface="Corbel"/>
              </a:rPr>
              <a:t>giving consent </a:t>
            </a:r>
            <a:r>
              <a:rPr sz="2400" dirty="0">
                <a:latin typeface="Corbel"/>
                <a:cs typeface="Corbel"/>
              </a:rPr>
              <a:t>because of </a:t>
            </a:r>
            <a:r>
              <a:rPr sz="2400" spc="-5" dirty="0">
                <a:latin typeface="Corbel"/>
                <a:cs typeface="Corbel"/>
              </a:rPr>
              <a:t>his/her age </a:t>
            </a:r>
            <a:r>
              <a:rPr sz="2400" dirty="0">
                <a:latin typeface="Corbel"/>
                <a:cs typeface="Corbel"/>
              </a:rPr>
              <a:t>or</a:t>
            </a:r>
            <a:r>
              <a:rPr sz="2400" spc="-180" dirty="0">
                <a:latin typeface="Corbel"/>
                <a:cs typeface="Corbel"/>
              </a:rPr>
              <a:t> </a:t>
            </a:r>
            <a:r>
              <a:rPr sz="2400" spc="30" dirty="0">
                <a:latin typeface="Corbel"/>
                <a:cs typeface="Corbel"/>
              </a:rPr>
              <a:t>because</a:t>
            </a:r>
            <a:r>
              <a:rPr lang="en-US" sz="2400" spc="30" dirty="0">
                <a:latin typeface="Corbel"/>
                <a:cs typeface="Corbel"/>
              </a:rPr>
              <a:t> </a:t>
            </a:r>
            <a:r>
              <a:rPr sz="2400" spc="30" dirty="0">
                <a:latin typeface="Corbel"/>
                <a:cs typeface="Corbel"/>
              </a:rPr>
              <a:t>of  </a:t>
            </a:r>
            <a:r>
              <a:rPr sz="2400" spc="-5" dirty="0">
                <a:latin typeface="Corbel"/>
                <a:cs typeface="Corbel"/>
              </a:rPr>
              <a:t>his/her temporary </a:t>
            </a:r>
            <a:r>
              <a:rPr sz="2400" dirty="0">
                <a:latin typeface="Corbel"/>
                <a:cs typeface="Corbel"/>
              </a:rPr>
              <a:t>or </a:t>
            </a:r>
            <a:r>
              <a:rPr sz="2400" spc="-5" dirty="0">
                <a:latin typeface="Corbel"/>
                <a:cs typeface="Corbel"/>
              </a:rPr>
              <a:t>permanent mental </a:t>
            </a:r>
            <a:r>
              <a:rPr sz="2400" dirty="0">
                <a:latin typeface="Corbel"/>
                <a:cs typeface="Corbel"/>
              </a:rPr>
              <a:t>or</a:t>
            </a:r>
            <a:r>
              <a:rPr sz="2400" spc="-204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physical  </a:t>
            </a:r>
            <a:r>
              <a:rPr sz="2400" spc="-15" dirty="0">
                <a:latin typeface="Corbel"/>
                <a:cs typeface="Corbel"/>
              </a:rPr>
              <a:t>incapacity.</a:t>
            </a:r>
            <a:endParaRPr sz="2400" dirty="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78285" y="823470"/>
            <a:ext cx="645414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0" spc="-15" dirty="0">
                <a:latin typeface="Calibri"/>
                <a:cs typeface="Calibri"/>
              </a:rPr>
              <a:t>SEXUAL </a:t>
            </a:r>
            <a:r>
              <a:rPr sz="2800" b="0" spc="-55" dirty="0">
                <a:latin typeface="Calibri"/>
                <a:cs typeface="Calibri"/>
              </a:rPr>
              <a:t>ASSAULT: </a:t>
            </a:r>
            <a:r>
              <a:rPr sz="2800" b="0" spc="-30" dirty="0">
                <a:latin typeface="Calibri"/>
                <a:cs typeface="Calibri"/>
              </a:rPr>
              <a:t>forcible </a:t>
            </a:r>
            <a:r>
              <a:rPr sz="2800" b="0" spc="-5" dirty="0">
                <a:latin typeface="Calibri"/>
                <a:cs typeface="Calibri"/>
              </a:rPr>
              <a:t>or </a:t>
            </a:r>
            <a:r>
              <a:rPr sz="2800" b="0" spc="-30" dirty="0">
                <a:latin typeface="Calibri"/>
                <a:cs typeface="Calibri"/>
              </a:rPr>
              <a:t>nonforcible </a:t>
            </a:r>
            <a:r>
              <a:rPr sz="2800" b="0" spc="-25" dirty="0">
                <a:latin typeface="Calibri"/>
                <a:cs typeface="Calibri"/>
              </a:rPr>
              <a:t>sex  </a:t>
            </a:r>
            <a:r>
              <a:rPr sz="2800" b="0" spc="-30" dirty="0">
                <a:latin typeface="Calibri"/>
                <a:cs typeface="Calibri"/>
              </a:rPr>
              <a:t>offense </a:t>
            </a:r>
            <a:r>
              <a:rPr sz="2800" b="0" spc="-5" dirty="0">
                <a:latin typeface="Calibri"/>
                <a:cs typeface="Calibri"/>
              </a:rPr>
              <a:t>as </a:t>
            </a:r>
            <a:r>
              <a:rPr sz="2800" b="0" spc="-30" dirty="0">
                <a:latin typeface="Calibri"/>
                <a:cs typeface="Calibri"/>
              </a:rPr>
              <a:t>defined </a:t>
            </a:r>
            <a:r>
              <a:rPr sz="2800" b="0" spc="-15" dirty="0">
                <a:latin typeface="Calibri"/>
                <a:cs typeface="Calibri"/>
              </a:rPr>
              <a:t>by the </a:t>
            </a:r>
            <a:r>
              <a:rPr sz="2800" b="0" spc="-35" dirty="0">
                <a:latin typeface="Calibri"/>
                <a:cs typeface="Calibri"/>
              </a:rPr>
              <a:t>FBI’s </a:t>
            </a:r>
            <a:r>
              <a:rPr sz="2800" b="0" spc="-30" dirty="0">
                <a:latin typeface="Calibri"/>
                <a:cs typeface="Calibri"/>
              </a:rPr>
              <a:t>uniform </a:t>
            </a:r>
            <a:r>
              <a:rPr sz="2800" b="0" spc="-5" dirty="0">
                <a:latin typeface="Calibri"/>
                <a:cs typeface="Calibri"/>
              </a:rPr>
              <a:t>crime  </a:t>
            </a:r>
            <a:r>
              <a:rPr sz="2800" b="0" spc="-30" dirty="0">
                <a:latin typeface="Calibri"/>
                <a:cs typeface="Calibri"/>
              </a:rPr>
              <a:t>reporting</a:t>
            </a:r>
            <a:r>
              <a:rPr sz="2800" b="0" spc="80" dirty="0">
                <a:latin typeface="Calibri"/>
                <a:cs typeface="Calibri"/>
              </a:rPr>
              <a:t> </a:t>
            </a:r>
            <a:r>
              <a:rPr sz="2800" b="0" spc="-40" dirty="0">
                <a:latin typeface="Calibri"/>
                <a:cs typeface="Calibri"/>
              </a:rPr>
              <a:t>system: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8285" y="2982644"/>
            <a:ext cx="6442075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Corbel"/>
                <a:cs typeface="Corbel"/>
              </a:rPr>
              <a:t>“Incest” means </a:t>
            </a:r>
            <a:r>
              <a:rPr sz="2400" dirty="0">
                <a:latin typeface="Corbel"/>
                <a:cs typeface="Corbel"/>
              </a:rPr>
              <a:t>sexual </a:t>
            </a:r>
            <a:r>
              <a:rPr sz="2400" spc="-5" dirty="0">
                <a:latin typeface="Corbel"/>
                <a:cs typeface="Corbel"/>
              </a:rPr>
              <a:t>intercourse </a:t>
            </a:r>
            <a:r>
              <a:rPr sz="2400" dirty="0">
                <a:latin typeface="Corbel"/>
                <a:cs typeface="Corbel"/>
              </a:rPr>
              <a:t>between</a:t>
            </a:r>
            <a:r>
              <a:rPr sz="2400" spc="-16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persons  who </a:t>
            </a:r>
            <a:r>
              <a:rPr sz="2400" dirty="0">
                <a:latin typeface="Corbel"/>
                <a:cs typeface="Corbel"/>
              </a:rPr>
              <a:t>are </a:t>
            </a:r>
            <a:r>
              <a:rPr sz="2400" spc="-5" dirty="0">
                <a:latin typeface="Corbel"/>
                <a:cs typeface="Corbel"/>
              </a:rPr>
              <a:t>related to </a:t>
            </a:r>
            <a:r>
              <a:rPr sz="2400" dirty="0">
                <a:latin typeface="Corbel"/>
                <a:cs typeface="Corbel"/>
              </a:rPr>
              <a:t>each </a:t>
            </a:r>
            <a:r>
              <a:rPr sz="2400" spc="-5" dirty="0">
                <a:latin typeface="Corbel"/>
                <a:cs typeface="Corbel"/>
              </a:rPr>
              <a:t>other within </a:t>
            </a:r>
            <a:r>
              <a:rPr sz="2400" spc="-15" dirty="0">
                <a:latin typeface="Corbel"/>
                <a:cs typeface="Corbel"/>
              </a:rPr>
              <a:t>the </a:t>
            </a:r>
            <a:r>
              <a:rPr sz="2400" dirty="0">
                <a:latin typeface="Corbel"/>
                <a:cs typeface="Corbel"/>
              </a:rPr>
              <a:t>degrees  </a:t>
            </a:r>
            <a:r>
              <a:rPr sz="2400" spc="-5" dirty="0">
                <a:latin typeface="Corbel"/>
                <a:cs typeface="Corbel"/>
              </a:rPr>
              <a:t>wherein marriage is prohibited by</a:t>
            </a:r>
            <a:r>
              <a:rPr sz="2400" spc="-195" dirty="0">
                <a:latin typeface="Corbel"/>
                <a:cs typeface="Corbel"/>
              </a:rPr>
              <a:t> </a:t>
            </a:r>
            <a:r>
              <a:rPr sz="2400" spc="-114" dirty="0">
                <a:latin typeface="Corbel"/>
                <a:cs typeface="Corbel"/>
              </a:rPr>
              <a:t>law.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0" spc="-15" dirty="0">
                <a:latin typeface="Calibri"/>
                <a:cs typeface="Calibri"/>
              </a:rPr>
              <a:t>SEXUAL </a:t>
            </a:r>
            <a:r>
              <a:rPr sz="2800" b="0" spc="-55" dirty="0">
                <a:latin typeface="Calibri"/>
                <a:cs typeface="Calibri"/>
              </a:rPr>
              <a:t>ASSAULT: </a:t>
            </a:r>
            <a:r>
              <a:rPr sz="2800" b="0" spc="-30" dirty="0">
                <a:latin typeface="Calibri"/>
                <a:cs typeface="Calibri"/>
              </a:rPr>
              <a:t>forcible </a:t>
            </a:r>
            <a:r>
              <a:rPr sz="2800" b="0" spc="-5" dirty="0">
                <a:latin typeface="Calibri"/>
                <a:cs typeface="Calibri"/>
              </a:rPr>
              <a:t>or </a:t>
            </a:r>
            <a:r>
              <a:rPr sz="2800" b="0" spc="-30" dirty="0">
                <a:latin typeface="Calibri"/>
                <a:cs typeface="Calibri"/>
              </a:rPr>
              <a:t>nonforcible </a:t>
            </a:r>
            <a:r>
              <a:rPr sz="2800" b="0" spc="-25" dirty="0">
                <a:latin typeface="Calibri"/>
                <a:cs typeface="Calibri"/>
              </a:rPr>
              <a:t>sex  </a:t>
            </a:r>
            <a:r>
              <a:rPr sz="2800" b="0" spc="-30" dirty="0">
                <a:latin typeface="Calibri"/>
                <a:cs typeface="Calibri"/>
              </a:rPr>
              <a:t>offense </a:t>
            </a:r>
            <a:r>
              <a:rPr sz="2800" b="0" spc="-5" dirty="0">
                <a:latin typeface="Calibri"/>
                <a:cs typeface="Calibri"/>
              </a:rPr>
              <a:t>as </a:t>
            </a:r>
            <a:r>
              <a:rPr sz="2800" b="0" spc="-30" dirty="0">
                <a:latin typeface="Calibri"/>
                <a:cs typeface="Calibri"/>
              </a:rPr>
              <a:t>defined </a:t>
            </a:r>
            <a:r>
              <a:rPr sz="2800" b="0" spc="-15" dirty="0">
                <a:latin typeface="Calibri"/>
                <a:cs typeface="Calibri"/>
              </a:rPr>
              <a:t>by the </a:t>
            </a:r>
            <a:r>
              <a:rPr sz="2800" b="0" spc="-35" dirty="0">
                <a:latin typeface="Calibri"/>
                <a:cs typeface="Calibri"/>
              </a:rPr>
              <a:t>FBI’s </a:t>
            </a:r>
            <a:r>
              <a:rPr sz="2800" b="0" spc="-30" dirty="0">
                <a:latin typeface="Calibri"/>
                <a:cs typeface="Calibri"/>
              </a:rPr>
              <a:t>uniform </a:t>
            </a:r>
            <a:r>
              <a:rPr sz="2800" b="0" spc="-5" dirty="0">
                <a:latin typeface="Calibri"/>
                <a:cs typeface="Calibri"/>
              </a:rPr>
              <a:t>crime  </a:t>
            </a:r>
            <a:r>
              <a:rPr sz="2800" b="0" spc="-30" dirty="0">
                <a:latin typeface="Calibri"/>
                <a:cs typeface="Calibri"/>
              </a:rPr>
              <a:t>reporting</a:t>
            </a:r>
            <a:r>
              <a:rPr sz="2800" b="0" spc="80" dirty="0">
                <a:latin typeface="Calibri"/>
                <a:cs typeface="Calibri"/>
              </a:rPr>
              <a:t> </a:t>
            </a:r>
            <a:r>
              <a:rPr sz="2800" b="0" spc="-40" dirty="0">
                <a:latin typeface="Calibri"/>
                <a:cs typeface="Calibri"/>
              </a:rPr>
              <a:t>system: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8285" y="2982644"/>
            <a:ext cx="6250940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just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Corbel"/>
                <a:cs typeface="Corbel"/>
              </a:rPr>
              <a:t>“Statutory Rape” </a:t>
            </a:r>
            <a:r>
              <a:rPr sz="2400" spc="-15" dirty="0">
                <a:latin typeface="Corbel"/>
                <a:cs typeface="Corbel"/>
              </a:rPr>
              <a:t>means </a:t>
            </a:r>
            <a:r>
              <a:rPr sz="2400" spc="-5" dirty="0">
                <a:latin typeface="Corbel"/>
                <a:cs typeface="Corbel"/>
              </a:rPr>
              <a:t>sexual </a:t>
            </a:r>
            <a:r>
              <a:rPr sz="2400" spc="-15" dirty="0">
                <a:latin typeface="Corbel"/>
                <a:cs typeface="Corbel"/>
              </a:rPr>
              <a:t>intercourse </a:t>
            </a:r>
            <a:r>
              <a:rPr sz="2400" spc="-5" dirty="0">
                <a:latin typeface="Corbel"/>
                <a:cs typeface="Corbel"/>
              </a:rPr>
              <a:t>with </a:t>
            </a:r>
            <a:r>
              <a:rPr sz="2400" dirty="0">
                <a:latin typeface="Corbel"/>
                <a:cs typeface="Corbel"/>
              </a:rPr>
              <a:t>a  person </a:t>
            </a:r>
            <a:r>
              <a:rPr sz="2400" spc="-15" dirty="0">
                <a:latin typeface="Corbel"/>
                <a:cs typeface="Corbel"/>
              </a:rPr>
              <a:t>who </a:t>
            </a:r>
            <a:r>
              <a:rPr sz="2400" spc="-5" dirty="0">
                <a:latin typeface="Corbel"/>
                <a:cs typeface="Corbel"/>
              </a:rPr>
              <a:t>is </a:t>
            </a:r>
            <a:r>
              <a:rPr sz="2400" dirty="0">
                <a:latin typeface="Corbel"/>
                <a:cs typeface="Corbel"/>
              </a:rPr>
              <a:t>under </a:t>
            </a:r>
            <a:r>
              <a:rPr sz="2400" spc="-15" dirty="0">
                <a:latin typeface="Corbel"/>
                <a:cs typeface="Corbel"/>
              </a:rPr>
              <a:t>the statutory </a:t>
            </a:r>
            <a:r>
              <a:rPr sz="2400" spc="-5" dirty="0">
                <a:latin typeface="Corbel"/>
                <a:cs typeface="Corbel"/>
              </a:rPr>
              <a:t>age of </a:t>
            </a:r>
            <a:r>
              <a:rPr sz="2400" spc="-15" dirty="0">
                <a:latin typeface="Corbel"/>
                <a:cs typeface="Corbel"/>
              </a:rPr>
              <a:t>consent.  </a:t>
            </a:r>
            <a:r>
              <a:rPr sz="2400" spc="-5" dirty="0">
                <a:latin typeface="Corbel"/>
                <a:cs typeface="Corbel"/>
              </a:rPr>
              <a:t>(In Illinois, age </a:t>
            </a:r>
            <a:r>
              <a:rPr sz="2400" dirty="0">
                <a:latin typeface="Corbel"/>
                <a:cs typeface="Corbel"/>
              </a:rPr>
              <a:t>of </a:t>
            </a:r>
            <a:r>
              <a:rPr sz="2400" spc="-5" dirty="0">
                <a:latin typeface="Corbel"/>
                <a:cs typeface="Corbel"/>
              </a:rPr>
              <a:t>consent is</a:t>
            </a:r>
            <a:r>
              <a:rPr sz="2400" spc="-215" dirty="0">
                <a:latin typeface="Corbel"/>
                <a:cs typeface="Corbel"/>
              </a:rPr>
              <a:t> </a:t>
            </a:r>
            <a:r>
              <a:rPr sz="2400" spc="-30" dirty="0">
                <a:latin typeface="Corbel"/>
                <a:cs typeface="Corbel"/>
              </a:rPr>
              <a:t>17)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0" spc="-15" dirty="0">
                <a:latin typeface="Calibri"/>
                <a:cs typeface="Calibri"/>
              </a:rPr>
              <a:t>SEXUAL </a:t>
            </a:r>
            <a:r>
              <a:rPr sz="2800" b="0" spc="-55" dirty="0">
                <a:latin typeface="Calibri"/>
                <a:cs typeface="Calibri"/>
              </a:rPr>
              <a:t>ASSAULT: </a:t>
            </a:r>
            <a:r>
              <a:rPr sz="2800" b="0" spc="-30" dirty="0">
                <a:latin typeface="Calibri"/>
                <a:cs typeface="Calibri"/>
              </a:rPr>
              <a:t>forcible </a:t>
            </a:r>
            <a:r>
              <a:rPr sz="2800" b="0" spc="-5" dirty="0">
                <a:latin typeface="Calibri"/>
                <a:cs typeface="Calibri"/>
              </a:rPr>
              <a:t>or </a:t>
            </a:r>
            <a:r>
              <a:rPr sz="2800" b="0" spc="-30" dirty="0">
                <a:latin typeface="Calibri"/>
                <a:cs typeface="Calibri"/>
              </a:rPr>
              <a:t>nonforcible </a:t>
            </a:r>
            <a:r>
              <a:rPr sz="2800" b="0" spc="-25" dirty="0">
                <a:latin typeface="Calibri"/>
                <a:cs typeface="Calibri"/>
              </a:rPr>
              <a:t>sex  </a:t>
            </a:r>
            <a:r>
              <a:rPr sz="2800" b="0" spc="-30" dirty="0">
                <a:latin typeface="Calibri"/>
                <a:cs typeface="Calibri"/>
              </a:rPr>
              <a:t>offense </a:t>
            </a:r>
            <a:r>
              <a:rPr sz="2800" b="0" spc="-5" dirty="0">
                <a:latin typeface="Calibri"/>
                <a:cs typeface="Calibri"/>
              </a:rPr>
              <a:t>as </a:t>
            </a:r>
            <a:r>
              <a:rPr sz="2800" b="0" spc="-30" dirty="0">
                <a:latin typeface="Calibri"/>
                <a:cs typeface="Calibri"/>
              </a:rPr>
              <a:t>defined </a:t>
            </a:r>
            <a:r>
              <a:rPr sz="2800" b="0" spc="-15" dirty="0">
                <a:latin typeface="Calibri"/>
                <a:cs typeface="Calibri"/>
              </a:rPr>
              <a:t>by the </a:t>
            </a:r>
            <a:r>
              <a:rPr sz="2800" b="0" spc="-35" dirty="0">
                <a:latin typeface="Calibri"/>
                <a:cs typeface="Calibri"/>
              </a:rPr>
              <a:t>FBI’s </a:t>
            </a:r>
            <a:r>
              <a:rPr sz="2800" b="0" spc="-30" dirty="0">
                <a:latin typeface="Calibri"/>
                <a:cs typeface="Calibri"/>
              </a:rPr>
              <a:t>uniform </a:t>
            </a:r>
            <a:r>
              <a:rPr sz="2800" b="0" spc="-5" dirty="0">
                <a:latin typeface="Calibri"/>
                <a:cs typeface="Calibri"/>
              </a:rPr>
              <a:t>crime  </a:t>
            </a:r>
            <a:r>
              <a:rPr sz="2800" b="0" spc="-30" dirty="0">
                <a:latin typeface="Calibri"/>
                <a:cs typeface="Calibri"/>
              </a:rPr>
              <a:t>reporting</a:t>
            </a:r>
            <a:r>
              <a:rPr sz="2800" b="0" spc="80" dirty="0">
                <a:latin typeface="Calibri"/>
                <a:cs typeface="Calibri"/>
              </a:rPr>
              <a:t> </a:t>
            </a:r>
            <a:r>
              <a:rPr sz="2800" b="0" spc="-40" dirty="0">
                <a:latin typeface="Calibri"/>
                <a:cs typeface="Calibri"/>
              </a:rPr>
              <a:t>system: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78285" y="3013020"/>
            <a:ext cx="6496685" cy="2414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orbel"/>
                <a:cs typeface="Corbel"/>
              </a:rPr>
              <a:t>An</a:t>
            </a:r>
            <a:r>
              <a:rPr lang="en-US" sz="200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Act </a:t>
            </a:r>
            <a:r>
              <a:rPr sz="2000" spc="-5" dirty="0">
                <a:latin typeface="Corbel"/>
                <a:cs typeface="Corbel"/>
              </a:rPr>
              <a:t>of violence by </a:t>
            </a:r>
            <a:r>
              <a:rPr sz="2000" dirty="0">
                <a:latin typeface="Corbel"/>
                <a:cs typeface="Corbel"/>
              </a:rPr>
              <a:t>a person who is </a:t>
            </a:r>
            <a:r>
              <a:rPr sz="2000" spc="-5" dirty="0">
                <a:latin typeface="Corbel"/>
                <a:cs typeface="Corbel"/>
              </a:rPr>
              <a:t>or </a:t>
            </a:r>
            <a:r>
              <a:rPr sz="2000" dirty="0">
                <a:latin typeface="Corbel"/>
                <a:cs typeface="Corbel"/>
              </a:rPr>
              <a:t>has </a:t>
            </a:r>
            <a:r>
              <a:rPr sz="2000" spc="-5" dirty="0">
                <a:latin typeface="Corbel"/>
                <a:cs typeface="Corbel"/>
              </a:rPr>
              <a:t>been </a:t>
            </a:r>
            <a:r>
              <a:rPr sz="2000" dirty="0">
                <a:latin typeface="Corbel"/>
                <a:cs typeface="Corbel"/>
              </a:rPr>
              <a:t>in a</a:t>
            </a:r>
            <a:r>
              <a:rPr sz="2000" spc="-20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romantic  or intimate </a:t>
            </a:r>
            <a:r>
              <a:rPr sz="2000" dirty="0">
                <a:latin typeface="Corbel"/>
                <a:cs typeface="Corbel"/>
              </a:rPr>
              <a:t>relationship with the </a:t>
            </a:r>
            <a:r>
              <a:rPr sz="2000" spc="-15" dirty="0">
                <a:latin typeface="Corbel"/>
                <a:cs typeface="Corbel"/>
              </a:rPr>
              <a:t>Complainant. </a:t>
            </a:r>
            <a:r>
              <a:rPr sz="2000" spc="-5" dirty="0">
                <a:latin typeface="Corbel"/>
                <a:cs typeface="Corbel"/>
              </a:rPr>
              <a:t>Whether </a:t>
            </a:r>
            <a:r>
              <a:rPr sz="2000" dirty="0">
                <a:latin typeface="Corbel"/>
                <a:cs typeface="Corbel"/>
              </a:rPr>
              <a:t>this  relationship </a:t>
            </a:r>
            <a:r>
              <a:rPr sz="2000" spc="-5" dirty="0">
                <a:latin typeface="Corbel"/>
                <a:cs typeface="Corbel"/>
              </a:rPr>
              <a:t>exists </a:t>
            </a:r>
            <a:r>
              <a:rPr sz="2000" dirty="0">
                <a:latin typeface="Corbel"/>
                <a:cs typeface="Corbel"/>
              </a:rPr>
              <a:t>is </a:t>
            </a:r>
            <a:r>
              <a:rPr sz="2000" spc="-5" dirty="0">
                <a:latin typeface="Corbel"/>
                <a:cs typeface="Corbel"/>
              </a:rPr>
              <a:t>determined</a:t>
            </a:r>
            <a:r>
              <a:rPr sz="2000" spc="-24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by:</a:t>
            </a:r>
            <a:endParaRPr sz="2000" dirty="0">
              <a:latin typeface="Corbel"/>
              <a:cs typeface="Corbel"/>
            </a:endParaRPr>
          </a:p>
          <a:p>
            <a:pPr marL="355600" indent="-342900">
              <a:lnSpc>
                <a:spcPct val="100000"/>
              </a:lnSpc>
              <a:spcBef>
                <a:spcPts val="995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spc="-5" dirty="0">
                <a:latin typeface="Corbel"/>
                <a:cs typeface="Corbel"/>
              </a:rPr>
              <a:t>Length of </a:t>
            </a:r>
            <a:r>
              <a:rPr sz="2000" dirty="0">
                <a:latin typeface="Corbel"/>
                <a:cs typeface="Corbel"/>
              </a:rPr>
              <a:t>the</a:t>
            </a:r>
            <a:r>
              <a:rPr sz="2000" spc="-16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relationship.</a:t>
            </a:r>
            <a:endParaRPr sz="2000" dirty="0">
              <a:latin typeface="Corbel"/>
              <a:cs typeface="Corbel"/>
            </a:endParaRPr>
          </a:p>
          <a:p>
            <a:pPr marL="355600" indent="-342900">
              <a:lnSpc>
                <a:spcPct val="100000"/>
              </a:lnSpc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spc="-80" dirty="0">
                <a:latin typeface="Corbel"/>
                <a:cs typeface="Corbel"/>
              </a:rPr>
              <a:t>Type </a:t>
            </a:r>
            <a:r>
              <a:rPr sz="2000" spc="-5" dirty="0">
                <a:latin typeface="Corbel"/>
                <a:cs typeface="Corbel"/>
              </a:rPr>
              <a:t>of</a:t>
            </a:r>
            <a:r>
              <a:rPr sz="2000" spc="-7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relationship.</a:t>
            </a:r>
            <a:endParaRPr sz="2000" dirty="0">
              <a:latin typeface="Corbel"/>
              <a:cs typeface="Corbel"/>
            </a:endParaRPr>
          </a:p>
          <a:p>
            <a:pPr marL="355600" indent="-342900">
              <a:lnSpc>
                <a:spcPct val="100000"/>
              </a:lnSpc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spc="-5" dirty="0">
                <a:latin typeface="Corbel"/>
                <a:cs typeface="Corbel"/>
              </a:rPr>
              <a:t>Frequency of interaction between </a:t>
            </a:r>
            <a:r>
              <a:rPr sz="2000" dirty="0">
                <a:latin typeface="Corbel"/>
                <a:cs typeface="Corbel"/>
              </a:rPr>
              <a:t>the </a:t>
            </a:r>
            <a:r>
              <a:rPr sz="2000" spc="-5" dirty="0">
                <a:latin typeface="Corbel"/>
                <a:cs typeface="Corbel"/>
              </a:rPr>
              <a:t>individuals</a:t>
            </a:r>
            <a:r>
              <a:rPr sz="2000" spc="-29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involved.</a:t>
            </a:r>
            <a:endParaRPr sz="2000" dirty="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2000" spc="-30" dirty="0">
                <a:latin typeface="Corbel"/>
                <a:cs typeface="Corbel"/>
              </a:rPr>
              <a:t>(does </a:t>
            </a:r>
            <a:r>
              <a:rPr sz="2000" spc="-5" dirty="0">
                <a:latin typeface="Corbel"/>
                <a:cs typeface="Corbel"/>
              </a:rPr>
              <a:t>not require</a:t>
            </a:r>
            <a:r>
              <a:rPr sz="2000" spc="-7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pervasiveness)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06133" y="1130219"/>
            <a:ext cx="3500754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orbel"/>
                <a:cs typeface="Corbel"/>
              </a:rPr>
              <a:t>DATING</a:t>
            </a:r>
            <a:r>
              <a:rPr lang="en-US" sz="3200" b="1" dirty="0">
                <a:latin typeface="Corbel"/>
                <a:cs typeface="Corbel"/>
              </a:rPr>
              <a:t> </a:t>
            </a:r>
            <a:r>
              <a:rPr sz="3200" b="1" dirty="0">
                <a:latin typeface="Corbel"/>
                <a:cs typeface="Corbel"/>
              </a:rPr>
              <a:t>VIOLENCE:</a:t>
            </a:r>
            <a:endParaRPr sz="320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78285" y="2778611"/>
            <a:ext cx="6506845" cy="3055324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Corbel"/>
                <a:cs typeface="Corbel"/>
              </a:rPr>
              <a:t>Violence committed by </a:t>
            </a:r>
            <a:r>
              <a:rPr sz="2400" dirty="0">
                <a:latin typeface="Corbel"/>
                <a:cs typeface="Corbel"/>
              </a:rPr>
              <a:t>a </a:t>
            </a:r>
            <a:r>
              <a:rPr sz="2400" spc="-5" dirty="0">
                <a:latin typeface="Corbel"/>
                <a:cs typeface="Corbel"/>
              </a:rPr>
              <a:t>current </a:t>
            </a:r>
            <a:r>
              <a:rPr sz="2400" dirty="0">
                <a:latin typeface="Corbel"/>
                <a:cs typeface="Corbel"/>
              </a:rPr>
              <a:t>or former </a:t>
            </a:r>
            <a:r>
              <a:rPr sz="2400" spc="-5" dirty="0">
                <a:latin typeface="Corbel"/>
                <a:cs typeface="Corbel"/>
              </a:rPr>
              <a:t>spouse  </a:t>
            </a:r>
            <a:r>
              <a:rPr sz="2400" dirty="0">
                <a:latin typeface="Corbel"/>
                <a:cs typeface="Corbel"/>
              </a:rPr>
              <a:t>or </a:t>
            </a:r>
            <a:r>
              <a:rPr sz="2400" spc="-5" dirty="0">
                <a:latin typeface="Corbel"/>
                <a:cs typeface="Corbel"/>
              </a:rPr>
              <a:t>intimate </a:t>
            </a:r>
            <a:r>
              <a:rPr sz="2400" spc="-55" dirty="0">
                <a:latin typeface="Corbel"/>
                <a:cs typeface="Corbel"/>
              </a:rPr>
              <a:t>partner, </a:t>
            </a:r>
            <a:r>
              <a:rPr sz="2400" dirty="0">
                <a:latin typeface="Corbel"/>
                <a:cs typeface="Corbel"/>
              </a:rPr>
              <a:t>a person </a:t>
            </a:r>
            <a:r>
              <a:rPr sz="2400" spc="-5" dirty="0">
                <a:latin typeface="Corbel"/>
                <a:cs typeface="Corbel"/>
              </a:rPr>
              <a:t>with whom </a:t>
            </a:r>
            <a:r>
              <a:rPr sz="2400" spc="-30" dirty="0">
                <a:latin typeface="Corbel"/>
                <a:cs typeface="Corbel"/>
              </a:rPr>
              <a:t>the  </a:t>
            </a:r>
            <a:r>
              <a:rPr sz="2400" spc="-5" dirty="0">
                <a:latin typeface="Corbel"/>
                <a:cs typeface="Corbel"/>
              </a:rPr>
              <a:t>Complainant shares </a:t>
            </a:r>
            <a:r>
              <a:rPr sz="2400" dirty="0">
                <a:latin typeface="Corbel"/>
                <a:cs typeface="Corbel"/>
              </a:rPr>
              <a:t>a </a:t>
            </a:r>
            <a:r>
              <a:rPr sz="2400" spc="-15" dirty="0">
                <a:latin typeface="Corbel"/>
                <a:cs typeface="Corbel"/>
              </a:rPr>
              <a:t>child </a:t>
            </a:r>
            <a:r>
              <a:rPr sz="2400" spc="-5" dirty="0">
                <a:latin typeface="Corbel"/>
                <a:cs typeface="Corbel"/>
              </a:rPr>
              <a:t>in </a:t>
            </a:r>
            <a:r>
              <a:rPr sz="2400" spc="-10" dirty="0">
                <a:latin typeface="Corbel"/>
                <a:cs typeface="Corbel"/>
              </a:rPr>
              <a:t>common, </a:t>
            </a:r>
            <a:r>
              <a:rPr sz="2400" dirty="0">
                <a:latin typeface="Corbel"/>
                <a:cs typeface="Corbel"/>
              </a:rPr>
              <a:t>a former or  </a:t>
            </a:r>
            <a:r>
              <a:rPr sz="2400" spc="-5" dirty="0">
                <a:latin typeface="Corbel"/>
                <a:cs typeface="Corbel"/>
              </a:rPr>
              <a:t>current cohabiter </a:t>
            </a:r>
            <a:r>
              <a:rPr sz="2400" dirty="0">
                <a:latin typeface="Corbel"/>
                <a:cs typeface="Corbel"/>
              </a:rPr>
              <a:t>as a </a:t>
            </a:r>
            <a:r>
              <a:rPr sz="2400" spc="-5" dirty="0">
                <a:latin typeface="Corbel"/>
                <a:cs typeface="Corbel"/>
              </a:rPr>
              <a:t>spouse </a:t>
            </a:r>
            <a:r>
              <a:rPr sz="2400" dirty="0">
                <a:latin typeface="Corbel"/>
                <a:cs typeface="Corbel"/>
              </a:rPr>
              <a:t>or </a:t>
            </a:r>
            <a:r>
              <a:rPr sz="2400" spc="-5" dirty="0">
                <a:latin typeface="Corbel"/>
                <a:cs typeface="Corbel"/>
              </a:rPr>
              <a:t>intimate </a:t>
            </a:r>
            <a:r>
              <a:rPr sz="2400" spc="-55" dirty="0">
                <a:latin typeface="Corbel"/>
                <a:cs typeface="Corbel"/>
              </a:rPr>
              <a:t>partner,  </a:t>
            </a:r>
            <a:r>
              <a:rPr sz="2400" dirty="0">
                <a:latin typeface="Corbel"/>
                <a:cs typeface="Corbel"/>
              </a:rPr>
              <a:t>someone </a:t>
            </a:r>
            <a:r>
              <a:rPr sz="2400" spc="-5" dirty="0">
                <a:latin typeface="Corbel"/>
                <a:cs typeface="Corbel"/>
              </a:rPr>
              <a:t>similarly situated to </a:t>
            </a:r>
            <a:r>
              <a:rPr sz="2400" dirty="0">
                <a:latin typeface="Corbel"/>
                <a:cs typeface="Corbel"/>
              </a:rPr>
              <a:t>a </a:t>
            </a:r>
            <a:r>
              <a:rPr sz="2400" spc="-5" dirty="0">
                <a:latin typeface="Corbel"/>
                <a:cs typeface="Corbel"/>
              </a:rPr>
              <a:t>spouse </a:t>
            </a:r>
            <a:r>
              <a:rPr sz="2400" dirty="0">
                <a:latin typeface="Corbel"/>
                <a:cs typeface="Corbel"/>
              </a:rPr>
              <a:t>under  </a:t>
            </a:r>
            <a:r>
              <a:rPr sz="2400" spc="-5" dirty="0">
                <a:latin typeface="Corbel"/>
                <a:cs typeface="Corbel"/>
              </a:rPr>
              <a:t>domestic </a:t>
            </a:r>
            <a:r>
              <a:rPr sz="2400" dirty="0">
                <a:latin typeface="Corbel"/>
                <a:cs typeface="Corbel"/>
              </a:rPr>
              <a:t>or </a:t>
            </a:r>
            <a:r>
              <a:rPr sz="2400" spc="-5" dirty="0">
                <a:latin typeface="Corbel"/>
                <a:cs typeface="Corbel"/>
              </a:rPr>
              <a:t>family violence laws </a:t>
            </a:r>
            <a:r>
              <a:rPr sz="2400" dirty="0">
                <a:latin typeface="Corbel"/>
                <a:cs typeface="Corbel"/>
              </a:rPr>
              <a:t>or a person</a:t>
            </a:r>
            <a:r>
              <a:rPr sz="2400" spc="-160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against  whom </a:t>
            </a:r>
            <a:r>
              <a:rPr sz="2400" spc="-15" dirty="0">
                <a:latin typeface="Corbel"/>
                <a:cs typeface="Corbel"/>
              </a:rPr>
              <a:t>the </a:t>
            </a:r>
            <a:r>
              <a:rPr sz="2400" spc="-5" dirty="0">
                <a:latin typeface="Corbel"/>
                <a:cs typeface="Corbel"/>
              </a:rPr>
              <a:t>Complainant is protected </a:t>
            </a:r>
            <a:r>
              <a:rPr sz="2400" spc="10" dirty="0">
                <a:latin typeface="Corbel"/>
                <a:cs typeface="Corbel"/>
              </a:rPr>
              <a:t>under</a:t>
            </a:r>
            <a:r>
              <a:rPr lang="en-US" sz="2400" spc="10" dirty="0">
                <a:latin typeface="Corbel"/>
                <a:cs typeface="Corbel"/>
              </a:rPr>
              <a:t> </a:t>
            </a:r>
            <a:r>
              <a:rPr sz="2400" spc="10" dirty="0">
                <a:latin typeface="Corbel"/>
                <a:cs typeface="Corbel"/>
              </a:rPr>
              <a:t>domestic </a:t>
            </a:r>
            <a:r>
              <a:rPr sz="2400" dirty="0">
                <a:latin typeface="Corbel"/>
                <a:cs typeface="Corbel"/>
              </a:rPr>
              <a:t>or </a:t>
            </a:r>
            <a:r>
              <a:rPr sz="2400" spc="-5" dirty="0">
                <a:latin typeface="Corbel"/>
                <a:cs typeface="Corbel"/>
              </a:rPr>
              <a:t>family violence laws </a:t>
            </a:r>
            <a:r>
              <a:rPr sz="2400" spc="-30" dirty="0">
                <a:latin typeface="Corbel"/>
                <a:cs typeface="Corbel"/>
              </a:rPr>
              <a:t>(e.g. </a:t>
            </a:r>
            <a:r>
              <a:rPr sz="2400" dirty="0">
                <a:latin typeface="Corbel"/>
                <a:cs typeface="Corbel"/>
              </a:rPr>
              <a:t>under an order of  </a:t>
            </a:r>
            <a:r>
              <a:rPr sz="2400" spc="-30" dirty="0">
                <a:latin typeface="Corbel"/>
                <a:cs typeface="Corbel"/>
              </a:rPr>
              <a:t>protection).</a:t>
            </a:r>
            <a:endParaRPr sz="2400" dirty="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43975" y="1130219"/>
            <a:ext cx="4027804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15" dirty="0">
                <a:latin typeface="Corbel"/>
                <a:cs typeface="Corbel"/>
              </a:rPr>
              <a:t>DOMESTIC</a:t>
            </a:r>
            <a:r>
              <a:rPr lang="en-US" sz="3200" b="1" spc="15" dirty="0">
                <a:latin typeface="Corbel"/>
                <a:cs typeface="Corbel"/>
              </a:rPr>
              <a:t> </a:t>
            </a:r>
            <a:r>
              <a:rPr sz="3200" b="1" spc="15" dirty="0">
                <a:latin typeface="Corbel"/>
                <a:cs typeface="Corbel"/>
              </a:rPr>
              <a:t>VIOLENCE:</a:t>
            </a:r>
            <a:endParaRPr sz="3200" dirty="0">
              <a:latin typeface="Corbel"/>
              <a:cs typeface="Corbe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5155" y="859536"/>
            <a:ext cx="2028443" cy="14493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77499" y="2583651"/>
            <a:ext cx="6268085" cy="2743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 marR="5080" indent="-1905">
              <a:lnSpc>
                <a:spcPct val="114999"/>
              </a:lnSpc>
              <a:spcBef>
                <a:spcPts val="95"/>
              </a:spcBef>
            </a:pPr>
            <a:r>
              <a:rPr sz="2000" dirty="0">
                <a:latin typeface="Corbel"/>
                <a:cs typeface="Corbel"/>
              </a:rPr>
              <a:t>Engaging in a </a:t>
            </a:r>
            <a:r>
              <a:rPr sz="2000" spc="-5" dirty="0">
                <a:latin typeface="Corbel"/>
                <a:cs typeface="Corbel"/>
              </a:rPr>
              <a:t>course of conduct directed </a:t>
            </a:r>
            <a:r>
              <a:rPr sz="2000" dirty="0">
                <a:latin typeface="Corbel"/>
                <a:cs typeface="Corbel"/>
              </a:rPr>
              <a:t>at a</a:t>
            </a:r>
            <a:r>
              <a:rPr sz="2000" spc="-210" dirty="0">
                <a:latin typeface="Corbel"/>
                <a:cs typeface="Corbel"/>
              </a:rPr>
              <a:t> </a:t>
            </a:r>
            <a:r>
              <a:rPr sz="2000" spc="10" dirty="0">
                <a:latin typeface="Corbel"/>
                <a:cs typeface="Corbel"/>
              </a:rPr>
              <a:t>specific</a:t>
            </a:r>
            <a:r>
              <a:rPr lang="en-US" sz="2000" spc="10" dirty="0">
                <a:latin typeface="Corbel"/>
                <a:cs typeface="Corbel"/>
              </a:rPr>
              <a:t> </a:t>
            </a:r>
            <a:r>
              <a:rPr sz="2000" spc="10" dirty="0">
                <a:latin typeface="Corbel"/>
                <a:cs typeface="Corbel"/>
              </a:rPr>
              <a:t>person </a:t>
            </a:r>
            <a:r>
              <a:rPr sz="2000" dirty="0">
                <a:latin typeface="Corbel"/>
                <a:cs typeface="Corbel"/>
              </a:rPr>
              <a:t>that </a:t>
            </a:r>
            <a:r>
              <a:rPr sz="2000" spc="-5" dirty="0">
                <a:latin typeface="Corbel"/>
                <a:cs typeface="Corbel"/>
              </a:rPr>
              <a:t>would cause </a:t>
            </a:r>
            <a:r>
              <a:rPr sz="2000" dirty="0">
                <a:latin typeface="Corbel"/>
                <a:cs typeface="Corbel"/>
              </a:rPr>
              <a:t>a </a:t>
            </a:r>
            <a:r>
              <a:rPr sz="2000" spc="-5" dirty="0">
                <a:latin typeface="Corbel"/>
                <a:cs typeface="Corbel"/>
              </a:rPr>
              <a:t>reasonable </a:t>
            </a:r>
            <a:r>
              <a:rPr sz="2000" dirty="0">
                <a:latin typeface="Corbel"/>
                <a:cs typeface="Corbel"/>
              </a:rPr>
              <a:t>person with similar  </a:t>
            </a:r>
            <a:r>
              <a:rPr sz="2000" spc="-5" dirty="0">
                <a:latin typeface="Corbel"/>
                <a:cs typeface="Corbel"/>
              </a:rPr>
              <a:t>characteristics under </a:t>
            </a:r>
            <a:r>
              <a:rPr sz="2000" dirty="0">
                <a:latin typeface="Corbel"/>
                <a:cs typeface="Corbel"/>
              </a:rPr>
              <a:t>similar </a:t>
            </a:r>
            <a:r>
              <a:rPr sz="2000" spc="-5" dirty="0">
                <a:latin typeface="Corbel"/>
                <a:cs typeface="Corbel"/>
              </a:rPr>
              <a:t>circumstances</a:t>
            </a:r>
            <a:r>
              <a:rPr sz="2000" spc="-26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to:</a:t>
            </a:r>
            <a:endParaRPr sz="2000" dirty="0">
              <a:latin typeface="Corbel"/>
              <a:cs typeface="Corbel"/>
            </a:endParaRPr>
          </a:p>
          <a:p>
            <a:pPr marL="355600" indent="-343535">
              <a:lnSpc>
                <a:spcPct val="100000"/>
              </a:lnSpc>
              <a:spcBef>
                <a:spcPts val="1755"/>
              </a:spcBef>
              <a:buClr>
                <a:srgbClr val="0F6CC5"/>
              </a:buClr>
              <a:buFont typeface="Symbol"/>
              <a:buChar char=""/>
              <a:tabLst>
                <a:tab pos="355600" algn="l"/>
                <a:tab pos="356235" algn="l"/>
              </a:tabLst>
            </a:pPr>
            <a:r>
              <a:rPr sz="2000" spc="-5" dirty="0">
                <a:latin typeface="Corbel"/>
                <a:cs typeface="Corbel"/>
              </a:rPr>
              <a:t>Fear for </a:t>
            </a:r>
            <a:r>
              <a:rPr sz="2000" dirty="0">
                <a:latin typeface="Corbel"/>
                <a:cs typeface="Corbel"/>
              </a:rPr>
              <a:t>his </a:t>
            </a:r>
            <a:r>
              <a:rPr sz="2000" spc="-5" dirty="0">
                <a:latin typeface="Corbel"/>
                <a:cs typeface="Corbel"/>
              </a:rPr>
              <a:t>or </a:t>
            </a:r>
            <a:r>
              <a:rPr sz="2000" dirty="0">
                <a:latin typeface="Corbel"/>
                <a:cs typeface="Corbel"/>
              </a:rPr>
              <a:t>her safety </a:t>
            </a:r>
            <a:r>
              <a:rPr sz="2000" spc="-5" dirty="0">
                <a:latin typeface="Corbel"/>
                <a:cs typeface="Corbel"/>
              </a:rPr>
              <a:t>or </a:t>
            </a:r>
            <a:r>
              <a:rPr sz="2000" dirty="0">
                <a:latin typeface="Corbel"/>
                <a:cs typeface="Corbel"/>
              </a:rPr>
              <a:t>the safety </a:t>
            </a:r>
            <a:r>
              <a:rPr sz="2000" spc="-5" dirty="0">
                <a:latin typeface="Corbel"/>
                <a:cs typeface="Corbel"/>
              </a:rPr>
              <a:t>of </a:t>
            </a:r>
            <a:r>
              <a:rPr sz="2000" dirty="0">
                <a:latin typeface="Corbel"/>
                <a:cs typeface="Corbel"/>
              </a:rPr>
              <a:t>others;</a:t>
            </a:r>
            <a:r>
              <a:rPr sz="2000" spc="-31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or</a:t>
            </a:r>
            <a:endParaRPr sz="2000" dirty="0">
              <a:latin typeface="Corbel"/>
              <a:cs typeface="Corbel"/>
            </a:endParaRPr>
          </a:p>
          <a:p>
            <a:pPr marL="355600" indent="-343535">
              <a:lnSpc>
                <a:spcPct val="100000"/>
              </a:lnSpc>
              <a:spcBef>
                <a:spcPts val="409"/>
              </a:spcBef>
              <a:buClr>
                <a:srgbClr val="0F6CC5"/>
              </a:buClr>
              <a:buFont typeface="Symbol"/>
              <a:buChar char=""/>
              <a:tabLst>
                <a:tab pos="355600" algn="l"/>
                <a:tab pos="356235" algn="l"/>
              </a:tabLst>
            </a:pPr>
            <a:r>
              <a:rPr sz="2000" spc="-5" dirty="0">
                <a:latin typeface="Corbel"/>
                <a:cs typeface="Corbel"/>
              </a:rPr>
              <a:t>Suffer substantial emotional</a:t>
            </a:r>
            <a:r>
              <a:rPr sz="2000" spc="-24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distress.</a:t>
            </a:r>
          </a:p>
          <a:p>
            <a:pPr marL="12700" marR="140970">
              <a:lnSpc>
                <a:spcPct val="114999"/>
              </a:lnSpc>
              <a:spcBef>
                <a:spcPts val="635"/>
              </a:spcBef>
            </a:pPr>
            <a:r>
              <a:rPr sz="2000" spc="-5" dirty="0">
                <a:latin typeface="Corbel"/>
                <a:cs typeface="Corbel"/>
              </a:rPr>
              <a:t>Must be </a:t>
            </a:r>
            <a:r>
              <a:rPr sz="2000" dirty="0">
                <a:latin typeface="Corbel"/>
                <a:cs typeface="Corbel"/>
              </a:rPr>
              <a:t>sex-based stalking </a:t>
            </a:r>
            <a:r>
              <a:rPr sz="2000" spc="-5" dirty="0">
                <a:latin typeface="Corbel"/>
                <a:cs typeface="Corbel"/>
              </a:rPr>
              <a:t>to qualify </a:t>
            </a:r>
            <a:r>
              <a:rPr sz="2000" dirty="0">
                <a:latin typeface="Corbel"/>
                <a:cs typeface="Corbel"/>
              </a:rPr>
              <a:t>as </a:t>
            </a:r>
            <a:r>
              <a:rPr sz="2000" spc="10" dirty="0">
                <a:latin typeface="Corbel"/>
                <a:cs typeface="Corbel"/>
              </a:rPr>
              <a:t>sexual</a:t>
            </a:r>
            <a:r>
              <a:rPr lang="en-US" sz="2000" spc="10" dirty="0">
                <a:latin typeface="Corbel"/>
                <a:cs typeface="Corbel"/>
              </a:rPr>
              <a:t> </a:t>
            </a:r>
            <a:r>
              <a:rPr sz="2000" spc="10" dirty="0">
                <a:latin typeface="Corbel"/>
                <a:cs typeface="Corbel"/>
              </a:rPr>
              <a:t>harassment </a:t>
            </a:r>
            <a:r>
              <a:rPr sz="2000" spc="-5" dirty="0">
                <a:latin typeface="Corbel"/>
                <a:cs typeface="Corbel"/>
              </a:rPr>
              <a:t>under</a:t>
            </a:r>
            <a:r>
              <a:rPr sz="2000" spc="-155" dirty="0">
                <a:latin typeface="Corbel"/>
                <a:cs typeface="Corbel"/>
              </a:rPr>
              <a:t> </a:t>
            </a:r>
            <a:r>
              <a:rPr sz="2000" spc="10" dirty="0">
                <a:latin typeface="Corbel"/>
                <a:cs typeface="Corbel"/>
              </a:rPr>
              <a:t>Title</a:t>
            </a:r>
            <a:r>
              <a:rPr lang="en-US" sz="2000" spc="10" dirty="0">
                <a:latin typeface="Corbel"/>
                <a:cs typeface="Corbel"/>
              </a:rPr>
              <a:t> </a:t>
            </a:r>
            <a:r>
              <a:rPr sz="2000" spc="10" dirty="0">
                <a:latin typeface="Corbel"/>
                <a:cs typeface="Corbel"/>
              </a:rPr>
              <a:t>IX.</a:t>
            </a:r>
            <a:endParaRPr sz="2000" dirty="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560483" y="1130219"/>
            <a:ext cx="20135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30" dirty="0">
                <a:latin typeface="Corbel"/>
                <a:cs typeface="Corbel"/>
              </a:rPr>
              <a:t>STA</a:t>
            </a:r>
            <a:r>
              <a:rPr sz="3200" b="1" spc="-20" dirty="0">
                <a:latin typeface="Corbel"/>
                <a:cs typeface="Corbel"/>
              </a:rPr>
              <a:t>LKI</a:t>
            </a:r>
            <a:r>
              <a:rPr sz="3200" b="1" spc="-30" dirty="0">
                <a:latin typeface="Corbel"/>
                <a:cs typeface="Corbel"/>
              </a:rPr>
              <a:t>N</a:t>
            </a:r>
            <a:r>
              <a:rPr sz="3200" b="1" spc="-20" dirty="0">
                <a:latin typeface="Corbel"/>
                <a:cs typeface="Corbel"/>
              </a:rPr>
              <a:t>G</a:t>
            </a:r>
            <a:r>
              <a:rPr sz="3200" b="1" dirty="0">
                <a:latin typeface="Corbel"/>
                <a:cs typeface="Corbel"/>
              </a:rPr>
              <a:t>: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3398520"/>
            <a:ext cx="877823" cy="18196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6730"/>
            <a:chOff x="0" y="0"/>
            <a:chExt cx="9144000" cy="685673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2475" cy="68564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58951"/>
              <a:ext cx="2583180" cy="5330825"/>
            </a:xfrm>
            <a:custGeom>
              <a:avLst/>
              <a:gdLst/>
              <a:ahLst/>
              <a:cxnLst/>
              <a:rect l="l" t="t" r="r" b="b"/>
              <a:pathLst>
                <a:path w="2583180" h="5330825">
                  <a:moveTo>
                    <a:pt x="2583180" y="0"/>
                  </a:moveTo>
                  <a:lnTo>
                    <a:pt x="0" y="0"/>
                  </a:lnTo>
                  <a:lnTo>
                    <a:pt x="0" y="5330571"/>
                  </a:lnTo>
                  <a:lnTo>
                    <a:pt x="2583180" y="5330571"/>
                  </a:lnTo>
                  <a:lnTo>
                    <a:pt x="2583180" y="0"/>
                  </a:lnTo>
                  <a:close/>
                </a:path>
              </a:pathLst>
            </a:custGeom>
            <a:solidFill>
              <a:srgbClr val="0F6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62059" y="758951"/>
              <a:ext cx="281940" cy="5330825"/>
            </a:xfrm>
            <a:custGeom>
              <a:avLst/>
              <a:gdLst/>
              <a:ahLst/>
              <a:cxnLst/>
              <a:rect l="l" t="t" r="r" b="b"/>
              <a:pathLst>
                <a:path w="281940" h="5330825">
                  <a:moveTo>
                    <a:pt x="281940" y="0"/>
                  </a:moveTo>
                  <a:lnTo>
                    <a:pt x="0" y="0"/>
                  </a:lnTo>
                  <a:lnTo>
                    <a:pt x="0" y="5330571"/>
                  </a:lnTo>
                  <a:lnTo>
                    <a:pt x="281940" y="5330571"/>
                  </a:lnTo>
                  <a:lnTo>
                    <a:pt x="281940" y="0"/>
                  </a:lnTo>
                  <a:close/>
                </a:path>
              </a:pathLst>
            </a:custGeom>
            <a:solidFill>
              <a:srgbClr val="C5C5C5">
                <a:alpha val="4980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845481" y="3548396"/>
            <a:ext cx="3409315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4320" marR="5080" indent="-262255">
              <a:lnSpc>
                <a:spcPct val="100000"/>
              </a:lnSpc>
              <a:spcBef>
                <a:spcPts val="100"/>
              </a:spcBef>
            </a:pPr>
            <a:r>
              <a:rPr b="0" spc="-30" dirty="0">
                <a:solidFill>
                  <a:srgbClr val="0F6CC5"/>
                </a:solidFill>
                <a:latin typeface="Corbel"/>
                <a:cs typeface="Corbel"/>
              </a:rPr>
              <a:t>WHAT</a:t>
            </a:r>
            <a:r>
              <a:rPr b="0" spc="-155" dirty="0">
                <a:solidFill>
                  <a:srgbClr val="0F6CC5"/>
                </a:solidFill>
                <a:latin typeface="Corbel"/>
                <a:cs typeface="Corbel"/>
              </a:rPr>
              <a:t> </a:t>
            </a:r>
            <a:r>
              <a:rPr b="0" spc="45" dirty="0">
                <a:solidFill>
                  <a:srgbClr val="0F6CC5"/>
                </a:solidFill>
                <a:latin typeface="Corbel"/>
                <a:cs typeface="Corbel"/>
              </a:rPr>
              <a:t>IS</a:t>
            </a:r>
            <a:r>
              <a:rPr lang="en-US" b="0" spc="45" dirty="0">
                <a:solidFill>
                  <a:srgbClr val="0F6CC5"/>
                </a:solidFill>
                <a:latin typeface="Corbel"/>
                <a:cs typeface="Corbel"/>
              </a:rPr>
              <a:t> </a:t>
            </a:r>
            <a:r>
              <a:rPr b="0" spc="45" dirty="0">
                <a:solidFill>
                  <a:srgbClr val="0F6CC5"/>
                </a:solidFill>
                <a:latin typeface="Corbel"/>
                <a:cs typeface="Corbel"/>
              </a:rPr>
              <a:t>ACTUAL  </a:t>
            </a:r>
            <a:r>
              <a:rPr b="0" spc="-5" dirty="0">
                <a:solidFill>
                  <a:srgbClr val="0F6CC5"/>
                </a:solidFill>
                <a:latin typeface="Corbel"/>
                <a:cs typeface="Corbel"/>
              </a:rPr>
              <a:t>KNOWLEDGE?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78285" y="3150086"/>
            <a:ext cx="5528945" cy="166687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00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latin typeface="Corbel"/>
                <a:cs typeface="Corbel"/>
              </a:rPr>
              <a:t>The Title</a:t>
            </a:r>
            <a:r>
              <a:rPr lang="en-US" sz="2400" spc="-5" dirty="0">
                <a:latin typeface="Corbel"/>
                <a:cs typeface="Corbel"/>
              </a:rPr>
              <a:t> </a:t>
            </a:r>
            <a:r>
              <a:rPr sz="2400" spc="-355" dirty="0">
                <a:latin typeface="Corbel"/>
                <a:cs typeface="Corbel"/>
              </a:rPr>
              <a:t> </a:t>
            </a:r>
            <a:r>
              <a:rPr sz="2400" spc="-30" dirty="0">
                <a:latin typeface="Corbel"/>
                <a:cs typeface="Corbel"/>
              </a:rPr>
              <a:t>IX</a:t>
            </a:r>
            <a:r>
              <a:rPr lang="en-US" sz="2400" spc="-30" dirty="0">
                <a:latin typeface="Corbel"/>
                <a:cs typeface="Corbel"/>
              </a:rPr>
              <a:t> </a:t>
            </a:r>
            <a:r>
              <a:rPr sz="2400" spc="-30" dirty="0">
                <a:latin typeface="Corbel"/>
                <a:cs typeface="Corbel"/>
              </a:rPr>
              <a:t>Coordinator.</a:t>
            </a:r>
            <a:endParaRPr sz="2400" dirty="0">
              <a:latin typeface="Corbel"/>
              <a:cs typeface="Corbel"/>
            </a:endParaRPr>
          </a:p>
          <a:p>
            <a:pPr marL="355600" indent="-342900">
              <a:lnSpc>
                <a:spcPct val="100000"/>
              </a:lnSpc>
              <a:spcBef>
                <a:spcPts val="204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dirty="0">
                <a:latin typeface="Corbel"/>
                <a:cs typeface="Corbel"/>
              </a:rPr>
              <a:t>A </a:t>
            </a:r>
            <a:r>
              <a:rPr sz="2400" spc="-5" dirty="0">
                <a:latin typeface="Corbel"/>
                <a:cs typeface="Corbel"/>
              </a:rPr>
              <a:t>District official who has </a:t>
            </a:r>
            <a:r>
              <a:rPr sz="2400" spc="-15" dirty="0">
                <a:latin typeface="Corbel"/>
                <a:cs typeface="Corbel"/>
              </a:rPr>
              <a:t>the </a:t>
            </a:r>
            <a:r>
              <a:rPr sz="2400" spc="-5" dirty="0">
                <a:latin typeface="Corbel"/>
                <a:cs typeface="Corbel"/>
              </a:rPr>
              <a:t>authority</a:t>
            </a:r>
            <a:r>
              <a:rPr sz="2400" spc="-310" dirty="0">
                <a:latin typeface="Corbel"/>
                <a:cs typeface="Corbel"/>
              </a:rPr>
              <a:t> </a:t>
            </a:r>
            <a:r>
              <a:rPr sz="2400" spc="-30" dirty="0">
                <a:latin typeface="Corbel"/>
                <a:cs typeface="Corbel"/>
              </a:rPr>
              <a:t>to</a:t>
            </a:r>
            <a:endParaRPr sz="2400" dirty="0">
              <a:latin typeface="Corbel"/>
              <a:cs typeface="Corbel"/>
            </a:endParaRPr>
          </a:p>
          <a:p>
            <a:pPr marL="355600">
              <a:lnSpc>
                <a:spcPct val="100000"/>
              </a:lnSpc>
              <a:spcBef>
                <a:spcPts val="395"/>
              </a:spcBef>
            </a:pPr>
            <a:r>
              <a:rPr sz="2400" spc="-20" dirty="0">
                <a:latin typeface="Corbel"/>
                <a:cs typeface="Corbel"/>
              </a:rPr>
              <a:t>institute </a:t>
            </a:r>
            <a:r>
              <a:rPr sz="2400" spc="-5" dirty="0">
                <a:latin typeface="Corbel"/>
                <a:cs typeface="Corbel"/>
              </a:rPr>
              <a:t>corrective </a:t>
            </a:r>
            <a:r>
              <a:rPr sz="2400" dirty="0">
                <a:latin typeface="Corbel"/>
                <a:cs typeface="Corbel"/>
              </a:rPr>
              <a:t>measures;</a:t>
            </a:r>
            <a:r>
              <a:rPr sz="2400" spc="-4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or</a:t>
            </a: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latin typeface="Corbel"/>
                <a:cs typeface="Corbel"/>
              </a:rPr>
              <a:t>ANY </a:t>
            </a:r>
            <a:r>
              <a:rPr sz="2400" spc="-65" dirty="0">
                <a:latin typeface="Corbel"/>
                <a:cs typeface="Corbel"/>
              </a:rPr>
              <a:t>EMPLOYEE </a:t>
            </a:r>
            <a:r>
              <a:rPr sz="2400" spc="-5" dirty="0">
                <a:latin typeface="Corbel"/>
                <a:cs typeface="Corbel"/>
              </a:rPr>
              <a:t>OF</a:t>
            </a:r>
            <a:r>
              <a:rPr sz="2400" spc="-240" dirty="0">
                <a:latin typeface="Corbel"/>
                <a:cs typeface="Corbel"/>
              </a:rPr>
              <a:t> </a:t>
            </a:r>
            <a:r>
              <a:rPr lang="en-US" sz="2400" spc="-240" dirty="0">
                <a:latin typeface="Corbel"/>
                <a:cs typeface="Corbel"/>
              </a:rPr>
              <a:t> </a:t>
            </a:r>
            <a:r>
              <a:rPr sz="2400" spc="15" dirty="0">
                <a:latin typeface="Corbel"/>
                <a:cs typeface="Corbel"/>
              </a:rPr>
              <a:t>A</a:t>
            </a:r>
            <a:r>
              <a:rPr lang="en-US" sz="2400" spc="15" dirty="0">
                <a:latin typeface="Corbel"/>
                <a:cs typeface="Corbel"/>
              </a:rPr>
              <a:t> </a:t>
            </a:r>
            <a:r>
              <a:rPr sz="2400" spc="15" dirty="0">
                <a:latin typeface="Corbel"/>
                <a:cs typeface="Corbel"/>
              </a:rPr>
              <a:t>SCHOOL,K-12.</a:t>
            </a:r>
            <a:endParaRPr sz="2400" dirty="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02812" y="855210"/>
            <a:ext cx="6346190" cy="1489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orbel"/>
                <a:cs typeface="Corbel"/>
              </a:rPr>
              <a:t>Actual </a:t>
            </a:r>
            <a:r>
              <a:rPr sz="3200" b="1" dirty="0">
                <a:latin typeface="Corbel"/>
                <a:cs typeface="Corbel"/>
              </a:rPr>
              <a:t>knowledge </a:t>
            </a:r>
            <a:r>
              <a:rPr sz="3200" b="1" spc="-5" dirty="0">
                <a:latin typeface="Corbel"/>
                <a:cs typeface="Corbel"/>
              </a:rPr>
              <a:t>is notice </a:t>
            </a:r>
            <a:r>
              <a:rPr sz="3200" b="1" dirty="0">
                <a:latin typeface="Corbel"/>
                <a:cs typeface="Corbel"/>
              </a:rPr>
              <a:t>of</a:t>
            </a:r>
            <a:r>
              <a:rPr sz="3200" b="1" spc="-215" dirty="0">
                <a:latin typeface="Corbel"/>
                <a:cs typeface="Corbel"/>
              </a:rPr>
              <a:t> </a:t>
            </a:r>
            <a:r>
              <a:rPr sz="3200" b="1" dirty="0">
                <a:latin typeface="Corbel"/>
                <a:cs typeface="Corbel"/>
              </a:rPr>
              <a:t>sexual  </a:t>
            </a:r>
            <a:r>
              <a:rPr sz="3200" b="1" spc="-5" dirty="0">
                <a:latin typeface="Corbel"/>
                <a:cs typeface="Corbel"/>
              </a:rPr>
              <a:t>harassment </a:t>
            </a:r>
            <a:r>
              <a:rPr sz="3200" b="1" dirty="0">
                <a:latin typeface="Corbel"/>
                <a:cs typeface="Corbel"/>
              </a:rPr>
              <a:t>or </a:t>
            </a:r>
            <a:r>
              <a:rPr sz="3200" b="1" spc="-5" dirty="0">
                <a:latin typeface="Corbel"/>
                <a:cs typeface="Corbel"/>
              </a:rPr>
              <a:t>allegations </a:t>
            </a:r>
            <a:r>
              <a:rPr sz="3200" b="1" dirty="0">
                <a:latin typeface="Corbel"/>
                <a:cs typeface="Corbel"/>
              </a:rPr>
              <a:t>of sexual  </a:t>
            </a:r>
            <a:r>
              <a:rPr sz="3200" b="1" spc="-5" dirty="0">
                <a:latin typeface="Corbel"/>
                <a:cs typeface="Corbel"/>
              </a:rPr>
              <a:t>harassment</a:t>
            </a:r>
            <a:r>
              <a:rPr sz="3200" b="1" spc="-55" dirty="0">
                <a:latin typeface="Corbel"/>
                <a:cs typeface="Corbel"/>
              </a:rPr>
              <a:t> </a:t>
            </a:r>
            <a:r>
              <a:rPr sz="3200" b="1" spc="-5" dirty="0">
                <a:latin typeface="Corbel"/>
                <a:cs typeface="Corbel"/>
              </a:rPr>
              <a:t>to: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062216" y="4043171"/>
            <a:ext cx="1915667" cy="19156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78285" y="2579434"/>
            <a:ext cx="6204585" cy="3303904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00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135" dirty="0">
                <a:latin typeface="Corbel"/>
                <a:cs typeface="Corbel"/>
              </a:rPr>
              <a:t>You </a:t>
            </a:r>
            <a:r>
              <a:rPr sz="2400" spc="-5" dirty="0">
                <a:latin typeface="Corbel"/>
                <a:cs typeface="Corbel"/>
              </a:rPr>
              <a:t>personally </a:t>
            </a:r>
            <a:r>
              <a:rPr sz="2400" dirty="0">
                <a:latin typeface="Corbel"/>
                <a:cs typeface="Corbel"/>
              </a:rPr>
              <a:t>see or </a:t>
            </a:r>
            <a:r>
              <a:rPr sz="2400" spc="-5" dirty="0">
                <a:latin typeface="Corbel"/>
                <a:cs typeface="Corbel"/>
              </a:rPr>
              <a:t>hear</a:t>
            </a:r>
            <a:r>
              <a:rPr lang="en-US" sz="2400" spc="-5" dirty="0">
                <a:latin typeface="Corbel"/>
                <a:cs typeface="Corbel"/>
              </a:rPr>
              <a:t> </a:t>
            </a:r>
            <a:r>
              <a:rPr sz="2400" spc="-32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something.</a:t>
            </a:r>
            <a:endParaRPr sz="2400" dirty="0">
              <a:latin typeface="Corbel"/>
              <a:cs typeface="Corbel"/>
            </a:endParaRPr>
          </a:p>
          <a:p>
            <a:pPr marL="355600" indent="-342900">
              <a:lnSpc>
                <a:spcPct val="100000"/>
              </a:lnSpc>
              <a:spcBef>
                <a:spcPts val="204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135" dirty="0">
                <a:latin typeface="Corbel"/>
                <a:cs typeface="Corbel"/>
              </a:rPr>
              <a:t>You </a:t>
            </a:r>
            <a:r>
              <a:rPr sz="2400" dirty="0">
                <a:latin typeface="Corbel"/>
                <a:cs typeface="Corbel"/>
              </a:rPr>
              <a:t>receive a </a:t>
            </a:r>
            <a:r>
              <a:rPr sz="2400" spc="-5" dirty="0">
                <a:latin typeface="Corbel"/>
                <a:cs typeface="Corbel"/>
              </a:rPr>
              <a:t>verbal </a:t>
            </a:r>
            <a:r>
              <a:rPr sz="2400" dirty="0">
                <a:latin typeface="Corbel"/>
                <a:cs typeface="Corbel"/>
              </a:rPr>
              <a:t>or </a:t>
            </a:r>
            <a:r>
              <a:rPr sz="2400" spc="-5" dirty="0">
                <a:latin typeface="Corbel"/>
                <a:cs typeface="Corbel"/>
              </a:rPr>
              <a:t>written report</a:t>
            </a:r>
            <a:r>
              <a:rPr sz="2400" spc="-175" dirty="0">
                <a:latin typeface="Corbel"/>
                <a:cs typeface="Corbel"/>
              </a:rPr>
              <a:t> </a:t>
            </a:r>
            <a:r>
              <a:rPr sz="2400" spc="45" dirty="0">
                <a:latin typeface="Corbel"/>
                <a:cs typeface="Corbel"/>
              </a:rPr>
              <a:t>from</a:t>
            </a:r>
            <a:r>
              <a:rPr lang="en-US" sz="2400" spc="45" dirty="0">
                <a:latin typeface="Corbel"/>
                <a:cs typeface="Corbel"/>
              </a:rPr>
              <a:t> </a:t>
            </a:r>
            <a:r>
              <a:rPr sz="2400" spc="45" dirty="0">
                <a:latin typeface="Corbel"/>
                <a:cs typeface="Corbel"/>
              </a:rPr>
              <a:t>a</a:t>
            </a:r>
            <a:endParaRPr sz="2400" dirty="0">
              <a:latin typeface="Corbel"/>
              <a:cs typeface="Corbel"/>
            </a:endParaRPr>
          </a:p>
          <a:p>
            <a:pPr marL="355600">
              <a:lnSpc>
                <a:spcPct val="100000"/>
              </a:lnSpc>
              <a:spcBef>
                <a:spcPts val="395"/>
              </a:spcBef>
            </a:pPr>
            <a:r>
              <a:rPr sz="2400" spc="-5" dirty="0">
                <a:latin typeface="Corbel"/>
                <a:cs typeface="Corbel"/>
              </a:rPr>
              <a:t>student </a:t>
            </a:r>
            <a:r>
              <a:rPr sz="2400" dirty="0">
                <a:latin typeface="Corbel"/>
                <a:cs typeface="Corbel"/>
              </a:rPr>
              <a:t>or from</a:t>
            </a:r>
            <a:r>
              <a:rPr sz="2400" spc="-210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anyone.</a:t>
            </a:r>
            <a:endParaRPr sz="2400" dirty="0">
              <a:latin typeface="Corbel"/>
              <a:cs typeface="Corbel"/>
            </a:endParaRP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135" dirty="0">
                <a:latin typeface="Corbel"/>
                <a:cs typeface="Corbel"/>
              </a:rPr>
              <a:t>You </a:t>
            </a:r>
            <a:r>
              <a:rPr sz="2400" dirty="0">
                <a:latin typeface="Corbel"/>
                <a:cs typeface="Corbel"/>
              </a:rPr>
              <a:t>receive </a:t>
            </a:r>
            <a:r>
              <a:rPr sz="2400" spc="-5" dirty="0">
                <a:latin typeface="Corbel"/>
                <a:cs typeface="Corbel"/>
              </a:rPr>
              <a:t>multiple reports </a:t>
            </a:r>
            <a:r>
              <a:rPr sz="2400" spc="-15" dirty="0">
                <a:latin typeface="Corbel"/>
                <a:cs typeface="Corbel"/>
              </a:rPr>
              <a:t>that</a:t>
            </a:r>
            <a:r>
              <a:rPr sz="2400" spc="-170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together</a:t>
            </a:r>
            <a:endParaRPr sz="2400" dirty="0">
              <a:latin typeface="Corbel"/>
              <a:cs typeface="Corbel"/>
            </a:endParaRPr>
          </a:p>
          <a:p>
            <a:pPr marL="354965" marR="5080">
              <a:lnSpc>
                <a:spcPct val="114999"/>
              </a:lnSpc>
            </a:pPr>
            <a:r>
              <a:rPr sz="2400" spc="-5" dirty="0">
                <a:latin typeface="Corbel"/>
                <a:cs typeface="Corbel"/>
              </a:rPr>
              <a:t>provide </a:t>
            </a:r>
            <a:r>
              <a:rPr sz="2400" dirty="0">
                <a:latin typeface="Corbel"/>
                <a:cs typeface="Corbel"/>
              </a:rPr>
              <a:t>a different </a:t>
            </a:r>
            <a:r>
              <a:rPr sz="2400" spc="-5" dirty="0">
                <a:latin typeface="Corbel"/>
                <a:cs typeface="Corbel"/>
              </a:rPr>
              <a:t>perspective </a:t>
            </a:r>
            <a:r>
              <a:rPr sz="2400" dirty="0">
                <a:latin typeface="Corbel"/>
                <a:cs typeface="Corbel"/>
              </a:rPr>
              <a:t>of </a:t>
            </a:r>
            <a:r>
              <a:rPr sz="2400" spc="-5" dirty="0">
                <a:latin typeface="Corbel"/>
                <a:cs typeface="Corbel"/>
              </a:rPr>
              <a:t>conduct</a:t>
            </a:r>
            <a:r>
              <a:rPr lang="en-US" sz="2400" spc="-5" dirty="0">
                <a:latin typeface="Corbel"/>
                <a:cs typeface="Corbel"/>
              </a:rPr>
              <a:t> </a:t>
            </a:r>
            <a:r>
              <a:rPr sz="2400" spc="-310" dirty="0">
                <a:latin typeface="Corbel"/>
                <a:cs typeface="Corbel"/>
              </a:rPr>
              <a:t> </a:t>
            </a:r>
            <a:r>
              <a:rPr sz="2400" spc="-15" dirty="0">
                <a:latin typeface="Corbel"/>
                <a:cs typeface="Corbel"/>
              </a:rPr>
              <a:t>than </a:t>
            </a:r>
            <a:r>
              <a:rPr sz="2400" spc="-5" dirty="0">
                <a:latin typeface="Corbel"/>
                <a:cs typeface="Corbel"/>
              </a:rPr>
              <a:t>did </a:t>
            </a:r>
            <a:r>
              <a:rPr sz="2400" dirty="0">
                <a:latin typeface="Corbel"/>
                <a:cs typeface="Corbel"/>
              </a:rPr>
              <a:t>a </a:t>
            </a:r>
            <a:r>
              <a:rPr sz="2400" spc="-5" dirty="0">
                <a:latin typeface="Corbel"/>
                <a:cs typeface="Corbel"/>
              </a:rPr>
              <a:t>single</a:t>
            </a:r>
            <a:r>
              <a:rPr sz="2400" spc="-1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report.</a:t>
            </a:r>
            <a:endParaRPr sz="2400" dirty="0">
              <a:latin typeface="Corbel"/>
              <a:cs typeface="Corbel"/>
            </a:endParaRPr>
          </a:p>
          <a:p>
            <a:pPr marL="354965" marR="616585" indent="-342900">
              <a:lnSpc>
                <a:spcPct val="114999"/>
              </a:lnSpc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dirty="0">
                <a:latin typeface="Corbel"/>
                <a:cs typeface="Corbel"/>
              </a:rPr>
              <a:t>A formal </a:t>
            </a:r>
            <a:r>
              <a:rPr sz="2400" spc="-5" dirty="0">
                <a:latin typeface="Corbel"/>
                <a:cs typeface="Corbel"/>
              </a:rPr>
              <a:t>complaint is </a:t>
            </a:r>
            <a:r>
              <a:rPr sz="2400" dirty="0">
                <a:latin typeface="Corbel"/>
                <a:cs typeface="Corbel"/>
              </a:rPr>
              <a:t>filed </a:t>
            </a:r>
            <a:r>
              <a:rPr sz="2400" spc="-5" dirty="0">
                <a:latin typeface="Corbel"/>
                <a:cs typeface="Corbel"/>
              </a:rPr>
              <a:t>pursuant to</a:t>
            </a:r>
            <a:r>
              <a:rPr sz="2400" spc="-360" dirty="0">
                <a:latin typeface="Corbel"/>
                <a:cs typeface="Corbel"/>
              </a:rPr>
              <a:t> </a:t>
            </a:r>
            <a:r>
              <a:rPr lang="en-US" sz="2400" spc="-360" dirty="0">
                <a:latin typeface="Corbel"/>
                <a:cs typeface="Corbel"/>
              </a:rPr>
              <a:t> </a:t>
            </a:r>
            <a:r>
              <a:rPr sz="2400" spc="-30" dirty="0">
                <a:latin typeface="Corbel"/>
                <a:cs typeface="Corbel"/>
              </a:rPr>
              <a:t>the  </a:t>
            </a:r>
            <a:r>
              <a:rPr sz="2400" spc="-15" dirty="0">
                <a:latin typeface="Corbel"/>
                <a:cs typeface="Corbel"/>
              </a:rPr>
              <a:t>District’s</a:t>
            </a:r>
            <a:r>
              <a:rPr lang="en-US" sz="2400" spc="-15" dirty="0">
                <a:latin typeface="Corbel"/>
                <a:cs typeface="Corbel"/>
              </a:rPr>
              <a:t> </a:t>
            </a:r>
            <a:r>
              <a:rPr sz="2400" spc="-15" dirty="0">
                <a:latin typeface="Corbel"/>
                <a:cs typeface="Corbel"/>
              </a:rPr>
              <a:t>Title</a:t>
            </a:r>
            <a:r>
              <a:rPr sz="2400" spc="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IX</a:t>
            </a:r>
            <a:r>
              <a:rPr sz="2400" spc="-235" dirty="0">
                <a:latin typeface="Corbel"/>
                <a:cs typeface="Corbel"/>
              </a:rPr>
              <a:t> </a:t>
            </a:r>
            <a:r>
              <a:rPr lang="en-US" sz="2400" spc="-23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Grievance</a:t>
            </a:r>
            <a:r>
              <a:rPr sz="2400" spc="-27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Proce</a:t>
            </a:r>
            <a:r>
              <a:rPr lang="en-US" sz="2400" dirty="0">
                <a:latin typeface="Corbel"/>
                <a:cs typeface="Corbel"/>
              </a:rPr>
              <a:t>ss</a:t>
            </a:r>
            <a:r>
              <a:rPr sz="2400" dirty="0">
                <a:latin typeface="Corbel"/>
                <a:cs typeface="Corbel"/>
              </a:rPr>
              <a:t>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70053" y="1002473"/>
            <a:ext cx="415671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10895" marR="5080" indent="-79883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orbel"/>
                <a:cs typeface="Corbel"/>
              </a:rPr>
              <a:t>EXAMPLES</a:t>
            </a:r>
            <a:r>
              <a:rPr sz="3200" b="1" spc="-180" dirty="0">
                <a:latin typeface="Corbel"/>
                <a:cs typeface="Corbel"/>
              </a:rPr>
              <a:t> </a:t>
            </a:r>
            <a:r>
              <a:rPr sz="3200" b="1" spc="15" dirty="0">
                <a:latin typeface="Corbel"/>
                <a:cs typeface="Corbel"/>
              </a:rPr>
              <a:t>OFACTUAL  </a:t>
            </a:r>
            <a:r>
              <a:rPr sz="3200" b="1" spc="-5" dirty="0">
                <a:latin typeface="Corbel"/>
                <a:cs typeface="Corbel"/>
              </a:rPr>
              <a:t>KNOWLEDGE: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78286" y="2518909"/>
            <a:ext cx="6481445" cy="2829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900">
              <a:lnSpc>
                <a:spcPct val="114999"/>
              </a:lnSpc>
              <a:spcBef>
                <a:spcPts val="95"/>
              </a:spcBef>
              <a:buClr>
                <a:srgbClr val="0F6CC5"/>
              </a:buClr>
              <a:buFont typeface="Calibri"/>
              <a:buAutoNum type="arabicPeriod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Adopt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nondiscrimination policy </a:t>
            </a:r>
            <a:r>
              <a:rPr sz="2000" spc="-45" dirty="0">
                <a:latin typeface="Calibri"/>
                <a:cs typeface="Calibri"/>
              </a:rPr>
              <a:t>statement </a:t>
            </a:r>
            <a:r>
              <a:rPr sz="2000" spc="-5" dirty="0">
                <a:latin typeface="Calibri"/>
                <a:cs typeface="Calibri"/>
              </a:rPr>
              <a:t>that identifies</a:t>
            </a:r>
            <a:r>
              <a:rPr sz="2000" spc="-2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  </a:t>
            </a:r>
            <a:r>
              <a:rPr sz="2000" spc="-5" dirty="0">
                <a:latin typeface="Calibri"/>
                <a:cs typeface="Calibri"/>
              </a:rPr>
              <a:t>Title IX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70" dirty="0">
                <a:latin typeface="Calibri"/>
                <a:cs typeface="Calibri"/>
              </a:rPr>
              <a:t>Coordinator.</a:t>
            </a:r>
            <a:endParaRPr sz="2000">
              <a:latin typeface="Calibri"/>
              <a:cs typeface="Calibri"/>
            </a:endParaRPr>
          </a:p>
          <a:p>
            <a:pPr marL="354965" marR="51435" indent="-342900">
              <a:lnSpc>
                <a:spcPct val="114999"/>
              </a:lnSpc>
              <a:spcBef>
                <a:spcPts val="5"/>
              </a:spcBef>
              <a:buClr>
                <a:srgbClr val="0F6CC5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Adopt and </a:t>
            </a:r>
            <a:r>
              <a:rPr sz="2000" spc="-5" dirty="0">
                <a:latin typeface="Calibri"/>
                <a:cs typeface="Calibri"/>
              </a:rPr>
              <a:t>implement </a:t>
            </a:r>
            <a:r>
              <a:rPr sz="2000" spc="-30" dirty="0">
                <a:latin typeface="Calibri"/>
                <a:cs typeface="Calibri"/>
              </a:rPr>
              <a:t>procedures for </a:t>
            </a:r>
            <a:r>
              <a:rPr sz="2000" spc="-5" dirty="0">
                <a:latin typeface="Calibri"/>
                <a:cs typeface="Calibri"/>
              </a:rPr>
              <a:t>receiving </a:t>
            </a:r>
            <a:r>
              <a:rPr sz="2000" dirty="0">
                <a:latin typeface="Calibri"/>
                <a:cs typeface="Calibri"/>
              </a:rPr>
              <a:t>and  </a:t>
            </a:r>
            <a:r>
              <a:rPr sz="2000" spc="-15" dirty="0">
                <a:latin typeface="Calibri"/>
                <a:cs typeface="Calibri"/>
              </a:rPr>
              <a:t>responding </a:t>
            </a:r>
            <a:r>
              <a:rPr sz="2000" spc="-2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reports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20" dirty="0">
                <a:latin typeface="Calibri"/>
                <a:cs typeface="Calibri"/>
              </a:rPr>
              <a:t>complaints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35" dirty="0">
                <a:latin typeface="Calibri"/>
                <a:cs typeface="Calibri"/>
              </a:rPr>
              <a:t>sexual</a:t>
            </a:r>
            <a:r>
              <a:rPr sz="2000" spc="-13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harassment.</a:t>
            </a:r>
            <a:endParaRPr sz="2000">
              <a:latin typeface="Calibri"/>
              <a:cs typeface="Calibri"/>
            </a:endParaRPr>
          </a:p>
          <a:p>
            <a:pPr marL="355600" marR="708660" indent="-343535">
              <a:lnSpc>
                <a:spcPct val="114999"/>
              </a:lnSpc>
              <a:buClr>
                <a:srgbClr val="0F6CC5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Adopt and </a:t>
            </a:r>
            <a:r>
              <a:rPr sz="2000" spc="-5" dirty="0">
                <a:latin typeface="Calibri"/>
                <a:cs typeface="Calibri"/>
              </a:rPr>
              <a:t>implement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5" dirty="0">
                <a:latin typeface="Calibri"/>
                <a:cs typeface="Calibri"/>
              </a:rPr>
              <a:t>grievance </a:t>
            </a:r>
            <a:r>
              <a:rPr sz="2000" spc="-30" dirty="0">
                <a:latin typeface="Calibri"/>
                <a:cs typeface="Calibri"/>
              </a:rPr>
              <a:t>process </a:t>
            </a:r>
            <a:r>
              <a:rPr sz="2000" spc="-25" dirty="0">
                <a:latin typeface="Calibri"/>
                <a:cs typeface="Calibri"/>
              </a:rPr>
              <a:t>to</a:t>
            </a:r>
            <a:r>
              <a:rPr sz="2000" spc="-2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address  </a:t>
            </a:r>
            <a:r>
              <a:rPr sz="2000" spc="-30" dirty="0">
                <a:latin typeface="Calibri"/>
                <a:cs typeface="Calibri"/>
              </a:rPr>
              <a:t>formal </a:t>
            </a:r>
            <a:r>
              <a:rPr sz="2000" spc="-5" dirty="0">
                <a:latin typeface="Calibri"/>
                <a:cs typeface="Calibri"/>
              </a:rPr>
              <a:t>complaints of </a:t>
            </a:r>
            <a:r>
              <a:rPr sz="2000" spc="-35" dirty="0">
                <a:latin typeface="Calibri"/>
                <a:cs typeface="Calibri"/>
              </a:rPr>
              <a:t>sexual</a:t>
            </a:r>
            <a:r>
              <a:rPr sz="2000" spc="-13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harassment.</a:t>
            </a:r>
            <a:endParaRPr sz="2000">
              <a:latin typeface="Calibri"/>
              <a:cs typeface="Calibri"/>
            </a:endParaRPr>
          </a:p>
          <a:p>
            <a:pPr marL="354965" marR="589280" indent="-342900">
              <a:lnSpc>
                <a:spcPct val="114999"/>
              </a:lnSpc>
              <a:buClr>
                <a:srgbClr val="0F6CC5"/>
              </a:buClr>
              <a:buAutoNum type="arabicPeriod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Implement various notice, </a:t>
            </a:r>
            <a:r>
              <a:rPr sz="2000" spc="-30" dirty="0">
                <a:latin typeface="Calibri"/>
                <a:cs typeface="Calibri"/>
              </a:rPr>
              <a:t>recordkeeping,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30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training  </a:t>
            </a:r>
            <a:r>
              <a:rPr sz="2000" spc="-35" dirty="0">
                <a:latin typeface="Calibri"/>
                <a:cs typeface="Calibri"/>
              </a:rPr>
              <a:t>requirements.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79533" y="1027981"/>
            <a:ext cx="6544309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842644">
              <a:lnSpc>
                <a:spcPct val="100000"/>
              </a:lnSpc>
              <a:spcBef>
                <a:spcPts val="105"/>
              </a:spcBef>
            </a:pPr>
            <a:r>
              <a:rPr sz="3200" b="1" spc="-30" dirty="0">
                <a:latin typeface="Corbel"/>
                <a:cs typeface="Corbel"/>
              </a:rPr>
              <a:t>WHAT </a:t>
            </a:r>
            <a:r>
              <a:rPr sz="3200" b="1" spc="-5" dirty="0">
                <a:latin typeface="Corbel"/>
                <a:cs typeface="Corbel"/>
              </a:rPr>
              <a:t>ARE </a:t>
            </a:r>
            <a:r>
              <a:rPr lang="en-US" sz="3200" b="1" spc="-5" dirty="0">
                <a:latin typeface="Corbel"/>
                <a:cs typeface="Corbel"/>
              </a:rPr>
              <a:t>THE </a:t>
            </a:r>
            <a:r>
              <a:rPr sz="3200" b="1" dirty="0">
                <a:latin typeface="Corbel"/>
                <a:cs typeface="Corbel"/>
              </a:rPr>
              <a:t>DISTRICT’S  </a:t>
            </a:r>
            <a:r>
              <a:rPr lang="en-US" sz="3200" b="1" dirty="0">
                <a:latin typeface="Corbel"/>
                <a:cs typeface="Corbel"/>
              </a:rPr>
              <a:t>	</a:t>
            </a:r>
            <a:r>
              <a:rPr sz="3200" b="1" spc="-5" dirty="0">
                <a:latin typeface="Corbel"/>
                <a:cs typeface="Corbel"/>
              </a:rPr>
              <a:t>RESPONSIBILITIES</a:t>
            </a:r>
            <a:r>
              <a:rPr lang="en-US" sz="3200" b="1" spc="-5" dirty="0">
                <a:latin typeface="Corbel"/>
                <a:cs typeface="Corbel"/>
              </a:rPr>
              <a:t>?</a:t>
            </a:r>
            <a:endParaRPr sz="320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78285" y="2805986"/>
            <a:ext cx="6523990" cy="2839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489584" indent="-343535">
              <a:lnSpc>
                <a:spcPct val="114999"/>
              </a:lnSpc>
              <a:spcBef>
                <a:spcPts val="95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b="1" dirty="0">
                <a:latin typeface="Corbel"/>
                <a:cs typeface="Corbel"/>
              </a:rPr>
              <a:t>Any </a:t>
            </a:r>
            <a:r>
              <a:rPr sz="2000" b="1" spc="-5" dirty="0">
                <a:latin typeface="Corbel"/>
                <a:cs typeface="Corbel"/>
              </a:rPr>
              <a:t>person </a:t>
            </a:r>
            <a:r>
              <a:rPr sz="2000" dirty="0">
                <a:latin typeface="Corbel"/>
                <a:cs typeface="Corbel"/>
              </a:rPr>
              <a:t>may </a:t>
            </a:r>
            <a:r>
              <a:rPr sz="2000" spc="-5" dirty="0">
                <a:latin typeface="Corbel"/>
                <a:cs typeface="Corbel"/>
              </a:rPr>
              <a:t>report sexual </a:t>
            </a:r>
            <a:r>
              <a:rPr sz="2000" dirty="0">
                <a:latin typeface="Corbel"/>
                <a:cs typeface="Corbel"/>
              </a:rPr>
              <a:t>harassment; it </a:t>
            </a:r>
            <a:r>
              <a:rPr sz="2000" spc="-5" dirty="0">
                <a:latin typeface="Corbel"/>
                <a:cs typeface="Corbel"/>
              </a:rPr>
              <a:t>need</a:t>
            </a:r>
            <a:r>
              <a:rPr lang="en-US" sz="2000" spc="-5" dirty="0">
                <a:latin typeface="Corbel"/>
                <a:cs typeface="Corbel"/>
              </a:rPr>
              <a:t> </a:t>
            </a:r>
            <a:r>
              <a:rPr sz="2000" spc="-28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not  be </a:t>
            </a:r>
            <a:r>
              <a:rPr sz="2000" dirty="0">
                <a:latin typeface="Corbel"/>
                <a:cs typeface="Corbel"/>
              </a:rPr>
              <a:t>the alleged</a:t>
            </a:r>
            <a:r>
              <a:rPr sz="2000" spc="-8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victim.</a:t>
            </a:r>
            <a:endParaRPr sz="2000" dirty="0">
              <a:latin typeface="Corbel"/>
              <a:cs typeface="Corbel"/>
            </a:endParaRP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spc="-5" dirty="0">
                <a:latin typeface="Corbel"/>
                <a:cs typeface="Corbel"/>
              </a:rPr>
              <a:t>Sexual </a:t>
            </a:r>
            <a:r>
              <a:rPr sz="2000" dirty="0">
                <a:latin typeface="Corbel"/>
                <a:cs typeface="Corbel"/>
              </a:rPr>
              <a:t>harassment may </a:t>
            </a:r>
            <a:r>
              <a:rPr sz="2000" spc="-5" dirty="0">
                <a:latin typeface="Corbel"/>
                <a:cs typeface="Corbel"/>
              </a:rPr>
              <a:t>be reported </a:t>
            </a:r>
            <a:r>
              <a:rPr sz="2000" dirty="0">
                <a:latin typeface="Corbel"/>
                <a:cs typeface="Corbel"/>
              </a:rPr>
              <a:t>at </a:t>
            </a:r>
            <a:r>
              <a:rPr sz="2000" b="1" dirty="0">
                <a:latin typeface="Corbel"/>
                <a:cs typeface="Corbel"/>
              </a:rPr>
              <a:t>any</a:t>
            </a:r>
            <a:r>
              <a:rPr lang="en-US" sz="2000" b="1" dirty="0">
                <a:latin typeface="Corbel"/>
                <a:cs typeface="Corbel"/>
              </a:rPr>
              <a:t> </a:t>
            </a:r>
            <a:r>
              <a:rPr sz="2000" b="1" spc="-250" dirty="0">
                <a:latin typeface="Corbel"/>
                <a:cs typeface="Corbel"/>
              </a:rPr>
              <a:t> </a:t>
            </a:r>
            <a:r>
              <a:rPr sz="2000" b="1" spc="-5" dirty="0">
                <a:latin typeface="Corbel"/>
                <a:cs typeface="Corbel"/>
              </a:rPr>
              <a:t>time.</a:t>
            </a:r>
            <a:endParaRPr sz="2000" dirty="0">
              <a:latin typeface="Corbel"/>
              <a:cs typeface="Corbel"/>
            </a:endParaRPr>
          </a:p>
          <a:p>
            <a:pPr marL="355600" marR="300990" indent="-342900">
              <a:lnSpc>
                <a:spcPct val="108000"/>
              </a:lnSpc>
              <a:spcBef>
                <a:spcPts val="10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spc="-25" dirty="0">
                <a:latin typeface="Corbel"/>
                <a:cs typeface="Corbel"/>
              </a:rPr>
              <a:t>Reports </a:t>
            </a:r>
            <a:r>
              <a:rPr sz="2000" dirty="0">
                <a:latin typeface="Corbel"/>
                <a:cs typeface="Corbel"/>
              </a:rPr>
              <a:t>can </a:t>
            </a:r>
            <a:r>
              <a:rPr sz="2000" spc="-5" dirty="0">
                <a:latin typeface="Corbel"/>
                <a:cs typeface="Corbel"/>
              </a:rPr>
              <a:t>be made </a:t>
            </a:r>
            <a:r>
              <a:rPr sz="2000" dirty="0">
                <a:latin typeface="Corbel"/>
                <a:cs typeface="Corbel"/>
              </a:rPr>
              <a:t>in person, </a:t>
            </a:r>
            <a:r>
              <a:rPr sz="2000" spc="-5" dirty="0">
                <a:latin typeface="Corbel"/>
                <a:cs typeface="Corbel"/>
              </a:rPr>
              <a:t>by telephone, by </a:t>
            </a:r>
            <a:r>
              <a:rPr sz="2000" dirty="0">
                <a:latin typeface="Corbel"/>
                <a:cs typeface="Corbel"/>
              </a:rPr>
              <a:t>mail </a:t>
            </a:r>
            <a:r>
              <a:rPr sz="2000" spc="-5" dirty="0">
                <a:latin typeface="Corbel"/>
                <a:cs typeface="Corbel"/>
              </a:rPr>
              <a:t>or  </a:t>
            </a:r>
            <a:r>
              <a:rPr sz="2000" dirty="0">
                <a:latin typeface="Corbel"/>
                <a:cs typeface="Corbel"/>
              </a:rPr>
              <a:t>email,</a:t>
            </a:r>
            <a:r>
              <a:rPr sz="2000" spc="-4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using</a:t>
            </a:r>
            <a:r>
              <a:rPr sz="2000" spc="-7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the </a:t>
            </a:r>
            <a:r>
              <a:rPr sz="2000" spc="-5" dirty="0">
                <a:latin typeface="Corbel"/>
                <a:cs typeface="Corbel"/>
              </a:rPr>
              <a:t>contact</a:t>
            </a:r>
            <a:r>
              <a:rPr sz="2000" spc="-65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information</a:t>
            </a:r>
            <a:r>
              <a:rPr sz="2000" spc="-9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listed</a:t>
            </a:r>
            <a:r>
              <a:rPr sz="2000" spc="-1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for</a:t>
            </a:r>
            <a:r>
              <a:rPr sz="2000" spc="-55" dirty="0">
                <a:latin typeface="Corbel"/>
                <a:cs typeface="Corbel"/>
              </a:rPr>
              <a:t> </a:t>
            </a:r>
            <a:r>
              <a:rPr sz="2000" spc="15" dirty="0">
                <a:latin typeface="Corbel"/>
                <a:cs typeface="Corbel"/>
              </a:rPr>
              <a:t>theTitle</a:t>
            </a:r>
            <a:r>
              <a:rPr sz="2000" spc="-22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IX</a:t>
            </a:r>
            <a:endParaRPr sz="2000" dirty="0">
              <a:latin typeface="Corbel"/>
              <a:cs typeface="Corbel"/>
            </a:endParaRPr>
          </a:p>
          <a:p>
            <a:pPr marL="354965">
              <a:lnSpc>
                <a:spcPct val="100000"/>
              </a:lnSpc>
              <a:spcBef>
                <a:spcPts val="360"/>
              </a:spcBef>
            </a:pPr>
            <a:r>
              <a:rPr sz="2000" spc="-25" dirty="0">
                <a:latin typeface="Corbel"/>
                <a:cs typeface="Corbel"/>
              </a:rPr>
              <a:t>Coordinator.</a:t>
            </a:r>
            <a:endParaRPr sz="2000" dirty="0">
              <a:latin typeface="Corbel"/>
              <a:cs typeface="Corbel"/>
            </a:endParaRPr>
          </a:p>
          <a:p>
            <a:pPr marL="355600" marR="5080" indent="-342900">
              <a:lnSpc>
                <a:spcPct val="114999"/>
              </a:lnSpc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spc="-25" dirty="0">
                <a:latin typeface="Corbel"/>
                <a:cs typeface="Corbel"/>
              </a:rPr>
              <a:t>Reports </a:t>
            </a:r>
            <a:r>
              <a:rPr sz="2000" dirty="0">
                <a:latin typeface="Corbel"/>
                <a:cs typeface="Corbel"/>
              </a:rPr>
              <a:t>can </a:t>
            </a:r>
            <a:r>
              <a:rPr sz="2000" spc="-5" dirty="0">
                <a:latin typeface="Corbel"/>
                <a:cs typeface="Corbel"/>
              </a:rPr>
              <a:t>be made by </a:t>
            </a:r>
            <a:r>
              <a:rPr sz="2000" dirty="0">
                <a:latin typeface="Corbel"/>
                <a:cs typeface="Corbel"/>
              </a:rPr>
              <a:t>any </a:t>
            </a:r>
            <a:r>
              <a:rPr sz="2000" spc="-5" dirty="0">
                <a:latin typeface="Corbel"/>
                <a:cs typeface="Corbel"/>
              </a:rPr>
              <a:t>other means </a:t>
            </a:r>
            <a:r>
              <a:rPr sz="2000" dirty="0">
                <a:latin typeface="Corbel"/>
                <a:cs typeface="Corbel"/>
              </a:rPr>
              <a:t>that </a:t>
            </a:r>
            <a:r>
              <a:rPr sz="2000" spc="-5" dirty="0">
                <a:latin typeface="Corbel"/>
                <a:cs typeface="Corbel"/>
              </a:rPr>
              <a:t>results </a:t>
            </a:r>
            <a:r>
              <a:rPr sz="2000" dirty="0">
                <a:latin typeface="Corbel"/>
                <a:cs typeface="Corbel"/>
              </a:rPr>
              <a:t>in</a:t>
            </a:r>
            <a:r>
              <a:rPr sz="2000" spc="-16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the  Title</a:t>
            </a:r>
            <a:r>
              <a:rPr sz="2000" spc="-1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IX</a:t>
            </a:r>
            <a:r>
              <a:rPr lang="en-US" sz="200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Coordinator</a:t>
            </a:r>
            <a:r>
              <a:rPr sz="2000" spc="-4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receiving</a:t>
            </a:r>
            <a:r>
              <a:rPr sz="2000" spc="-8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the </a:t>
            </a:r>
            <a:r>
              <a:rPr sz="2000" spc="-5" dirty="0">
                <a:latin typeface="Corbel"/>
                <a:cs typeface="Corbel"/>
              </a:rPr>
              <a:t>verbal</a:t>
            </a:r>
            <a:r>
              <a:rPr sz="2000" spc="-40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or</a:t>
            </a:r>
            <a:r>
              <a:rPr sz="2000" spc="-2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written</a:t>
            </a:r>
            <a:r>
              <a:rPr sz="2000" spc="-145" dirty="0">
                <a:latin typeface="Corbel"/>
                <a:cs typeface="Corbel"/>
              </a:rPr>
              <a:t> </a:t>
            </a:r>
            <a:r>
              <a:rPr sz="2000" spc="-5" dirty="0">
                <a:latin typeface="Corbel"/>
                <a:cs typeface="Corbel"/>
              </a:rPr>
              <a:t>report.</a:t>
            </a:r>
            <a:endParaRPr sz="2000" dirty="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76400" y="768223"/>
            <a:ext cx="4826665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orbel"/>
                <a:cs typeface="Corbel"/>
              </a:rPr>
              <a:t>REPORTS</a:t>
            </a:r>
            <a:r>
              <a:rPr sz="3200" b="1" spc="-100" dirty="0">
                <a:latin typeface="Corbel"/>
                <a:cs typeface="Corbel"/>
              </a:rPr>
              <a:t> </a:t>
            </a:r>
            <a:r>
              <a:rPr sz="3200" b="1" spc="30" dirty="0">
                <a:latin typeface="Corbel"/>
                <a:cs typeface="Corbel"/>
              </a:rPr>
              <a:t>OF</a:t>
            </a:r>
            <a:r>
              <a:rPr lang="en-US" sz="3200" b="1" spc="30" dirty="0">
                <a:latin typeface="Corbel"/>
                <a:cs typeface="Corbel"/>
              </a:rPr>
              <a:t> </a:t>
            </a:r>
            <a:r>
              <a:rPr sz="3200" b="1" spc="30" dirty="0">
                <a:latin typeface="Corbel"/>
                <a:cs typeface="Corbel"/>
              </a:rPr>
              <a:t>SEXUAL  </a:t>
            </a:r>
            <a:r>
              <a:rPr sz="3200" b="1" spc="-5" dirty="0">
                <a:latin typeface="Corbel"/>
                <a:cs typeface="Corbel"/>
              </a:rPr>
              <a:t>HARASSMENT</a:t>
            </a:r>
            <a:endParaRPr sz="320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78285" y="2999229"/>
            <a:ext cx="6344285" cy="257492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12700" marR="5080" indent="-635">
              <a:lnSpc>
                <a:spcPts val="2210"/>
              </a:lnSpc>
              <a:spcBef>
                <a:spcPts val="335"/>
              </a:spcBef>
            </a:pP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District </a:t>
            </a:r>
            <a:r>
              <a:rPr sz="2000" spc="-30" dirty="0">
                <a:latin typeface="Calibri"/>
                <a:cs typeface="Calibri"/>
              </a:rPr>
              <a:t>must </a:t>
            </a:r>
            <a:r>
              <a:rPr sz="2000" spc="-45" dirty="0">
                <a:latin typeface="Calibri"/>
                <a:cs typeface="Calibri"/>
              </a:rPr>
              <a:t>keep </a:t>
            </a:r>
            <a:r>
              <a:rPr sz="2000" spc="-20" dirty="0">
                <a:latin typeface="Calibri"/>
                <a:cs typeface="Calibri"/>
              </a:rPr>
              <a:t>confidential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identity of </a:t>
            </a:r>
            <a:r>
              <a:rPr sz="2000" spc="-60" dirty="0">
                <a:latin typeface="Calibri"/>
                <a:cs typeface="Calibri"/>
              </a:rPr>
              <a:t>any  </a:t>
            </a:r>
            <a:r>
              <a:rPr sz="2000" spc="-5" dirty="0">
                <a:latin typeface="Calibri"/>
                <a:cs typeface="Calibri"/>
              </a:rPr>
              <a:t>individual </a:t>
            </a:r>
            <a:r>
              <a:rPr sz="2000" dirty="0">
                <a:latin typeface="Calibri"/>
                <a:cs typeface="Calibri"/>
              </a:rPr>
              <a:t>who </a:t>
            </a:r>
            <a:r>
              <a:rPr sz="2000" spc="-35" dirty="0">
                <a:latin typeface="Calibri"/>
                <a:cs typeface="Calibri"/>
              </a:rPr>
              <a:t>makes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5" dirty="0">
                <a:latin typeface="Calibri"/>
                <a:cs typeface="Calibri"/>
              </a:rPr>
              <a:t>report </a:t>
            </a:r>
            <a:r>
              <a:rPr sz="2000" spc="-5" dirty="0">
                <a:latin typeface="Calibri"/>
                <a:cs typeface="Calibri"/>
              </a:rPr>
              <a:t>or complaint of </a:t>
            </a:r>
            <a:r>
              <a:rPr sz="2000" spc="-30" dirty="0">
                <a:latin typeface="Calibri"/>
                <a:cs typeface="Calibri"/>
              </a:rPr>
              <a:t>sex  </a:t>
            </a:r>
            <a:r>
              <a:rPr sz="2000" spc="-5" dirty="0">
                <a:latin typeface="Calibri"/>
                <a:cs typeface="Calibri"/>
              </a:rPr>
              <a:t>discrimination, </a:t>
            </a:r>
            <a:r>
              <a:rPr sz="2000" dirty="0">
                <a:latin typeface="Calibri"/>
                <a:cs typeface="Calibri"/>
              </a:rPr>
              <a:t>including </a:t>
            </a:r>
            <a:r>
              <a:rPr sz="2000" spc="-35" dirty="0">
                <a:latin typeface="Calibri"/>
                <a:cs typeface="Calibri"/>
              </a:rPr>
              <a:t>sexual </a:t>
            </a:r>
            <a:r>
              <a:rPr sz="2000" spc="-30" dirty="0">
                <a:latin typeface="Calibri"/>
                <a:cs typeface="Calibri"/>
              </a:rPr>
              <a:t>harassment, any </a:t>
            </a:r>
            <a:r>
              <a:rPr sz="2000" spc="-5" dirty="0">
                <a:latin typeface="Calibri"/>
                <a:cs typeface="Calibri"/>
              </a:rPr>
              <a:t>complainant,  </a:t>
            </a:r>
            <a:r>
              <a:rPr sz="2000" spc="-30" dirty="0">
                <a:latin typeface="Calibri"/>
                <a:cs typeface="Calibri"/>
              </a:rPr>
              <a:t>any </a:t>
            </a:r>
            <a:r>
              <a:rPr sz="2000" spc="-15" dirty="0">
                <a:latin typeface="Calibri"/>
                <a:cs typeface="Calibri"/>
              </a:rPr>
              <a:t>respondent, </a:t>
            </a:r>
            <a:r>
              <a:rPr sz="2000" spc="-30" dirty="0">
                <a:latin typeface="Calibri"/>
                <a:cs typeface="Calibri"/>
              </a:rPr>
              <a:t>anyone </a:t>
            </a:r>
            <a:r>
              <a:rPr sz="2000" dirty="0">
                <a:latin typeface="Calibri"/>
                <a:cs typeface="Calibri"/>
              </a:rPr>
              <a:t>who has </a:t>
            </a:r>
            <a:r>
              <a:rPr sz="2000" spc="-5" dirty="0">
                <a:latin typeface="Calibri"/>
                <a:cs typeface="Calibri"/>
              </a:rPr>
              <a:t>been </a:t>
            </a:r>
            <a:r>
              <a:rPr sz="2000" dirty="0">
                <a:latin typeface="Calibri"/>
                <a:cs typeface="Calibri"/>
              </a:rPr>
              <a:t>accused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30" dirty="0">
                <a:latin typeface="Calibri"/>
                <a:cs typeface="Calibri"/>
              </a:rPr>
              <a:t>sex  </a:t>
            </a:r>
            <a:r>
              <a:rPr sz="2000" spc="-5" dirty="0">
                <a:latin typeface="Calibri"/>
                <a:cs typeface="Calibri"/>
              </a:rPr>
              <a:t>discrimination or </a:t>
            </a:r>
            <a:r>
              <a:rPr sz="2000" spc="-30" dirty="0">
                <a:latin typeface="Calibri"/>
                <a:cs typeface="Calibri"/>
              </a:rPr>
              <a:t>harassment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30" dirty="0">
                <a:latin typeface="Calibri"/>
                <a:cs typeface="Calibri"/>
              </a:rPr>
              <a:t>any </a:t>
            </a:r>
            <a:r>
              <a:rPr sz="2000" spc="-5" dirty="0">
                <a:latin typeface="Calibri"/>
                <a:cs typeface="Calibri"/>
              </a:rPr>
              <a:t>witness, </a:t>
            </a:r>
            <a:r>
              <a:rPr sz="2000" spc="-50" dirty="0">
                <a:latin typeface="Calibri"/>
                <a:cs typeface="Calibri"/>
              </a:rPr>
              <a:t>except </a:t>
            </a:r>
            <a:r>
              <a:rPr sz="2000" dirty="0">
                <a:latin typeface="Calibri"/>
                <a:cs typeface="Calibri"/>
              </a:rPr>
              <a:t>as  </a:t>
            </a:r>
            <a:r>
              <a:rPr sz="2000" spc="-30" dirty="0">
                <a:latin typeface="Calibri"/>
                <a:cs typeface="Calibri"/>
              </a:rPr>
              <a:t>required </a:t>
            </a:r>
            <a:r>
              <a:rPr sz="2000" spc="-5" dirty="0">
                <a:latin typeface="Calibri"/>
                <a:cs typeface="Calibri"/>
              </a:rPr>
              <a:t>by </a:t>
            </a:r>
            <a:r>
              <a:rPr sz="2000" spc="-75" dirty="0">
                <a:latin typeface="Calibri"/>
                <a:cs typeface="Calibri"/>
              </a:rPr>
              <a:t>FERPA 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spc="-2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carry </a:t>
            </a:r>
            <a:r>
              <a:rPr sz="2000" dirty="0">
                <a:latin typeface="Calibri"/>
                <a:cs typeface="Calibri"/>
              </a:rPr>
              <a:t>out the </a:t>
            </a:r>
            <a:r>
              <a:rPr sz="2000" spc="-5" dirty="0">
                <a:latin typeface="Calibri"/>
                <a:cs typeface="Calibri"/>
              </a:rPr>
              <a:t>purposes of </a:t>
            </a:r>
            <a:r>
              <a:rPr sz="2000" dirty="0">
                <a:latin typeface="Calibri"/>
                <a:cs typeface="Calibri"/>
              </a:rPr>
              <a:t>the  </a:t>
            </a:r>
            <a:r>
              <a:rPr sz="2000" spc="-30" dirty="0">
                <a:latin typeface="Calibri"/>
                <a:cs typeface="Calibri"/>
              </a:rPr>
              <a:t>regulations, </a:t>
            </a:r>
            <a:r>
              <a:rPr sz="2000" dirty="0">
                <a:latin typeface="Calibri"/>
                <a:cs typeface="Calibri"/>
              </a:rPr>
              <a:t>including the </a:t>
            </a:r>
            <a:r>
              <a:rPr sz="2000" spc="-35" dirty="0">
                <a:latin typeface="Calibri"/>
                <a:cs typeface="Calibri"/>
              </a:rPr>
              <a:t>investigation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0" dirty="0">
                <a:latin typeface="Calibri"/>
                <a:cs typeface="Calibri"/>
              </a:rPr>
              <a:t>grievance </a:t>
            </a:r>
            <a:r>
              <a:rPr sz="2000" spc="-30" dirty="0">
                <a:latin typeface="Calibri"/>
                <a:cs typeface="Calibri"/>
              </a:rPr>
              <a:t>process, 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unless </a:t>
            </a:r>
            <a:r>
              <a:rPr sz="2000" spc="-20" dirty="0">
                <a:latin typeface="Calibri"/>
                <a:cs typeface="Calibri"/>
              </a:rPr>
              <a:t>confidentiality </a:t>
            </a:r>
            <a:r>
              <a:rPr sz="2000" spc="-25" dirty="0">
                <a:latin typeface="Calibri"/>
                <a:cs typeface="Calibri"/>
              </a:rPr>
              <a:t>would </a:t>
            </a:r>
            <a:r>
              <a:rPr sz="2000" spc="-5" dirty="0">
                <a:latin typeface="Calibri"/>
                <a:cs typeface="Calibri"/>
              </a:rPr>
              <a:t>impair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ability </a:t>
            </a:r>
            <a:r>
              <a:rPr sz="2000" spc="-25" dirty="0">
                <a:latin typeface="Calibri"/>
                <a:cs typeface="Calibri"/>
              </a:rPr>
              <a:t>to </a:t>
            </a:r>
            <a:r>
              <a:rPr sz="2000" spc="-30" dirty="0">
                <a:latin typeface="Calibri"/>
                <a:cs typeface="Calibri"/>
              </a:rPr>
              <a:t>provide  </a:t>
            </a:r>
            <a:r>
              <a:rPr sz="2000" spc="-5" dirty="0">
                <a:latin typeface="Calibri"/>
                <a:cs typeface="Calibri"/>
              </a:rPr>
              <a:t>supportive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measures.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56424" y="1002474"/>
            <a:ext cx="340232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5" dirty="0">
                <a:latin typeface="Corbel"/>
                <a:cs typeface="Corbel"/>
              </a:rPr>
              <a:t>CONFIDENTIALITY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58596" y="896112"/>
            <a:ext cx="1647443" cy="1278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958596" y="2526792"/>
            <a:ext cx="8185784" cy="3562985"/>
            <a:chOff x="958596" y="2526792"/>
            <a:chExt cx="8185784" cy="3562985"/>
          </a:xfrm>
        </p:grpSpPr>
        <p:sp>
          <p:nvSpPr>
            <p:cNvPr id="6" name="object 6"/>
            <p:cNvSpPr/>
            <p:nvPr/>
          </p:nvSpPr>
          <p:spPr>
            <a:xfrm>
              <a:off x="958596" y="2526792"/>
              <a:ext cx="8185784" cy="3562985"/>
            </a:xfrm>
            <a:custGeom>
              <a:avLst/>
              <a:gdLst/>
              <a:ahLst/>
              <a:cxnLst/>
              <a:rect l="l" t="t" r="r" b="b"/>
              <a:pathLst>
                <a:path w="8185784" h="3562985">
                  <a:moveTo>
                    <a:pt x="8185277" y="0"/>
                  </a:moveTo>
                  <a:lnTo>
                    <a:pt x="0" y="0"/>
                  </a:lnTo>
                  <a:lnTo>
                    <a:pt x="0" y="3562730"/>
                  </a:lnTo>
                  <a:lnTo>
                    <a:pt x="8185277" y="3562730"/>
                  </a:lnTo>
                  <a:lnTo>
                    <a:pt x="8185277" y="0"/>
                  </a:lnTo>
                  <a:close/>
                </a:path>
              </a:pathLst>
            </a:custGeom>
            <a:solidFill>
              <a:srgbClr val="E9F5F8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07023" y="2898647"/>
              <a:ext cx="2857499" cy="28193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76180" y="1002474"/>
            <a:ext cx="48685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35" dirty="0">
                <a:latin typeface="Corbel"/>
                <a:cs typeface="Corbel"/>
              </a:rPr>
              <a:t>RETALIATION</a:t>
            </a:r>
            <a:r>
              <a:rPr sz="3200" b="1" spc="-204" dirty="0">
                <a:latin typeface="Corbel"/>
                <a:cs typeface="Corbel"/>
              </a:rPr>
              <a:t> </a:t>
            </a:r>
            <a:r>
              <a:rPr sz="3200" b="1" spc="-5" dirty="0">
                <a:latin typeface="Corbel"/>
                <a:cs typeface="Corbel"/>
              </a:rPr>
              <a:t>PROHIBITED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22211" y="2749050"/>
            <a:ext cx="4321810" cy="2829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95"/>
              </a:spcBef>
            </a:pPr>
            <a:r>
              <a:rPr sz="2000" dirty="0">
                <a:latin typeface="Calibri"/>
                <a:cs typeface="Calibri"/>
              </a:rPr>
              <a:t>No </a:t>
            </a:r>
            <a:r>
              <a:rPr sz="2000" spc="-5" dirty="0">
                <a:latin typeface="Calibri"/>
                <a:cs typeface="Calibri"/>
              </a:rPr>
              <a:t>school district or other </a:t>
            </a:r>
            <a:r>
              <a:rPr sz="2000" spc="-30" dirty="0">
                <a:latin typeface="Calibri"/>
                <a:cs typeface="Calibri"/>
              </a:rPr>
              <a:t>person </a:t>
            </a:r>
            <a:r>
              <a:rPr sz="2000" spc="-65" dirty="0">
                <a:latin typeface="Calibri"/>
                <a:cs typeface="Calibri"/>
              </a:rPr>
              <a:t>may  </a:t>
            </a:r>
            <a:r>
              <a:rPr sz="2000" spc="-30" dirty="0">
                <a:latin typeface="Calibri"/>
                <a:cs typeface="Calibri"/>
              </a:rPr>
              <a:t>intimidate, threaten, </a:t>
            </a:r>
            <a:r>
              <a:rPr sz="2000" spc="-15" dirty="0">
                <a:latin typeface="Calibri"/>
                <a:cs typeface="Calibri"/>
              </a:rPr>
              <a:t>coerce </a:t>
            </a:r>
            <a:r>
              <a:rPr sz="2000" spc="-5" dirty="0">
                <a:latin typeface="Calibri"/>
                <a:cs typeface="Calibri"/>
              </a:rPr>
              <a:t>or  discriminate </a:t>
            </a:r>
            <a:r>
              <a:rPr sz="2000" spc="-30" dirty="0">
                <a:latin typeface="Calibri"/>
                <a:cs typeface="Calibri"/>
              </a:rPr>
              <a:t>against any person for </a:t>
            </a:r>
            <a:r>
              <a:rPr sz="2000" dirty="0">
                <a:latin typeface="Calibri"/>
                <a:cs typeface="Calibri"/>
              </a:rPr>
              <a:t>the  </a:t>
            </a:r>
            <a:r>
              <a:rPr sz="2000" spc="-5" dirty="0">
                <a:latin typeface="Calibri"/>
                <a:cs typeface="Calibri"/>
              </a:rPr>
              <a:t>purpose of </a:t>
            </a:r>
            <a:r>
              <a:rPr sz="2000" spc="-35" dirty="0">
                <a:latin typeface="Calibri"/>
                <a:cs typeface="Calibri"/>
              </a:rPr>
              <a:t>interfering </a:t>
            </a:r>
            <a:r>
              <a:rPr sz="2000" spc="-5" dirty="0">
                <a:latin typeface="Calibri"/>
                <a:cs typeface="Calibri"/>
              </a:rPr>
              <a:t>with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65" dirty="0">
                <a:latin typeface="Calibri"/>
                <a:cs typeface="Calibri"/>
              </a:rPr>
              <a:t>person’s  </a:t>
            </a:r>
            <a:r>
              <a:rPr sz="2000" spc="-5" dirty="0">
                <a:latin typeface="Calibri"/>
                <a:cs typeface="Calibri"/>
              </a:rPr>
              <a:t>Title IX rights or because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30" dirty="0">
                <a:latin typeface="Calibri"/>
                <a:cs typeface="Calibri"/>
              </a:rPr>
              <a:t>person</a:t>
            </a:r>
            <a:r>
              <a:rPr sz="2000" spc="-2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made  a </a:t>
            </a:r>
            <a:r>
              <a:rPr sz="2000" spc="-15" dirty="0">
                <a:latin typeface="Calibri"/>
                <a:cs typeface="Calibri"/>
              </a:rPr>
              <a:t>report 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spc="-10" dirty="0">
                <a:latin typeface="Calibri"/>
                <a:cs typeface="Calibri"/>
              </a:rPr>
              <a:t>complaint, </a:t>
            </a:r>
            <a:r>
              <a:rPr sz="2000" spc="-30" dirty="0">
                <a:latin typeface="Calibri"/>
                <a:cs typeface="Calibri"/>
              </a:rPr>
              <a:t>testified, assisted  </a:t>
            </a:r>
            <a:r>
              <a:rPr sz="2000" spc="-5" dirty="0">
                <a:latin typeface="Calibri"/>
                <a:cs typeface="Calibri"/>
              </a:rPr>
              <a:t>or participated in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Title IX </a:t>
            </a:r>
            <a:r>
              <a:rPr sz="2000" spc="-20" dirty="0">
                <a:latin typeface="Calibri"/>
                <a:cs typeface="Calibri"/>
              </a:rPr>
              <a:t>grievance  </a:t>
            </a:r>
            <a:r>
              <a:rPr sz="2000" spc="-35" dirty="0">
                <a:latin typeface="Calibri"/>
                <a:cs typeface="Calibri"/>
              </a:rPr>
              <a:t>process.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6730"/>
            <a:chOff x="0" y="0"/>
            <a:chExt cx="9144000" cy="685673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2475" cy="68564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58951"/>
              <a:ext cx="2583180" cy="5330825"/>
            </a:xfrm>
            <a:custGeom>
              <a:avLst/>
              <a:gdLst/>
              <a:ahLst/>
              <a:cxnLst/>
              <a:rect l="l" t="t" r="r" b="b"/>
              <a:pathLst>
                <a:path w="2583180" h="5330825">
                  <a:moveTo>
                    <a:pt x="2583180" y="0"/>
                  </a:moveTo>
                  <a:lnTo>
                    <a:pt x="0" y="0"/>
                  </a:lnTo>
                  <a:lnTo>
                    <a:pt x="0" y="5330571"/>
                  </a:lnTo>
                  <a:lnTo>
                    <a:pt x="2583180" y="5330571"/>
                  </a:lnTo>
                  <a:lnTo>
                    <a:pt x="2583180" y="0"/>
                  </a:lnTo>
                  <a:close/>
                </a:path>
              </a:pathLst>
            </a:custGeom>
            <a:solidFill>
              <a:srgbClr val="0F6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862059" y="758951"/>
              <a:ext cx="281940" cy="5330825"/>
            </a:xfrm>
            <a:custGeom>
              <a:avLst/>
              <a:gdLst/>
              <a:ahLst/>
              <a:cxnLst/>
              <a:rect l="l" t="t" r="r" b="b"/>
              <a:pathLst>
                <a:path w="281940" h="5330825">
                  <a:moveTo>
                    <a:pt x="281940" y="0"/>
                  </a:moveTo>
                  <a:lnTo>
                    <a:pt x="0" y="0"/>
                  </a:lnTo>
                  <a:lnTo>
                    <a:pt x="0" y="5330571"/>
                  </a:lnTo>
                  <a:lnTo>
                    <a:pt x="281940" y="5330571"/>
                  </a:lnTo>
                  <a:lnTo>
                    <a:pt x="281940" y="0"/>
                  </a:lnTo>
                  <a:close/>
                </a:path>
              </a:pathLst>
            </a:custGeom>
            <a:solidFill>
              <a:srgbClr val="C5C5C5">
                <a:alpha val="4980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21776" y="3548396"/>
            <a:ext cx="425577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7215" marR="5080" indent="-565150">
              <a:lnSpc>
                <a:spcPct val="100000"/>
              </a:lnSpc>
              <a:spcBef>
                <a:spcPts val="100"/>
              </a:spcBef>
            </a:pPr>
            <a:r>
              <a:rPr b="0" spc="-30" dirty="0">
                <a:solidFill>
                  <a:srgbClr val="0F6CC5"/>
                </a:solidFill>
                <a:latin typeface="Corbel"/>
                <a:cs typeface="Corbel"/>
              </a:rPr>
              <a:t>WHAT </a:t>
            </a:r>
            <a:r>
              <a:rPr b="0" dirty="0">
                <a:solidFill>
                  <a:srgbClr val="0F6CC5"/>
                </a:solidFill>
                <a:latin typeface="Corbel"/>
                <a:cs typeface="Corbel"/>
              </a:rPr>
              <a:t>IS</a:t>
            </a:r>
            <a:r>
              <a:rPr b="0" spc="-280" dirty="0">
                <a:solidFill>
                  <a:srgbClr val="0F6CC5"/>
                </a:solidFill>
                <a:latin typeface="Corbel"/>
                <a:cs typeface="Corbel"/>
              </a:rPr>
              <a:t> </a:t>
            </a:r>
            <a:r>
              <a:rPr b="0" spc="-25" dirty="0">
                <a:solidFill>
                  <a:srgbClr val="0F6CC5"/>
                </a:solidFill>
                <a:latin typeface="Corbel"/>
                <a:cs typeface="Corbel"/>
              </a:rPr>
              <a:t>DELIBERATE  </a:t>
            </a:r>
            <a:r>
              <a:rPr b="0" spc="-5" dirty="0">
                <a:solidFill>
                  <a:srgbClr val="0F6CC5"/>
                </a:solidFill>
                <a:latin typeface="Corbel"/>
                <a:cs typeface="Corbel"/>
              </a:rPr>
              <a:t>INDIFFERENCE?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8285" y="3320242"/>
            <a:ext cx="6473825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latin typeface="Corbel"/>
                <a:cs typeface="Corbel"/>
              </a:rPr>
              <a:t>A </a:t>
            </a:r>
            <a:r>
              <a:rPr sz="2400" spc="-5" dirty="0">
                <a:latin typeface="Corbel"/>
                <a:cs typeface="Corbel"/>
              </a:rPr>
              <a:t>District is deliberately indifferent if its response</a:t>
            </a:r>
            <a:r>
              <a:rPr sz="2400" spc="-215" dirty="0">
                <a:latin typeface="Corbel"/>
                <a:cs typeface="Corbel"/>
              </a:rPr>
              <a:t> </a:t>
            </a:r>
            <a:r>
              <a:rPr sz="2400" spc="-30" dirty="0">
                <a:latin typeface="Corbel"/>
                <a:cs typeface="Corbel"/>
              </a:rPr>
              <a:t>to  </a:t>
            </a:r>
            <a:r>
              <a:rPr sz="2400" dirty="0">
                <a:latin typeface="Corbel"/>
                <a:cs typeface="Corbel"/>
              </a:rPr>
              <a:t>an </a:t>
            </a:r>
            <a:r>
              <a:rPr sz="2400" spc="-5" dirty="0">
                <a:latin typeface="Corbel"/>
                <a:cs typeface="Corbel"/>
              </a:rPr>
              <a:t>allegation </a:t>
            </a:r>
            <a:r>
              <a:rPr sz="2400" dirty="0">
                <a:latin typeface="Corbel"/>
                <a:cs typeface="Corbel"/>
              </a:rPr>
              <a:t>of sexual </a:t>
            </a:r>
            <a:r>
              <a:rPr sz="2400" spc="-5" dirty="0">
                <a:latin typeface="Corbel"/>
                <a:cs typeface="Corbel"/>
              </a:rPr>
              <a:t>harassment is “clearly  unreasonable in light </a:t>
            </a:r>
            <a:r>
              <a:rPr sz="2400" dirty="0">
                <a:latin typeface="Corbel"/>
                <a:cs typeface="Corbel"/>
              </a:rPr>
              <a:t>of </a:t>
            </a:r>
            <a:r>
              <a:rPr sz="2400" spc="-15" dirty="0">
                <a:latin typeface="Corbel"/>
                <a:cs typeface="Corbel"/>
              </a:rPr>
              <a:t>the </a:t>
            </a:r>
            <a:r>
              <a:rPr sz="2400" spc="-5" dirty="0">
                <a:latin typeface="Corbel"/>
                <a:cs typeface="Corbel"/>
              </a:rPr>
              <a:t>known</a:t>
            </a:r>
            <a:r>
              <a:rPr sz="2400" spc="-27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circumstances.”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92336" rIns="0" bIns="0" rtlCol="0">
            <a:spAutoFit/>
          </a:bodyPr>
          <a:lstStyle/>
          <a:p>
            <a:pPr marL="1843405" marR="5080" indent="-525780">
              <a:lnSpc>
                <a:spcPct val="100000"/>
              </a:lnSpc>
              <a:spcBef>
                <a:spcPts val="105"/>
              </a:spcBef>
            </a:pPr>
            <a:r>
              <a:rPr spc="-30" dirty="0"/>
              <a:t>WHAT </a:t>
            </a:r>
            <a:r>
              <a:rPr dirty="0"/>
              <a:t>IS</a:t>
            </a:r>
            <a:r>
              <a:rPr spc="-265" dirty="0"/>
              <a:t> </a:t>
            </a:r>
            <a:r>
              <a:rPr spc="-20" dirty="0"/>
              <a:t>DELIBERATE  </a:t>
            </a:r>
            <a:r>
              <a:rPr spc="-10" dirty="0"/>
              <a:t>INDIFFERENCE?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78285" y="3155650"/>
            <a:ext cx="5932805" cy="247015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Corbel"/>
                <a:cs typeface="Corbel"/>
              </a:rPr>
              <a:t>“Clearly unreasonable” is not </a:t>
            </a:r>
            <a:r>
              <a:rPr sz="2400" dirty="0">
                <a:latin typeface="Corbel"/>
                <a:cs typeface="Corbel"/>
              </a:rPr>
              <a:t>defined </a:t>
            </a:r>
            <a:r>
              <a:rPr sz="2400" spc="-5" dirty="0">
                <a:latin typeface="Corbel"/>
                <a:cs typeface="Corbel"/>
              </a:rPr>
              <a:t>in </a:t>
            </a:r>
            <a:r>
              <a:rPr sz="2400" spc="-30" dirty="0">
                <a:latin typeface="Corbel"/>
                <a:cs typeface="Corbel"/>
              </a:rPr>
              <a:t>the  </a:t>
            </a:r>
            <a:r>
              <a:rPr sz="2400" spc="-5" dirty="0">
                <a:latin typeface="Corbel"/>
                <a:cs typeface="Corbel"/>
              </a:rPr>
              <a:t>regulations, </a:t>
            </a:r>
            <a:r>
              <a:rPr sz="2400" dirty="0">
                <a:latin typeface="Corbel"/>
                <a:cs typeface="Corbel"/>
              </a:rPr>
              <a:t>but </a:t>
            </a:r>
            <a:r>
              <a:rPr sz="2400" spc="-15" dirty="0">
                <a:latin typeface="Corbel"/>
                <a:cs typeface="Corbel"/>
              </a:rPr>
              <a:t>the </a:t>
            </a:r>
            <a:r>
              <a:rPr sz="2400" spc="-5" dirty="0">
                <a:latin typeface="Corbel"/>
                <a:cs typeface="Corbel"/>
              </a:rPr>
              <a:t>regulations </a:t>
            </a:r>
            <a:r>
              <a:rPr sz="2400" dirty="0">
                <a:latin typeface="Corbel"/>
                <a:cs typeface="Corbel"/>
              </a:rPr>
              <a:t>require </a:t>
            </a:r>
            <a:r>
              <a:rPr sz="2400" spc="-15" dirty="0">
                <a:latin typeface="Corbel"/>
                <a:cs typeface="Corbel"/>
              </a:rPr>
              <a:t>that</a:t>
            </a:r>
            <a:r>
              <a:rPr sz="2400" spc="-300" dirty="0">
                <a:latin typeface="Corbel"/>
                <a:cs typeface="Corbel"/>
              </a:rPr>
              <a:t> </a:t>
            </a:r>
            <a:r>
              <a:rPr sz="2400" spc="-30" dirty="0">
                <a:latin typeface="Corbel"/>
                <a:cs typeface="Corbel"/>
              </a:rPr>
              <a:t>the  </a:t>
            </a:r>
            <a:r>
              <a:rPr sz="2400" spc="-5" dirty="0">
                <a:latin typeface="Corbel"/>
                <a:cs typeface="Corbel"/>
              </a:rPr>
              <a:t>District treat complainants and respondents  </a:t>
            </a:r>
            <a:r>
              <a:rPr sz="2400" spc="-15" dirty="0">
                <a:latin typeface="Corbel"/>
                <a:cs typeface="Corbel"/>
              </a:rPr>
              <a:t>equitably:</a:t>
            </a:r>
            <a:endParaRPr sz="2400">
              <a:latin typeface="Corbel"/>
              <a:cs typeface="Corbel"/>
            </a:endParaRPr>
          </a:p>
          <a:p>
            <a:pPr marL="914400">
              <a:lnSpc>
                <a:spcPts val="2850"/>
              </a:lnSpc>
            </a:pPr>
            <a:r>
              <a:rPr sz="2400" spc="-15" dirty="0">
                <a:latin typeface="Corbel"/>
                <a:cs typeface="Corbel"/>
              </a:rPr>
              <a:t>Complainant- supportive</a:t>
            </a:r>
            <a:r>
              <a:rPr sz="2400" spc="-204" dirty="0">
                <a:latin typeface="Corbel"/>
                <a:cs typeface="Corbel"/>
              </a:rPr>
              <a:t> </a:t>
            </a:r>
            <a:r>
              <a:rPr sz="2400" spc="-15" dirty="0">
                <a:latin typeface="Corbel"/>
                <a:cs typeface="Corbel"/>
              </a:rPr>
              <a:t>measures</a:t>
            </a:r>
            <a:endParaRPr sz="2400">
              <a:latin typeface="Corbel"/>
              <a:cs typeface="Corbel"/>
            </a:endParaRPr>
          </a:p>
          <a:p>
            <a:pPr marL="12700" marR="192405" indent="901700">
              <a:lnSpc>
                <a:spcPts val="2710"/>
              </a:lnSpc>
              <a:spcBef>
                <a:spcPts val="355"/>
              </a:spcBef>
            </a:pPr>
            <a:r>
              <a:rPr sz="2400" spc="-20" dirty="0">
                <a:latin typeface="Corbel"/>
                <a:cs typeface="Corbel"/>
              </a:rPr>
              <a:t>Respondent- </a:t>
            </a:r>
            <a:r>
              <a:rPr sz="2400" spc="-15" dirty="0">
                <a:latin typeface="Corbel"/>
                <a:cs typeface="Corbel"/>
              </a:rPr>
              <a:t>disciplined only after  </a:t>
            </a:r>
            <a:r>
              <a:rPr sz="2400" spc="-25" dirty="0">
                <a:latin typeface="Corbel"/>
                <a:cs typeface="Corbel"/>
              </a:rPr>
              <a:t>responsibility </a:t>
            </a:r>
            <a:r>
              <a:rPr sz="2400" spc="-15" dirty="0">
                <a:latin typeface="Corbel"/>
                <a:cs typeface="Corbel"/>
              </a:rPr>
              <a:t>determined </a:t>
            </a:r>
            <a:r>
              <a:rPr sz="2400" spc="-10" dirty="0">
                <a:latin typeface="Corbel"/>
                <a:cs typeface="Corbel"/>
              </a:rPr>
              <a:t>in </a:t>
            </a:r>
            <a:r>
              <a:rPr sz="2400" spc="-15" dirty="0">
                <a:latin typeface="Corbel"/>
                <a:cs typeface="Corbel"/>
              </a:rPr>
              <a:t>grievance</a:t>
            </a:r>
            <a:r>
              <a:rPr sz="2400" spc="-125" dirty="0">
                <a:latin typeface="Corbel"/>
                <a:cs typeface="Corbel"/>
              </a:rPr>
              <a:t> </a:t>
            </a:r>
            <a:r>
              <a:rPr sz="2400" spc="-15" dirty="0">
                <a:latin typeface="Corbel"/>
                <a:cs typeface="Corbel"/>
              </a:rPr>
              <a:t>process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99201" y="1002473"/>
            <a:ext cx="410464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84455">
              <a:lnSpc>
                <a:spcPct val="100000"/>
              </a:lnSpc>
              <a:spcBef>
                <a:spcPts val="105"/>
              </a:spcBef>
            </a:pPr>
            <a:r>
              <a:rPr sz="3200" b="1" spc="-30" dirty="0">
                <a:latin typeface="Corbel"/>
                <a:cs typeface="Corbel"/>
              </a:rPr>
              <a:t>WHAT </a:t>
            </a:r>
            <a:r>
              <a:rPr sz="3200" b="1" dirty="0">
                <a:latin typeface="Corbel"/>
                <a:cs typeface="Corbel"/>
              </a:rPr>
              <a:t>IS </a:t>
            </a:r>
            <a:r>
              <a:rPr sz="3200" b="1" spc="-20" dirty="0">
                <a:latin typeface="Corbel"/>
                <a:cs typeface="Corbel"/>
              </a:rPr>
              <a:t>DELIBERATE  </a:t>
            </a:r>
            <a:r>
              <a:rPr sz="3200" b="1" spc="-10" dirty="0">
                <a:latin typeface="Corbel"/>
                <a:cs typeface="Corbel"/>
              </a:rPr>
              <a:t>INDIFFERENCE?</a:t>
            </a:r>
            <a:r>
              <a:rPr sz="3200" b="1" spc="-235" dirty="0">
                <a:latin typeface="Corbel"/>
                <a:cs typeface="Corbel"/>
              </a:rPr>
              <a:t> </a:t>
            </a:r>
            <a:r>
              <a:rPr sz="3200" b="1" spc="-15" dirty="0">
                <a:latin typeface="Corbel"/>
                <a:cs typeface="Corbel"/>
              </a:rPr>
              <a:t>(cont.)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78285" y="2680072"/>
            <a:ext cx="5866765" cy="2378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2570" marR="5080" indent="-230504">
              <a:lnSpc>
                <a:spcPct val="114999"/>
              </a:lnSpc>
              <a:spcBef>
                <a:spcPts val="100"/>
              </a:spcBef>
              <a:buClr>
                <a:srgbClr val="0F6CC5"/>
              </a:buClr>
              <a:buSzPct val="87500"/>
              <a:buFont typeface="Calibri"/>
              <a:buAutoNum type="arabicParenR"/>
              <a:tabLst>
                <a:tab pos="243204" algn="l"/>
              </a:tabLst>
            </a:pPr>
            <a:r>
              <a:rPr sz="2400" spc="-30" dirty="0">
                <a:latin typeface="Calibri"/>
                <a:cs typeface="Calibri"/>
              </a:rPr>
              <a:t>Supportive </a:t>
            </a:r>
            <a:r>
              <a:rPr sz="2400" spc="-5" dirty="0">
                <a:latin typeface="Calibri"/>
                <a:cs typeface="Calibri"/>
              </a:rPr>
              <a:t>Measures- </a:t>
            </a:r>
            <a:r>
              <a:rPr sz="2400" spc="-35" dirty="0">
                <a:latin typeface="Calibri"/>
                <a:cs typeface="Calibri"/>
              </a:rPr>
              <a:t>regardless </a:t>
            </a:r>
            <a:r>
              <a:rPr sz="2400" spc="-5" dirty="0">
                <a:latin typeface="Calibri"/>
                <a:cs typeface="Calibri"/>
              </a:rPr>
              <a:t>of whether</a:t>
            </a:r>
            <a:r>
              <a:rPr sz="2400" spc="-25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  </a:t>
            </a:r>
            <a:r>
              <a:rPr sz="2400" spc="-30" dirty="0">
                <a:latin typeface="Calibri"/>
                <a:cs typeface="Calibri"/>
              </a:rPr>
              <a:t>formal complaint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filed.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400" spc="-5" dirty="0">
                <a:latin typeface="Calibri"/>
                <a:cs typeface="Calibri"/>
              </a:rPr>
              <a:t>After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30" dirty="0">
                <a:latin typeface="Calibri"/>
                <a:cs typeface="Calibri"/>
              </a:rPr>
              <a:t>formal complaint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2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filed:</a:t>
            </a:r>
            <a:endParaRPr sz="2400">
              <a:latin typeface="Calibri"/>
              <a:cs typeface="Calibri"/>
            </a:endParaRPr>
          </a:p>
          <a:p>
            <a:pPr marL="12700" marR="1958339">
              <a:lnSpc>
                <a:spcPct val="114999"/>
              </a:lnSpc>
              <a:spcBef>
                <a:spcPts val="600"/>
              </a:spcBef>
              <a:buClr>
                <a:srgbClr val="0F6CC5"/>
              </a:buClr>
              <a:buSzPct val="87500"/>
              <a:buAutoNum type="arabicParenR" startAt="2"/>
              <a:tabLst>
                <a:tab pos="235585" algn="l"/>
              </a:tabLst>
            </a:pPr>
            <a:r>
              <a:rPr sz="2400" spc="-50" dirty="0">
                <a:latin typeface="Calibri"/>
                <a:cs typeface="Calibri"/>
              </a:rPr>
              <a:t>Voluntary </a:t>
            </a:r>
            <a:r>
              <a:rPr sz="2400" spc="-30" dirty="0">
                <a:latin typeface="Calibri"/>
                <a:cs typeface="Calibri"/>
              </a:rPr>
              <a:t>Informal</a:t>
            </a:r>
            <a:r>
              <a:rPr sz="2400" spc="-15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Resolution. </a:t>
            </a:r>
            <a:r>
              <a:rPr sz="2400" spc="-30" dirty="0">
                <a:solidFill>
                  <a:srgbClr val="0F6CC5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F6CC5"/>
                </a:solidFill>
                <a:latin typeface="Calibri"/>
                <a:cs typeface="Calibri"/>
              </a:rPr>
              <a:t>3)</a:t>
            </a:r>
            <a:r>
              <a:rPr sz="2400" spc="-25" dirty="0">
                <a:latin typeface="Calibri"/>
                <a:cs typeface="Calibri"/>
              </a:rPr>
              <a:t>Formal </a:t>
            </a:r>
            <a:r>
              <a:rPr sz="2400" spc="-30" dirty="0">
                <a:latin typeface="Calibri"/>
                <a:cs typeface="Calibri"/>
              </a:rPr>
              <a:t>Grievance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Process.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58701" y="1002473"/>
            <a:ext cx="599059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1825" marR="5080" indent="-1889760">
              <a:lnSpc>
                <a:spcPct val="100000"/>
              </a:lnSpc>
              <a:spcBef>
                <a:spcPts val="105"/>
              </a:spcBef>
            </a:pPr>
            <a:r>
              <a:rPr sz="3200" b="1" spc="-15" dirty="0">
                <a:latin typeface="Corbel"/>
                <a:cs typeface="Corbel"/>
              </a:rPr>
              <a:t>Reasonable </a:t>
            </a:r>
            <a:r>
              <a:rPr sz="3200" b="1" spc="-10" dirty="0">
                <a:latin typeface="Corbel"/>
                <a:cs typeface="Corbel"/>
              </a:rPr>
              <a:t>Response </a:t>
            </a:r>
            <a:r>
              <a:rPr sz="3200" b="1" spc="-15" dirty="0">
                <a:latin typeface="Corbel"/>
                <a:cs typeface="Corbel"/>
              </a:rPr>
              <a:t>Required</a:t>
            </a:r>
            <a:r>
              <a:rPr sz="3200" b="1" spc="-100" dirty="0">
                <a:latin typeface="Corbel"/>
                <a:cs typeface="Corbel"/>
              </a:rPr>
              <a:t> </a:t>
            </a:r>
            <a:r>
              <a:rPr sz="3200" b="1" dirty="0">
                <a:latin typeface="Corbel"/>
                <a:cs typeface="Corbel"/>
              </a:rPr>
              <a:t>by  </a:t>
            </a:r>
            <a:r>
              <a:rPr sz="3200" b="1" spc="-15" dirty="0">
                <a:latin typeface="Corbel"/>
                <a:cs typeface="Corbel"/>
              </a:rPr>
              <a:t>Regulations: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78285" y="2807072"/>
            <a:ext cx="6477000" cy="2141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06400" indent="-342900">
              <a:lnSpc>
                <a:spcPct val="114999"/>
              </a:lnSpc>
              <a:spcBef>
                <a:spcPts val="100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latin typeface="Corbel"/>
                <a:cs typeface="Corbel"/>
              </a:rPr>
              <a:t>Document </a:t>
            </a:r>
            <a:r>
              <a:rPr sz="2400" dirty="0">
                <a:latin typeface="Corbel"/>
                <a:cs typeface="Corbel"/>
              </a:rPr>
              <a:t>filed </a:t>
            </a:r>
            <a:r>
              <a:rPr sz="2400" spc="-5" dirty="0">
                <a:latin typeface="Corbel"/>
                <a:cs typeface="Corbel"/>
              </a:rPr>
              <a:t>by </a:t>
            </a:r>
            <a:r>
              <a:rPr sz="2400" dirty="0">
                <a:latin typeface="Corbel"/>
                <a:cs typeface="Corbel"/>
              </a:rPr>
              <a:t>a </a:t>
            </a:r>
            <a:r>
              <a:rPr sz="2400" spc="-5" dirty="0">
                <a:latin typeface="Corbel"/>
                <a:cs typeface="Corbel"/>
              </a:rPr>
              <a:t>complainant </a:t>
            </a:r>
            <a:r>
              <a:rPr sz="2400" dirty="0">
                <a:latin typeface="Corbel"/>
                <a:cs typeface="Corbel"/>
              </a:rPr>
              <a:t>or </a:t>
            </a:r>
            <a:r>
              <a:rPr sz="2400" spc="-5" dirty="0">
                <a:latin typeface="Corbel"/>
                <a:cs typeface="Corbel"/>
              </a:rPr>
              <a:t>signed</a:t>
            </a:r>
            <a:r>
              <a:rPr lang="en-US" sz="2400" spc="-5" dirty="0">
                <a:latin typeface="Corbel"/>
                <a:cs typeface="Corbel"/>
              </a:rPr>
              <a:t> </a:t>
            </a:r>
            <a:r>
              <a:rPr sz="2400" spc="-37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by </a:t>
            </a:r>
            <a:r>
              <a:rPr sz="2400" spc="-15" dirty="0">
                <a:latin typeface="Corbel"/>
                <a:cs typeface="Corbel"/>
              </a:rPr>
              <a:t>the </a:t>
            </a:r>
            <a:r>
              <a:rPr sz="2400" spc="-5" dirty="0">
                <a:latin typeface="Corbel"/>
                <a:cs typeface="Corbel"/>
              </a:rPr>
              <a:t>Title</a:t>
            </a:r>
            <a:r>
              <a:rPr sz="2400" spc="-320" dirty="0">
                <a:latin typeface="Corbel"/>
                <a:cs typeface="Corbel"/>
              </a:rPr>
              <a:t> </a:t>
            </a:r>
            <a:r>
              <a:rPr sz="2400" spc="-30" dirty="0">
                <a:latin typeface="Corbel"/>
                <a:cs typeface="Corbel"/>
              </a:rPr>
              <a:t>IX</a:t>
            </a:r>
            <a:r>
              <a:rPr lang="en-US" sz="2400" spc="-30" dirty="0">
                <a:latin typeface="Corbel"/>
                <a:cs typeface="Corbel"/>
              </a:rPr>
              <a:t> </a:t>
            </a:r>
            <a:r>
              <a:rPr sz="2400" spc="-30" dirty="0">
                <a:latin typeface="Corbel"/>
                <a:cs typeface="Corbel"/>
              </a:rPr>
              <a:t>Coordinator.</a:t>
            </a:r>
            <a:endParaRPr sz="2400" dirty="0">
              <a:latin typeface="Corbel"/>
              <a:cs typeface="Corbel"/>
            </a:endParaRPr>
          </a:p>
          <a:p>
            <a:pPr marL="355600" indent="-342900">
              <a:lnSpc>
                <a:spcPct val="100000"/>
              </a:lnSpc>
              <a:spcBef>
                <a:spcPts val="790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latin typeface="Corbel"/>
                <a:cs typeface="Corbel"/>
              </a:rPr>
              <a:t>Alleges </a:t>
            </a:r>
            <a:r>
              <a:rPr sz="2400" dirty="0">
                <a:latin typeface="Corbel"/>
                <a:cs typeface="Corbel"/>
              </a:rPr>
              <a:t>sexual </a:t>
            </a:r>
            <a:r>
              <a:rPr sz="2400" spc="-5" dirty="0">
                <a:latin typeface="Corbel"/>
                <a:cs typeface="Corbel"/>
              </a:rPr>
              <a:t>harassment against </a:t>
            </a:r>
            <a:r>
              <a:rPr sz="2400" dirty="0">
                <a:latin typeface="Corbel"/>
                <a:cs typeface="Corbel"/>
              </a:rPr>
              <a:t>a</a:t>
            </a:r>
            <a:r>
              <a:rPr sz="2400" spc="-165" dirty="0">
                <a:latin typeface="Corbel"/>
                <a:cs typeface="Corbel"/>
              </a:rPr>
              <a:t> </a:t>
            </a:r>
            <a:r>
              <a:rPr sz="2400" spc="-35" dirty="0">
                <a:latin typeface="Corbel"/>
                <a:cs typeface="Corbel"/>
              </a:rPr>
              <a:t>Respondent.</a:t>
            </a:r>
            <a:endParaRPr sz="2400" dirty="0">
              <a:latin typeface="Corbel"/>
              <a:cs typeface="Corbel"/>
            </a:endParaRPr>
          </a:p>
          <a:p>
            <a:pPr marL="355600" indent="-342900">
              <a:lnSpc>
                <a:spcPct val="100000"/>
              </a:lnSpc>
              <a:spcBef>
                <a:spcPts val="204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30" dirty="0">
                <a:latin typeface="Corbel"/>
                <a:cs typeface="Corbel"/>
              </a:rPr>
              <a:t>Requests </a:t>
            </a:r>
            <a:r>
              <a:rPr sz="2400" spc="-15" dirty="0">
                <a:latin typeface="Corbel"/>
                <a:cs typeface="Corbel"/>
              </a:rPr>
              <a:t>that the </a:t>
            </a:r>
            <a:r>
              <a:rPr sz="2400" spc="-5" dirty="0">
                <a:latin typeface="Corbel"/>
                <a:cs typeface="Corbel"/>
              </a:rPr>
              <a:t>school district investigate</a:t>
            </a:r>
            <a:r>
              <a:rPr sz="2400" spc="-135" dirty="0">
                <a:latin typeface="Corbel"/>
                <a:cs typeface="Corbel"/>
              </a:rPr>
              <a:t> </a:t>
            </a:r>
            <a:r>
              <a:rPr sz="2400" spc="-30" dirty="0">
                <a:latin typeface="Corbel"/>
                <a:cs typeface="Corbel"/>
              </a:rPr>
              <a:t>the</a:t>
            </a:r>
            <a:endParaRPr sz="2400" dirty="0">
              <a:latin typeface="Corbel"/>
              <a:cs typeface="Corbel"/>
            </a:endParaRPr>
          </a:p>
          <a:p>
            <a:pPr marL="354965">
              <a:lnSpc>
                <a:spcPct val="100000"/>
              </a:lnSpc>
              <a:spcBef>
                <a:spcPts val="395"/>
              </a:spcBef>
            </a:pPr>
            <a:r>
              <a:rPr sz="2400" spc="-5" dirty="0">
                <a:latin typeface="Corbel"/>
                <a:cs typeface="Corbel"/>
              </a:rPr>
              <a:t>allegation </a:t>
            </a:r>
            <a:r>
              <a:rPr sz="2400" dirty="0">
                <a:latin typeface="Corbel"/>
                <a:cs typeface="Corbel"/>
              </a:rPr>
              <a:t>of sexual</a:t>
            </a:r>
            <a:r>
              <a:rPr sz="2400" spc="-150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harassment.</a:t>
            </a:r>
            <a:endParaRPr sz="2400" dirty="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606456" y="1248694"/>
            <a:ext cx="39090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orbel"/>
                <a:cs typeface="Corbel"/>
              </a:rPr>
              <a:t>FORMAL</a:t>
            </a:r>
            <a:r>
              <a:rPr sz="3200" b="1" spc="-305" dirty="0">
                <a:latin typeface="Corbel"/>
                <a:cs typeface="Corbel"/>
              </a:rPr>
              <a:t> </a:t>
            </a:r>
            <a:r>
              <a:rPr sz="3200" b="1" spc="-5" dirty="0">
                <a:latin typeface="Corbel"/>
                <a:cs typeface="Corbel"/>
              </a:rPr>
              <a:t>COMPLAINT</a:t>
            </a:r>
            <a:endParaRPr sz="3200">
              <a:latin typeface="Corbel"/>
              <a:cs typeface="Corbe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56376" y="4669535"/>
            <a:ext cx="1581911" cy="12420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78284" y="2626695"/>
            <a:ext cx="5393055" cy="2128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14999"/>
              </a:lnSpc>
              <a:spcBef>
                <a:spcPts val="100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latin typeface="Corbel"/>
                <a:cs typeface="Corbel"/>
              </a:rPr>
              <a:t>At </a:t>
            </a:r>
            <a:r>
              <a:rPr sz="2400" spc="-15" dirty="0">
                <a:latin typeface="Corbel"/>
                <a:cs typeface="Corbel"/>
              </a:rPr>
              <a:t>the </a:t>
            </a:r>
            <a:r>
              <a:rPr sz="2400" spc="-5" dirty="0">
                <a:latin typeface="Corbel"/>
                <a:cs typeface="Corbel"/>
              </a:rPr>
              <a:t>time </a:t>
            </a:r>
            <a:r>
              <a:rPr sz="2400" spc="-15" dirty="0">
                <a:latin typeface="Corbel"/>
                <a:cs typeface="Corbel"/>
              </a:rPr>
              <a:t>the </a:t>
            </a:r>
            <a:r>
              <a:rPr sz="2400" spc="-5" dirty="0">
                <a:latin typeface="Corbel"/>
                <a:cs typeface="Corbel"/>
              </a:rPr>
              <a:t>Complaint is filed, </a:t>
            </a:r>
            <a:r>
              <a:rPr sz="2400" spc="-30" dirty="0">
                <a:latin typeface="Corbel"/>
                <a:cs typeface="Corbel"/>
              </a:rPr>
              <a:t>the  </a:t>
            </a:r>
            <a:r>
              <a:rPr sz="2400" spc="-5" dirty="0">
                <a:latin typeface="Corbel"/>
                <a:cs typeface="Corbel"/>
              </a:rPr>
              <a:t>Complainant </a:t>
            </a:r>
            <a:r>
              <a:rPr sz="2400" dirty="0">
                <a:latin typeface="Corbel"/>
                <a:cs typeface="Corbel"/>
              </a:rPr>
              <a:t>must </a:t>
            </a:r>
            <a:r>
              <a:rPr sz="2400" spc="-5" dirty="0">
                <a:latin typeface="Corbel"/>
                <a:cs typeface="Corbel"/>
              </a:rPr>
              <a:t>be participating in,</a:t>
            </a:r>
            <a:r>
              <a:rPr sz="2400" spc="-32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or  </a:t>
            </a:r>
            <a:r>
              <a:rPr sz="2400" spc="-15" dirty="0">
                <a:latin typeface="Corbel"/>
                <a:cs typeface="Corbel"/>
              </a:rPr>
              <a:t>attempting </a:t>
            </a:r>
            <a:r>
              <a:rPr sz="2400" spc="-5" dirty="0">
                <a:latin typeface="Corbel"/>
                <a:cs typeface="Corbel"/>
              </a:rPr>
              <a:t>to participate in </a:t>
            </a:r>
            <a:r>
              <a:rPr sz="2400" dirty="0">
                <a:latin typeface="Corbel"/>
                <a:cs typeface="Corbel"/>
              </a:rPr>
              <a:t>an  </a:t>
            </a:r>
            <a:r>
              <a:rPr sz="2400" spc="-5" dirty="0">
                <a:latin typeface="Corbel"/>
                <a:cs typeface="Corbel"/>
              </a:rPr>
              <a:t>educational program </a:t>
            </a:r>
            <a:r>
              <a:rPr sz="2400" dirty="0">
                <a:latin typeface="Corbel"/>
                <a:cs typeface="Corbel"/>
              </a:rPr>
              <a:t>or </a:t>
            </a:r>
            <a:r>
              <a:rPr sz="2400" spc="-25" dirty="0">
                <a:latin typeface="Corbel"/>
                <a:cs typeface="Corbel"/>
              </a:rPr>
              <a:t>activity </a:t>
            </a:r>
            <a:r>
              <a:rPr sz="2400" dirty="0">
                <a:latin typeface="Corbel"/>
                <a:cs typeface="Corbel"/>
              </a:rPr>
              <a:t>of </a:t>
            </a:r>
            <a:r>
              <a:rPr sz="2400" spc="-30" dirty="0">
                <a:latin typeface="Corbel"/>
                <a:cs typeface="Corbel"/>
              </a:rPr>
              <a:t>the  </a:t>
            </a:r>
            <a:r>
              <a:rPr sz="2400" spc="-5" dirty="0">
                <a:latin typeface="Corbel"/>
                <a:cs typeface="Corbel"/>
              </a:rPr>
              <a:t>District.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90792" y="1248694"/>
            <a:ext cx="51276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orbel"/>
                <a:cs typeface="Corbel"/>
              </a:rPr>
              <a:t>FORMAL </a:t>
            </a:r>
            <a:r>
              <a:rPr sz="3200" b="1" spc="-5" dirty="0">
                <a:latin typeface="Corbel"/>
                <a:cs typeface="Corbel"/>
              </a:rPr>
              <a:t>COMPLAINT</a:t>
            </a:r>
            <a:r>
              <a:rPr sz="3200" b="1" spc="-350" dirty="0">
                <a:latin typeface="Corbel"/>
                <a:cs typeface="Corbel"/>
              </a:rPr>
              <a:t> </a:t>
            </a:r>
            <a:r>
              <a:rPr sz="3200" b="1" spc="-15" dirty="0">
                <a:latin typeface="Corbel"/>
                <a:cs typeface="Corbel"/>
              </a:rPr>
              <a:t>(cont.)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8055" y="441959"/>
            <a:ext cx="2720340" cy="106680"/>
          </a:xfrm>
          <a:custGeom>
            <a:avLst/>
            <a:gdLst/>
            <a:ahLst/>
            <a:cxnLst/>
            <a:rect l="l" t="t" r="r" b="b"/>
            <a:pathLst>
              <a:path w="2720340" h="106679">
                <a:moveTo>
                  <a:pt x="2720340" y="0"/>
                </a:moveTo>
                <a:lnTo>
                  <a:pt x="0" y="0"/>
                </a:lnTo>
                <a:lnTo>
                  <a:pt x="0" y="106679"/>
                </a:lnTo>
                <a:lnTo>
                  <a:pt x="2720340" y="106679"/>
                </a:lnTo>
                <a:lnTo>
                  <a:pt x="2720340" y="0"/>
                </a:lnTo>
                <a:close/>
              </a:path>
            </a:pathLst>
          </a:custGeom>
          <a:solidFill>
            <a:srgbClr val="366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75603" y="441959"/>
            <a:ext cx="2710815" cy="106680"/>
          </a:xfrm>
          <a:custGeom>
            <a:avLst/>
            <a:gdLst/>
            <a:ahLst/>
            <a:cxnLst/>
            <a:rect l="l" t="t" r="r" b="b"/>
            <a:pathLst>
              <a:path w="2710815" h="106679">
                <a:moveTo>
                  <a:pt x="2710688" y="0"/>
                </a:moveTo>
                <a:lnTo>
                  <a:pt x="0" y="0"/>
                </a:lnTo>
                <a:lnTo>
                  <a:pt x="0" y="106679"/>
                </a:lnTo>
                <a:lnTo>
                  <a:pt x="2710688" y="106679"/>
                </a:lnTo>
                <a:lnTo>
                  <a:pt x="2710688" y="0"/>
                </a:lnTo>
                <a:close/>
              </a:path>
            </a:pathLst>
          </a:custGeom>
          <a:solidFill>
            <a:srgbClr val="939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17164" y="441959"/>
            <a:ext cx="2709545" cy="106680"/>
          </a:xfrm>
          <a:custGeom>
            <a:avLst/>
            <a:gdLst/>
            <a:ahLst/>
            <a:cxnLst/>
            <a:rect l="l" t="t" r="r" b="b"/>
            <a:pathLst>
              <a:path w="2709545" h="106679">
                <a:moveTo>
                  <a:pt x="2709291" y="0"/>
                </a:moveTo>
                <a:lnTo>
                  <a:pt x="0" y="0"/>
                </a:lnTo>
                <a:lnTo>
                  <a:pt x="0" y="106679"/>
                </a:lnTo>
                <a:lnTo>
                  <a:pt x="2709291" y="106679"/>
                </a:lnTo>
                <a:lnTo>
                  <a:pt x="2709291" y="0"/>
                </a:lnTo>
                <a:close/>
              </a:path>
            </a:pathLst>
          </a:custGeom>
          <a:solidFill>
            <a:srgbClr val="89B6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14929" y="716666"/>
            <a:ext cx="5623560" cy="5666105"/>
          </a:xfrm>
          <a:custGeom>
            <a:avLst/>
            <a:gdLst/>
            <a:ahLst/>
            <a:cxnLst/>
            <a:rect l="l" t="t" r="r" b="b"/>
            <a:pathLst>
              <a:path w="5623559" h="5666105">
                <a:moveTo>
                  <a:pt x="5623560" y="0"/>
                </a:moveTo>
                <a:lnTo>
                  <a:pt x="0" y="0"/>
                </a:lnTo>
                <a:lnTo>
                  <a:pt x="0" y="5665851"/>
                </a:lnTo>
                <a:lnTo>
                  <a:pt x="5623560" y="5665851"/>
                </a:lnTo>
                <a:lnTo>
                  <a:pt x="5623560" y="0"/>
                </a:lnTo>
                <a:close/>
              </a:path>
            </a:pathLst>
          </a:custGeom>
          <a:solidFill>
            <a:srgbClr val="366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996806" y="1219200"/>
            <a:ext cx="3809203" cy="45974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900" b="1" dirty="0">
                <a:solidFill>
                  <a:srgbClr val="FFFFFF"/>
                </a:solidFill>
                <a:latin typeface="Gill Sans MT"/>
                <a:cs typeface="Gill Sans MT"/>
              </a:rPr>
              <a:t>TITLE</a:t>
            </a:r>
            <a:r>
              <a:rPr sz="2900" b="1" spc="-1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00" b="1" spc="20" dirty="0">
                <a:solidFill>
                  <a:srgbClr val="FFFFFF"/>
                </a:solidFill>
                <a:latin typeface="Gill Sans MT"/>
                <a:cs typeface="Gill Sans MT"/>
              </a:rPr>
              <a:t>IX</a:t>
            </a:r>
            <a:r>
              <a:rPr lang="en-US" sz="2900" b="1" spc="2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00" b="1" spc="20" dirty="0">
                <a:solidFill>
                  <a:srgbClr val="FFFFFF"/>
                </a:solidFill>
                <a:latin typeface="Gill Sans MT"/>
                <a:cs typeface="Gill Sans MT"/>
              </a:rPr>
              <a:t>TRAINING</a:t>
            </a:r>
            <a:endParaRPr sz="2900" dirty="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05201" y="1981200"/>
            <a:ext cx="4478590" cy="332975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  <a:tabLst>
                <a:tab pos="1604645" algn="l"/>
              </a:tabLst>
            </a:pPr>
            <a:r>
              <a:rPr lang="en-US" sz="2900" b="1" spc="5" dirty="0">
                <a:solidFill>
                  <a:srgbClr val="FFFFFF"/>
                </a:solidFill>
                <a:latin typeface="Gill Sans MT"/>
                <a:cs typeface="Gill Sans MT"/>
              </a:rPr>
              <a:t>PART </a:t>
            </a:r>
            <a:r>
              <a:rPr sz="2900" b="1" spc="5" dirty="0">
                <a:solidFill>
                  <a:srgbClr val="FFFFFF"/>
                </a:solidFill>
                <a:latin typeface="Gill Sans MT"/>
                <a:cs typeface="Gill Sans MT"/>
              </a:rPr>
              <a:t>II</a:t>
            </a:r>
            <a:r>
              <a:rPr lang="en-US" sz="2900" b="1" spc="5" dirty="0">
                <a:solidFill>
                  <a:srgbClr val="FFFFFF"/>
                </a:solidFill>
                <a:latin typeface="Gill Sans MT"/>
                <a:cs typeface="Gill Sans MT"/>
              </a:rPr>
              <a:t>:</a:t>
            </a:r>
            <a:r>
              <a:rPr sz="2900" b="1" dirty="0">
                <a:solidFill>
                  <a:srgbClr val="FFFFFF"/>
                </a:solidFill>
                <a:latin typeface="Gill Sans MT"/>
                <a:cs typeface="Gill Sans MT"/>
              </a:rPr>
              <a:t>	</a:t>
            </a:r>
            <a:r>
              <a:rPr sz="2900" b="1" spc="-5" dirty="0">
                <a:solidFill>
                  <a:srgbClr val="FFFFFF"/>
                </a:solidFill>
                <a:latin typeface="Gill Sans MT"/>
                <a:cs typeface="Gill Sans MT"/>
              </a:rPr>
              <a:t>SU</a:t>
            </a:r>
            <a:r>
              <a:rPr sz="2900" b="1" dirty="0">
                <a:solidFill>
                  <a:srgbClr val="FFFFFF"/>
                </a:solidFill>
                <a:latin typeface="Gill Sans MT"/>
                <a:cs typeface="Gill Sans MT"/>
              </a:rPr>
              <a:t>PPO</a:t>
            </a:r>
            <a:r>
              <a:rPr lang="en-US" sz="2900" b="1" dirty="0">
                <a:solidFill>
                  <a:srgbClr val="FFFFFF"/>
                </a:solidFill>
                <a:latin typeface="Gill Sans MT"/>
                <a:cs typeface="Gill Sans MT"/>
              </a:rPr>
              <a:t>RTIVE</a:t>
            </a:r>
            <a:r>
              <a:rPr sz="2900" b="1" dirty="0">
                <a:solidFill>
                  <a:srgbClr val="FFFFFF"/>
                </a:solidFill>
                <a:latin typeface="Gill Sans MT"/>
                <a:cs typeface="Gill Sans MT"/>
              </a:rPr>
              <a:t>  MEASURES</a:t>
            </a:r>
            <a:endParaRPr sz="2900" dirty="0">
              <a:latin typeface="Gill Sans MT"/>
              <a:cs typeface="Gill Sans MT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B64A"/>
              </a:buClr>
              <a:buSzPct val="92000"/>
              <a:buFont typeface="Wingdings 2" charset="2"/>
              <a:buNone/>
              <a:tabLst/>
              <a:defRPr/>
            </a:pPr>
            <a:endParaRPr kumimoji="0" lang="en-US" sz="2000" b="0" i="0" u="none" strike="noStrike" kern="1200" cap="all" spc="0" normalizeH="0" baseline="0" noProof="0" dirty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B64A"/>
              </a:buClr>
              <a:buSzPct val="92000"/>
              <a:buFont typeface="Wingdings 2" charset="2"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PRESENTED BY: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B64A"/>
              </a:buClr>
              <a:buSzPct val="92000"/>
              <a:buFont typeface="Wingdings 2" charset="2"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HAUSER, IZZO, PETRARCA,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CB64A"/>
              </a:buClr>
              <a:buSzPct val="92000"/>
              <a:buFont typeface="Wingdings 2" charset="2"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GLEASON &amp; STILLMAN, LLC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150" dirty="0">
              <a:latin typeface="Gill Sans MT"/>
              <a:cs typeface="Gill Sans MT"/>
            </a:endParaRPr>
          </a:p>
          <a:p>
            <a:pPr marL="3175" algn="ctr">
              <a:lnSpc>
                <a:spcPct val="100000"/>
              </a:lnSpc>
            </a:pPr>
            <a:r>
              <a:rPr lang="en-US" sz="2000" b="1" spc="-25" dirty="0">
                <a:solidFill>
                  <a:srgbClr val="EBEBEB"/>
                </a:solidFill>
                <a:latin typeface="Gill Sans MT"/>
                <a:cs typeface="Gill Sans MT"/>
              </a:rPr>
              <a:t>NOVEMBER</a:t>
            </a:r>
            <a:r>
              <a:rPr sz="2000" b="1" spc="-25" dirty="0">
                <a:solidFill>
                  <a:srgbClr val="EBEBEB"/>
                </a:solidFill>
                <a:latin typeface="Gill Sans MT"/>
                <a:cs typeface="Gill Sans MT"/>
              </a:rPr>
              <a:t>,</a:t>
            </a:r>
            <a:r>
              <a:rPr lang="en-US" sz="2000" b="1" spc="-25" dirty="0">
                <a:solidFill>
                  <a:srgbClr val="EBEBEB"/>
                </a:solidFill>
                <a:latin typeface="Gill Sans MT"/>
                <a:cs typeface="Gill Sans MT"/>
              </a:rPr>
              <a:t> </a:t>
            </a:r>
            <a:r>
              <a:rPr sz="2000" b="1" spc="-25" dirty="0">
                <a:solidFill>
                  <a:srgbClr val="EBEBEB"/>
                </a:solidFill>
                <a:latin typeface="Gill Sans MT"/>
                <a:cs typeface="Gill Sans MT"/>
              </a:rPr>
              <a:t>2020</a:t>
            </a:r>
            <a:endParaRPr sz="2000" b="1" dirty="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000" b="1" dirty="0">
              <a:latin typeface="Gill Sans MT"/>
              <a:cs typeface="Gill Sans MT"/>
            </a:endParaRPr>
          </a:p>
          <a:p>
            <a:pPr marR="36195" algn="ctr">
              <a:lnSpc>
                <a:spcPct val="100000"/>
              </a:lnSpc>
            </a:pPr>
            <a:r>
              <a:rPr sz="1600" b="1" spc="-70" dirty="0">
                <a:solidFill>
                  <a:schemeClr val="bg1"/>
                </a:solidFill>
                <a:uFill>
                  <a:solidFill>
                    <a:srgbClr val="0000FF"/>
                  </a:solidFill>
                </a:uFill>
                <a:latin typeface="Gill Sans MT"/>
                <a:cs typeface="Gill Sans MT"/>
              </a:rPr>
              <a:t>WWW.HAUSERIZZO.COM</a:t>
            </a:r>
            <a:endParaRPr sz="1600" b="1" dirty="0">
              <a:solidFill>
                <a:schemeClr val="bg1"/>
              </a:solidFill>
              <a:latin typeface="Gill Sans MT"/>
              <a:cs typeface="Gill Sans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3483" y="2697479"/>
            <a:ext cx="2406395" cy="2013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2583180" cy="5330825"/>
          </a:xfrm>
          <a:custGeom>
            <a:avLst/>
            <a:gdLst/>
            <a:ahLst/>
            <a:cxnLst/>
            <a:rect l="l" t="t" r="r" b="b"/>
            <a:pathLst>
              <a:path w="2583180" h="5330825">
                <a:moveTo>
                  <a:pt x="2583180" y="0"/>
                </a:moveTo>
                <a:lnTo>
                  <a:pt x="0" y="0"/>
                </a:lnTo>
                <a:lnTo>
                  <a:pt x="0" y="5330571"/>
                </a:lnTo>
                <a:lnTo>
                  <a:pt x="2583180" y="5330571"/>
                </a:lnTo>
                <a:lnTo>
                  <a:pt x="2583180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6730"/>
            <a:chOff x="0" y="0"/>
            <a:chExt cx="9144000" cy="6856730"/>
          </a:xfrm>
        </p:grpSpPr>
        <p:sp>
          <p:nvSpPr>
            <p:cNvPr id="4" name="object 4"/>
            <p:cNvSpPr/>
            <p:nvPr/>
          </p:nvSpPr>
          <p:spPr>
            <a:xfrm>
              <a:off x="8862059" y="758951"/>
              <a:ext cx="281940" cy="5330825"/>
            </a:xfrm>
            <a:custGeom>
              <a:avLst/>
              <a:gdLst/>
              <a:ahLst/>
              <a:cxnLst/>
              <a:rect l="l" t="t" r="r" b="b"/>
              <a:pathLst>
                <a:path w="281940" h="5330825">
                  <a:moveTo>
                    <a:pt x="281940" y="0"/>
                  </a:moveTo>
                  <a:lnTo>
                    <a:pt x="0" y="0"/>
                  </a:lnTo>
                  <a:lnTo>
                    <a:pt x="0" y="5330571"/>
                  </a:lnTo>
                  <a:lnTo>
                    <a:pt x="281940" y="5330571"/>
                  </a:lnTo>
                  <a:lnTo>
                    <a:pt x="281940" y="0"/>
                  </a:lnTo>
                  <a:close/>
                </a:path>
              </a:pathLst>
            </a:custGeom>
            <a:solidFill>
              <a:srgbClr val="C5C5C5">
                <a:alpha val="4980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9142475" cy="68564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57652" y="3548396"/>
            <a:ext cx="500761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4515" marR="5080" indent="-552450">
              <a:lnSpc>
                <a:spcPct val="100000"/>
              </a:lnSpc>
              <a:spcBef>
                <a:spcPts val="100"/>
              </a:spcBef>
            </a:pPr>
            <a:r>
              <a:rPr b="0" spc="-15" dirty="0">
                <a:solidFill>
                  <a:srgbClr val="0F6CC5"/>
                </a:solidFill>
                <a:latin typeface="Calibri"/>
                <a:cs typeface="Calibri"/>
              </a:rPr>
              <a:t>OVERVIEW </a:t>
            </a:r>
            <a:r>
              <a:rPr b="0" dirty="0">
                <a:solidFill>
                  <a:srgbClr val="0F6CC5"/>
                </a:solidFill>
                <a:latin typeface="Calibri"/>
                <a:cs typeface="Calibri"/>
              </a:rPr>
              <a:t>OF </a:t>
            </a:r>
            <a:r>
              <a:rPr b="0" spc="-5" dirty="0">
                <a:solidFill>
                  <a:srgbClr val="0F6CC5"/>
                </a:solidFill>
                <a:latin typeface="Calibri"/>
                <a:cs typeface="Calibri"/>
              </a:rPr>
              <a:t>THE TITLE</a:t>
            </a:r>
            <a:r>
              <a:rPr b="0" spc="-300" dirty="0">
                <a:solidFill>
                  <a:srgbClr val="0F6CC5"/>
                </a:solidFill>
                <a:latin typeface="Calibri"/>
                <a:cs typeface="Calibri"/>
              </a:rPr>
              <a:t> </a:t>
            </a:r>
            <a:r>
              <a:rPr b="0" dirty="0">
                <a:solidFill>
                  <a:srgbClr val="0F6CC5"/>
                </a:solidFill>
                <a:latin typeface="Calibri"/>
                <a:cs typeface="Calibri"/>
              </a:rPr>
              <a:t>IX  </a:t>
            </a:r>
            <a:r>
              <a:rPr b="0" spc="-25" dirty="0">
                <a:solidFill>
                  <a:srgbClr val="0F6CC5"/>
                </a:solidFill>
                <a:latin typeface="Calibri"/>
                <a:cs typeface="Calibri"/>
              </a:rPr>
              <a:t>GRIEVANCE</a:t>
            </a:r>
            <a:r>
              <a:rPr b="0" spc="-30" dirty="0">
                <a:solidFill>
                  <a:srgbClr val="0F6CC5"/>
                </a:solidFill>
                <a:latin typeface="Calibri"/>
                <a:cs typeface="Calibri"/>
              </a:rPr>
              <a:t> </a:t>
            </a:r>
            <a:r>
              <a:rPr b="0" spc="-15" dirty="0">
                <a:solidFill>
                  <a:srgbClr val="0F6CC5"/>
                </a:solidFill>
                <a:latin typeface="Calibri"/>
                <a:cs typeface="Calibri"/>
              </a:rPr>
              <a:t>PROCESS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87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0708" y="614172"/>
            <a:ext cx="8481060" cy="1190625"/>
          </a:xfrm>
          <a:prstGeom prst="rect">
            <a:avLst/>
          </a:prstGeom>
          <a:solidFill>
            <a:srgbClr val="366655"/>
          </a:solidFill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4350">
              <a:latin typeface="Times New Roman"/>
              <a:cs typeface="Times New Roman"/>
            </a:endParaRPr>
          </a:p>
          <a:p>
            <a:pPr marL="196215">
              <a:lnSpc>
                <a:spcPct val="100000"/>
              </a:lnSpc>
            </a:pPr>
            <a:r>
              <a:rPr sz="2800" b="1" spc="-25" dirty="0">
                <a:solidFill>
                  <a:srgbClr val="FFFFFF"/>
                </a:solidFill>
                <a:latin typeface="Gill Sans MT"/>
                <a:cs typeface="Gill Sans MT"/>
              </a:rPr>
              <a:t>SUPPORTIVE</a:t>
            </a:r>
            <a:r>
              <a:rPr sz="2800" b="1" spc="-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Gill Sans MT"/>
                <a:cs typeface="Gill Sans MT"/>
              </a:rPr>
              <a:t>MEASURES:</a:t>
            </a:r>
            <a:endParaRPr sz="2800">
              <a:latin typeface="Gill Sans MT"/>
              <a:cs typeface="Gill Sans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35279" y="454151"/>
            <a:ext cx="8473440" cy="97790"/>
            <a:chOff x="335279" y="454151"/>
            <a:chExt cx="8473440" cy="97790"/>
          </a:xfrm>
        </p:grpSpPr>
        <p:sp>
          <p:nvSpPr>
            <p:cNvPr id="5" name="object 5"/>
            <p:cNvSpPr/>
            <p:nvPr/>
          </p:nvSpPr>
          <p:spPr>
            <a:xfrm>
              <a:off x="335279" y="457199"/>
              <a:ext cx="2776855" cy="94615"/>
            </a:xfrm>
            <a:custGeom>
              <a:avLst/>
              <a:gdLst/>
              <a:ahLst/>
              <a:cxnLst/>
              <a:rect l="l" t="t" r="r" b="b"/>
              <a:pathLst>
                <a:path w="2776855" h="94615">
                  <a:moveTo>
                    <a:pt x="2776474" y="0"/>
                  </a:moveTo>
                  <a:lnTo>
                    <a:pt x="0" y="0"/>
                  </a:lnTo>
                  <a:lnTo>
                    <a:pt x="0" y="94234"/>
                  </a:lnTo>
                  <a:lnTo>
                    <a:pt x="2776474" y="94234"/>
                  </a:lnTo>
                  <a:lnTo>
                    <a:pt x="2776474" y="0"/>
                  </a:lnTo>
                  <a:close/>
                </a:path>
              </a:pathLst>
            </a:custGeom>
            <a:solidFill>
              <a:srgbClr val="3666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31991" y="454151"/>
              <a:ext cx="2776855" cy="97155"/>
            </a:xfrm>
            <a:custGeom>
              <a:avLst/>
              <a:gdLst/>
              <a:ahLst/>
              <a:cxnLst/>
              <a:rect l="l" t="t" r="r" b="b"/>
              <a:pathLst>
                <a:path w="2776854" h="97154">
                  <a:moveTo>
                    <a:pt x="2776474" y="0"/>
                  </a:moveTo>
                  <a:lnTo>
                    <a:pt x="0" y="0"/>
                  </a:lnTo>
                  <a:lnTo>
                    <a:pt x="0" y="97027"/>
                  </a:lnTo>
                  <a:lnTo>
                    <a:pt x="2776474" y="97027"/>
                  </a:lnTo>
                  <a:lnTo>
                    <a:pt x="2776474" y="0"/>
                  </a:lnTo>
                  <a:close/>
                </a:path>
              </a:pathLst>
            </a:custGeom>
            <a:solidFill>
              <a:srgbClr val="939F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82112" y="457199"/>
              <a:ext cx="2776855" cy="91440"/>
            </a:xfrm>
            <a:custGeom>
              <a:avLst/>
              <a:gdLst/>
              <a:ahLst/>
              <a:cxnLst/>
              <a:rect l="l" t="t" r="r" b="b"/>
              <a:pathLst>
                <a:path w="2776854" h="91440">
                  <a:moveTo>
                    <a:pt x="2776474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2776474" y="91439"/>
                  </a:lnTo>
                  <a:lnTo>
                    <a:pt x="2776474" y="0"/>
                  </a:lnTo>
                  <a:close/>
                </a:path>
              </a:pathLst>
            </a:custGeom>
            <a:solidFill>
              <a:srgbClr val="89B6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13618" y="2176466"/>
            <a:ext cx="7959725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450215" indent="-342900">
              <a:lnSpc>
                <a:spcPct val="100000"/>
              </a:lnSpc>
              <a:spcBef>
                <a:spcPts val="105"/>
              </a:spcBef>
              <a:buClr>
                <a:srgbClr val="89B647"/>
              </a:buClr>
              <a:buSzPct val="90000"/>
              <a:buFont typeface="Symbol"/>
              <a:buChar char=""/>
              <a:tabLst>
                <a:tab pos="354965" algn="l"/>
                <a:tab pos="355600" algn="l"/>
                <a:tab pos="1679575" algn="l"/>
              </a:tabLst>
            </a:pPr>
            <a:r>
              <a:rPr sz="2000" b="1" spc="-30" dirty="0">
                <a:latin typeface="Gill Sans MT"/>
                <a:cs typeface="Gill Sans MT"/>
              </a:rPr>
              <a:t>Non-disciplinary,</a:t>
            </a:r>
            <a:r>
              <a:rPr sz="2000" b="1" spc="-240" dirty="0">
                <a:latin typeface="Gill Sans MT"/>
                <a:cs typeface="Gill Sans MT"/>
              </a:rPr>
              <a:t> </a:t>
            </a:r>
            <a:r>
              <a:rPr lang="en-US" sz="2000" b="1" spc="-240" dirty="0">
                <a:latin typeface="Gill Sans MT"/>
                <a:cs typeface="Gill Sans MT"/>
              </a:rPr>
              <a:t> </a:t>
            </a:r>
            <a:r>
              <a:rPr sz="2000" b="1" spc="-20" dirty="0">
                <a:latin typeface="Gill Sans MT"/>
                <a:cs typeface="Gill Sans MT"/>
              </a:rPr>
              <a:t>non-punitive</a:t>
            </a:r>
            <a:r>
              <a:rPr sz="2000" b="1" spc="-35" dirty="0">
                <a:latin typeface="Gill Sans MT"/>
                <a:cs typeface="Gill Sans MT"/>
              </a:rPr>
              <a:t> </a:t>
            </a:r>
            <a:r>
              <a:rPr sz="2000" b="1" spc="-10" dirty="0">
                <a:latin typeface="Gill Sans MT"/>
                <a:cs typeface="Gill Sans MT"/>
              </a:rPr>
              <a:t>individualized</a:t>
            </a:r>
            <a:r>
              <a:rPr sz="2000" b="1" spc="-75" dirty="0">
                <a:latin typeface="Gill Sans MT"/>
                <a:cs typeface="Gill Sans MT"/>
              </a:rPr>
              <a:t> </a:t>
            </a:r>
            <a:r>
              <a:rPr sz="2000" b="1" spc="5" dirty="0">
                <a:latin typeface="Gill Sans MT"/>
                <a:cs typeface="Gill Sans MT"/>
              </a:rPr>
              <a:t>services</a:t>
            </a:r>
            <a:r>
              <a:rPr sz="2000" b="1" spc="15" dirty="0">
                <a:latin typeface="Gill Sans MT"/>
                <a:cs typeface="Gill Sans MT"/>
              </a:rPr>
              <a:t> </a:t>
            </a:r>
            <a:r>
              <a:rPr sz="2000" spc="-30" dirty="0">
                <a:latin typeface="Gill Sans MT"/>
                <a:cs typeface="Gill Sans MT"/>
              </a:rPr>
              <a:t>offered</a:t>
            </a:r>
            <a:r>
              <a:rPr sz="2000" spc="-390" dirty="0">
                <a:latin typeface="Gill Sans MT"/>
                <a:cs typeface="Gill Sans MT"/>
              </a:rPr>
              <a:t> </a:t>
            </a:r>
            <a:r>
              <a:rPr lang="en-US" sz="2000" spc="-39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as  </a:t>
            </a:r>
            <a:r>
              <a:rPr sz="2000" spc="-15" dirty="0">
                <a:latin typeface="Gill Sans MT"/>
                <a:cs typeface="Gill Sans MT"/>
              </a:rPr>
              <a:t>appropriate, </a:t>
            </a:r>
            <a:r>
              <a:rPr sz="2000" spc="-5" dirty="0">
                <a:latin typeface="Gill Sans MT"/>
                <a:cs typeface="Gill Sans MT"/>
              </a:rPr>
              <a:t>as </a:t>
            </a:r>
            <a:r>
              <a:rPr sz="2000" spc="-30" dirty="0">
                <a:latin typeface="Gill Sans MT"/>
                <a:cs typeface="Gill Sans MT"/>
              </a:rPr>
              <a:t>reasonably available </a:t>
            </a:r>
            <a:r>
              <a:rPr sz="2000" dirty="0">
                <a:latin typeface="Gill Sans MT"/>
                <a:cs typeface="Gill Sans MT"/>
              </a:rPr>
              <a:t>and without </a:t>
            </a:r>
            <a:r>
              <a:rPr sz="2000" spc="-25" dirty="0">
                <a:latin typeface="Gill Sans MT"/>
                <a:cs typeface="Gill Sans MT"/>
              </a:rPr>
              <a:t>fee </a:t>
            </a:r>
            <a:r>
              <a:rPr sz="2000" spc="-5" dirty="0">
                <a:latin typeface="Gill Sans MT"/>
                <a:cs typeface="Gill Sans MT"/>
              </a:rPr>
              <a:t>or charge </a:t>
            </a:r>
            <a:r>
              <a:rPr sz="2000" dirty="0">
                <a:latin typeface="Gill Sans MT"/>
                <a:cs typeface="Gill Sans MT"/>
              </a:rPr>
              <a:t>to the  </a:t>
            </a:r>
            <a:r>
              <a:rPr sz="2000" spc="-10" dirty="0">
                <a:latin typeface="Gill Sans MT"/>
                <a:cs typeface="Gill Sans MT"/>
              </a:rPr>
              <a:t>complainant </a:t>
            </a:r>
            <a:r>
              <a:rPr sz="2000" spc="-5" dirty="0">
                <a:latin typeface="Gill Sans MT"/>
                <a:cs typeface="Gill Sans MT"/>
              </a:rPr>
              <a:t>or </a:t>
            </a:r>
            <a:r>
              <a:rPr sz="2000" spc="-15" dirty="0">
                <a:latin typeface="Gill Sans MT"/>
                <a:cs typeface="Gill Sans MT"/>
              </a:rPr>
              <a:t>respondent </a:t>
            </a:r>
            <a:r>
              <a:rPr sz="2000" b="1" spc="-35" dirty="0">
                <a:latin typeface="Gill Sans MT"/>
                <a:cs typeface="Gill Sans MT"/>
              </a:rPr>
              <a:t>before </a:t>
            </a:r>
            <a:r>
              <a:rPr sz="2000" b="1" spc="-5" dirty="0">
                <a:latin typeface="Gill Sans MT"/>
                <a:cs typeface="Gill Sans MT"/>
              </a:rPr>
              <a:t>or after </a:t>
            </a:r>
            <a:r>
              <a:rPr sz="2000" b="1" dirty="0">
                <a:latin typeface="Gill Sans MT"/>
                <a:cs typeface="Gill Sans MT"/>
              </a:rPr>
              <a:t>the </a:t>
            </a:r>
            <a:r>
              <a:rPr sz="2000" b="1" spc="-5" dirty="0">
                <a:latin typeface="Gill Sans MT"/>
                <a:cs typeface="Gill Sans MT"/>
              </a:rPr>
              <a:t>filing of </a:t>
            </a:r>
            <a:r>
              <a:rPr sz="2000" b="1" dirty="0">
                <a:latin typeface="Gill Sans MT"/>
                <a:cs typeface="Gill Sans MT"/>
              </a:rPr>
              <a:t>a </a:t>
            </a:r>
            <a:r>
              <a:rPr sz="2000" b="1" spc="-5" dirty="0">
                <a:latin typeface="Gill Sans MT"/>
                <a:cs typeface="Gill Sans MT"/>
              </a:rPr>
              <a:t>formal  </a:t>
            </a:r>
            <a:r>
              <a:rPr sz="2000" b="1" spc="-15" dirty="0">
                <a:latin typeface="Gill Sans MT"/>
                <a:cs typeface="Gill Sans MT"/>
              </a:rPr>
              <a:t>complaint</a:t>
            </a:r>
            <a:r>
              <a:rPr lang="en-US" sz="2000" b="1" spc="-15" dirty="0">
                <a:latin typeface="Gill Sans MT"/>
                <a:cs typeface="Gill Sans MT"/>
              </a:rPr>
              <a:t> </a:t>
            </a:r>
            <a:r>
              <a:rPr sz="2000" b="1" spc="-5" dirty="0">
                <a:latin typeface="Gill Sans MT"/>
                <a:cs typeface="Gill Sans MT"/>
              </a:rPr>
              <a:t>or </a:t>
            </a:r>
            <a:r>
              <a:rPr sz="2000" b="1" spc="-30" dirty="0">
                <a:latin typeface="Gill Sans MT"/>
                <a:cs typeface="Gill Sans MT"/>
              </a:rPr>
              <a:t>where </a:t>
            </a:r>
            <a:r>
              <a:rPr sz="2000" b="1" spc="-5" dirty="0">
                <a:latin typeface="Gill Sans MT"/>
                <a:cs typeface="Gill Sans MT"/>
              </a:rPr>
              <a:t>no formal </a:t>
            </a:r>
            <a:r>
              <a:rPr sz="2000" b="1" spc="-10" dirty="0">
                <a:latin typeface="Gill Sans MT"/>
                <a:cs typeface="Gill Sans MT"/>
              </a:rPr>
              <a:t>complaint </a:t>
            </a:r>
            <a:r>
              <a:rPr sz="2000" b="1" dirty="0">
                <a:latin typeface="Gill Sans MT"/>
                <a:cs typeface="Gill Sans MT"/>
              </a:rPr>
              <a:t>has</a:t>
            </a:r>
            <a:r>
              <a:rPr sz="2000" b="1" spc="-160" dirty="0">
                <a:latin typeface="Gill Sans MT"/>
                <a:cs typeface="Gill Sans MT"/>
              </a:rPr>
              <a:t> </a:t>
            </a:r>
            <a:r>
              <a:rPr sz="2000" b="1" spc="10" dirty="0">
                <a:latin typeface="Gill Sans MT"/>
                <a:cs typeface="Gill Sans MT"/>
              </a:rPr>
              <a:t>been</a:t>
            </a:r>
            <a:r>
              <a:rPr lang="en-US" sz="2000" b="1" spc="10" dirty="0">
                <a:latin typeface="Gill Sans MT"/>
                <a:cs typeface="Gill Sans MT"/>
              </a:rPr>
              <a:t> </a:t>
            </a:r>
            <a:r>
              <a:rPr sz="2000" b="1" spc="10" dirty="0">
                <a:latin typeface="Gill Sans MT"/>
                <a:cs typeface="Gill Sans MT"/>
              </a:rPr>
              <a:t>filed.</a:t>
            </a:r>
            <a:endParaRPr sz="2000" dirty="0">
              <a:latin typeface="Gill Sans MT"/>
              <a:cs typeface="Gill Sans MT"/>
            </a:endParaRPr>
          </a:p>
          <a:p>
            <a:pPr marL="354965" marR="5080" indent="-342900">
              <a:lnSpc>
                <a:spcPct val="100000"/>
              </a:lnSpc>
              <a:buClr>
                <a:srgbClr val="89B647"/>
              </a:buClr>
              <a:buSzPct val="90000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dirty="0">
                <a:latin typeface="Gill Sans MT"/>
                <a:cs typeface="Gill Sans MT"/>
              </a:rPr>
              <a:t>Designed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to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spc="-35" dirty="0">
                <a:latin typeface="Gill Sans MT"/>
                <a:cs typeface="Gill Sans MT"/>
              </a:rPr>
              <a:t>restore</a:t>
            </a:r>
            <a:r>
              <a:rPr sz="2000" spc="-10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or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preserve</a:t>
            </a:r>
            <a:r>
              <a:rPr sz="2000" spc="-9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equal</a:t>
            </a:r>
            <a:r>
              <a:rPr sz="2000" spc="-5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access</a:t>
            </a:r>
            <a:r>
              <a:rPr sz="2000" spc="-6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to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the</a:t>
            </a:r>
            <a:r>
              <a:rPr sz="2000" spc="-5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education</a:t>
            </a:r>
            <a:r>
              <a:rPr sz="2000" spc="-70" dirty="0">
                <a:latin typeface="Gill Sans MT"/>
                <a:cs typeface="Gill Sans MT"/>
              </a:rPr>
              <a:t> </a:t>
            </a:r>
            <a:r>
              <a:rPr sz="2000" spc="-30" dirty="0">
                <a:latin typeface="Gill Sans MT"/>
                <a:cs typeface="Gill Sans MT"/>
              </a:rPr>
              <a:t>program</a:t>
            </a:r>
            <a:r>
              <a:rPr sz="2000" spc="-24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or  activity </a:t>
            </a:r>
            <a:r>
              <a:rPr sz="2000" b="1" spc="-5" dirty="0">
                <a:latin typeface="Gill Sans MT"/>
                <a:cs typeface="Gill Sans MT"/>
              </a:rPr>
              <a:t>without </a:t>
            </a:r>
            <a:r>
              <a:rPr sz="2000" b="1" spc="-25" dirty="0">
                <a:latin typeface="Gill Sans MT"/>
                <a:cs typeface="Gill Sans MT"/>
              </a:rPr>
              <a:t>unreasonably </a:t>
            </a:r>
            <a:r>
              <a:rPr sz="2000" b="1" spc="-20" dirty="0">
                <a:latin typeface="Gill Sans MT"/>
                <a:cs typeface="Gill Sans MT"/>
              </a:rPr>
              <a:t>burdening </a:t>
            </a:r>
            <a:r>
              <a:rPr sz="2000" b="1" dirty="0">
                <a:latin typeface="Gill Sans MT"/>
                <a:cs typeface="Gill Sans MT"/>
              </a:rPr>
              <a:t>the </a:t>
            </a:r>
            <a:r>
              <a:rPr sz="2000" b="1" spc="-5" dirty="0">
                <a:latin typeface="Gill Sans MT"/>
                <a:cs typeface="Gill Sans MT"/>
              </a:rPr>
              <a:t>other </a:t>
            </a:r>
            <a:r>
              <a:rPr sz="2000" b="1" spc="-50" dirty="0">
                <a:latin typeface="Gill Sans MT"/>
                <a:cs typeface="Gill Sans MT"/>
              </a:rPr>
              <a:t>party, </a:t>
            </a:r>
            <a:r>
              <a:rPr sz="2000" dirty="0">
                <a:latin typeface="Gill Sans MT"/>
                <a:cs typeface="Gill Sans MT"/>
              </a:rPr>
              <a:t>including  </a:t>
            </a:r>
            <a:r>
              <a:rPr sz="2000" spc="-5" dirty="0">
                <a:latin typeface="Gill Sans MT"/>
                <a:cs typeface="Gill Sans MT"/>
              </a:rPr>
              <a:t>measures </a:t>
            </a:r>
            <a:r>
              <a:rPr sz="2000" dirty="0">
                <a:latin typeface="Gill Sans MT"/>
                <a:cs typeface="Gill Sans MT"/>
              </a:rPr>
              <a:t>designed to </a:t>
            </a:r>
            <a:r>
              <a:rPr sz="2000" spc="-30" dirty="0">
                <a:latin typeface="Gill Sans MT"/>
                <a:cs typeface="Gill Sans MT"/>
              </a:rPr>
              <a:t>protect </a:t>
            </a:r>
            <a:r>
              <a:rPr sz="2000" dirty="0">
                <a:latin typeface="Gill Sans MT"/>
                <a:cs typeface="Gill Sans MT"/>
              </a:rPr>
              <a:t>the </a:t>
            </a:r>
            <a:r>
              <a:rPr sz="2000" spc="-5" dirty="0">
                <a:latin typeface="Gill Sans MT"/>
                <a:cs typeface="Gill Sans MT"/>
              </a:rPr>
              <a:t>safety of all </a:t>
            </a:r>
            <a:r>
              <a:rPr sz="2000" spc="5" dirty="0">
                <a:latin typeface="Gill Sans MT"/>
                <a:cs typeface="Gill Sans MT"/>
              </a:rPr>
              <a:t>parties </a:t>
            </a:r>
            <a:r>
              <a:rPr sz="2000" spc="-5" dirty="0">
                <a:latin typeface="Gill Sans MT"/>
                <a:cs typeface="Gill Sans MT"/>
              </a:rPr>
              <a:t>or </a:t>
            </a:r>
            <a:r>
              <a:rPr sz="2000" dirty="0">
                <a:latin typeface="Gill Sans MT"/>
                <a:cs typeface="Gill Sans MT"/>
              </a:rPr>
              <a:t>the </a:t>
            </a:r>
            <a:r>
              <a:rPr sz="2000" spc="-5" dirty="0">
                <a:latin typeface="Gill Sans MT"/>
                <a:cs typeface="Gill Sans MT"/>
              </a:rPr>
              <a:t>school  </a:t>
            </a:r>
            <a:r>
              <a:rPr sz="2000" spc="-30" dirty="0">
                <a:latin typeface="Gill Sans MT"/>
                <a:cs typeface="Gill Sans MT"/>
              </a:rPr>
              <a:t>environment,</a:t>
            </a:r>
            <a:r>
              <a:rPr sz="2000" spc="-254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or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to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deter</a:t>
            </a:r>
            <a:r>
              <a:rPr sz="2000" spc="-310" dirty="0">
                <a:latin typeface="Gill Sans MT"/>
                <a:cs typeface="Gill Sans MT"/>
              </a:rPr>
              <a:t> </a:t>
            </a:r>
            <a:r>
              <a:rPr sz="2000" spc="5" dirty="0">
                <a:latin typeface="Gill Sans MT"/>
                <a:cs typeface="Gill Sans MT"/>
              </a:rPr>
              <a:t>sexual</a:t>
            </a:r>
            <a:r>
              <a:rPr lang="en-US" sz="2000" spc="5" dirty="0">
                <a:latin typeface="Gill Sans MT"/>
                <a:cs typeface="Gill Sans MT"/>
              </a:rPr>
              <a:t> </a:t>
            </a:r>
            <a:r>
              <a:rPr sz="2000" spc="5" dirty="0">
                <a:latin typeface="Gill Sans MT"/>
                <a:cs typeface="Gill Sans MT"/>
              </a:rPr>
              <a:t>harassment.</a:t>
            </a:r>
            <a:endParaRPr sz="2000" dirty="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3618" y="6047144"/>
            <a:ext cx="37661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5" dirty="0">
                <a:solidFill>
                  <a:srgbClr val="89B647"/>
                </a:solidFill>
                <a:latin typeface="Gill Sans MT"/>
                <a:cs typeface="Gill Sans MT"/>
              </a:rPr>
              <a:t>COPYRIGHT</a:t>
            </a:r>
            <a:r>
              <a:rPr sz="900" spc="-9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2020</a:t>
            </a:r>
            <a:r>
              <a:rPr sz="900" spc="-5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-</a:t>
            </a:r>
            <a:r>
              <a:rPr sz="900" spc="-2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89B647"/>
                </a:solidFill>
                <a:latin typeface="Gill Sans MT"/>
                <a:cs typeface="Gill Sans MT"/>
              </a:rPr>
              <a:t>HAUSER,</a:t>
            </a:r>
            <a:r>
              <a:rPr sz="900" spc="-9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89B647"/>
                </a:solidFill>
                <a:latin typeface="Gill Sans MT"/>
                <a:cs typeface="Gill Sans MT"/>
              </a:rPr>
              <a:t>IZZO,</a:t>
            </a:r>
            <a:r>
              <a:rPr sz="900" spc="-3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89B647"/>
                </a:solidFill>
                <a:latin typeface="Gill Sans MT"/>
                <a:cs typeface="Gill Sans MT"/>
              </a:rPr>
              <a:t>PETRARCA,</a:t>
            </a:r>
            <a:r>
              <a:rPr sz="900" spc="-9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GLEASON</a:t>
            </a:r>
            <a:r>
              <a:rPr sz="900" spc="-5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&amp;</a:t>
            </a:r>
            <a:r>
              <a:rPr sz="900" spc="-5" dirty="0">
                <a:solidFill>
                  <a:srgbClr val="89B647"/>
                </a:solidFill>
                <a:latin typeface="Gill Sans MT"/>
                <a:cs typeface="Gill Sans MT"/>
              </a:rPr>
              <a:t> STILLMAN,</a:t>
            </a:r>
            <a:r>
              <a:rPr sz="900" spc="-18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8055" y="441959"/>
            <a:ext cx="2720340" cy="106680"/>
          </a:xfrm>
          <a:custGeom>
            <a:avLst/>
            <a:gdLst/>
            <a:ahLst/>
            <a:cxnLst/>
            <a:rect l="l" t="t" r="r" b="b"/>
            <a:pathLst>
              <a:path w="2720340" h="106679">
                <a:moveTo>
                  <a:pt x="2720340" y="0"/>
                </a:moveTo>
                <a:lnTo>
                  <a:pt x="0" y="0"/>
                </a:lnTo>
                <a:lnTo>
                  <a:pt x="0" y="106679"/>
                </a:lnTo>
                <a:lnTo>
                  <a:pt x="2720340" y="106679"/>
                </a:lnTo>
                <a:lnTo>
                  <a:pt x="2720340" y="0"/>
                </a:lnTo>
                <a:close/>
              </a:path>
            </a:pathLst>
          </a:custGeom>
          <a:solidFill>
            <a:srgbClr val="366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75603" y="441959"/>
            <a:ext cx="2710815" cy="106680"/>
          </a:xfrm>
          <a:custGeom>
            <a:avLst/>
            <a:gdLst/>
            <a:ahLst/>
            <a:cxnLst/>
            <a:rect l="l" t="t" r="r" b="b"/>
            <a:pathLst>
              <a:path w="2710815" h="106679">
                <a:moveTo>
                  <a:pt x="2710688" y="0"/>
                </a:moveTo>
                <a:lnTo>
                  <a:pt x="0" y="0"/>
                </a:lnTo>
                <a:lnTo>
                  <a:pt x="0" y="106679"/>
                </a:lnTo>
                <a:lnTo>
                  <a:pt x="2710688" y="106679"/>
                </a:lnTo>
                <a:lnTo>
                  <a:pt x="2710688" y="0"/>
                </a:lnTo>
                <a:close/>
              </a:path>
            </a:pathLst>
          </a:custGeom>
          <a:solidFill>
            <a:srgbClr val="939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17164" y="441959"/>
            <a:ext cx="2709545" cy="106680"/>
          </a:xfrm>
          <a:custGeom>
            <a:avLst/>
            <a:gdLst/>
            <a:ahLst/>
            <a:cxnLst/>
            <a:rect l="l" t="t" r="r" b="b"/>
            <a:pathLst>
              <a:path w="2709545" h="106679">
                <a:moveTo>
                  <a:pt x="2709291" y="0"/>
                </a:moveTo>
                <a:lnTo>
                  <a:pt x="0" y="0"/>
                </a:lnTo>
                <a:lnTo>
                  <a:pt x="0" y="106679"/>
                </a:lnTo>
                <a:lnTo>
                  <a:pt x="2709291" y="106679"/>
                </a:lnTo>
                <a:lnTo>
                  <a:pt x="2709291" y="0"/>
                </a:lnTo>
                <a:close/>
              </a:path>
            </a:pathLst>
          </a:custGeom>
          <a:solidFill>
            <a:srgbClr val="89B6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8055" y="600455"/>
            <a:ext cx="8239125" cy="1259205"/>
          </a:xfrm>
          <a:prstGeom prst="rect">
            <a:avLst/>
          </a:prstGeom>
          <a:solidFill>
            <a:srgbClr val="366655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4350">
              <a:latin typeface="Times New Roman"/>
              <a:cs typeface="Times New Roman"/>
            </a:endParaRPr>
          </a:p>
          <a:p>
            <a:pPr marL="647065">
              <a:lnSpc>
                <a:spcPct val="100000"/>
              </a:lnSpc>
              <a:spcBef>
                <a:spcPts val="5"/>
              </a:spcBef>
            </a:pPr>
            <a:r>
              <a:rPr sz="3200" b="1" spc="-20" dirty="0">
                <a:solidFill>
                  <a:srgbClr val="FFFFFF"/>
                </a:solidFill>
                <a:latin typeface="Gill Sans MT"/>
                <a:cs typeface="Gill Sans MT"/>
              </a:rPr>
              <a:t>SUPPORTIVE </a:t>
            </a:r>
            <a:r>
              <a:rPr sz="3200" b="1" spc="-5" dirty="0">
                <a:solidFill>
                  <a:srgbClr val="FFFFFF"/>
                </a:solidFill>
                <a:latin typeface="Gill Sans MT"/>
                <a:cs typeface="Gill Sans MT"/>
              </a:rPr>
              <a:t>MEASURES:</a:t>
            </a:r>
            <a:r>
              <a:rPr sz="3200" b="1" spc="-434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200" b="1" spc="-75" dirty="0">
                <a:solidFill>
                  <a:srgbClr val="FFFFFF"/>
                </a:solidFill>
                <a:latin typeface="Gill Sans MT"/>
                <a:cs typeface="Gill Sans MT"/>
              </a:rPr>
              <a:t>(CONT.)</a:t>
            </a:r>
            <a:endParaRPr sz="32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3618" y="6047144"/>
            <a:ext cx="37661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5" dirty="0">
                <a:solidFill>
                  <a:srgbClr val="89B647"/>
                </a:solidFill>
                <a:latin typeface="Gill Sans MT"/>
                <a:cs typeface="Gill Sans MT"/>
              </a:rPr>
              <a:t>COPYRIGHT</a:t>
            </a:r>
            <a:r>
              <a:rPr sz="900" spc="-9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2020</a:t>
            </a:r>
            <a:r>
              <a:rPr sz="900" spc="-5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-</a:t>
            </a:r>
            <a:r>
              <a:rPr sz="900" spc="-2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89B647"/>
                </a:solidFill>
                <a:latin typeface="Gill Sans MT"/>
                <a:cs typeface="Gill Sans MT"/>
              </a:rPr>
              <a:t>HAUSER,</a:t>
            </a:r>
            <a:r>
              <a:rPr sz="900" spc="-9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89B647"/>
                </a:solidFill>
                <a:latin typeface="Gill Sans MT"/>
                <a:cs typeface="Gill Sans MT"/>
              </a:rPr>
              <a:t>IZZO,</a:t>
            </a:r>
            <a:r>
              <a:rPr sz="900" spc="-3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89B647"/>
                </a:solidFill>
                <a:latin typeface="Gill Sans MT"/>
                <a:cs typeface="Gill Sans MT"/>
              </a:rPr>
              <a:t>PETRARCA,</a:t>
            </a:r>
            <a:r>
              <a:rPr sz="900" spc="-9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GLEASON</a:t>
            </a:r>
            <a:r>
              <a:rPr sz="900" spc="-5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&amp;</a:t>
            </a:r>
            <a:r>
              <a:rPr sz="900" spc="-5" dirty="0">
                <a:solidFill>
                  <a:srgbClr val="89B647"/>
                </a:solidFill>
                <a:latin typeface="Gill Sans MT"/>
                <a:cs typeface="Gill Sans MT"/>
              </a:rPr>
              <a:t> STILLMAN,</a:t>
            </a:r>
            <a:r>
              <a:rPr sz="900" spc="-18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8915" y="2431524"/>
            <a:ext cx="7557134" cy="1778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3535" algn="just">
              <a:lnSpc>
                <a:spcPct val="114999"/>
              </a:lnSpc>
              <a:spcBef>
                <a:spcPts val="95"/>
              </a:spcBef>
              <a:buClr>
                <a:srgbClr val="89B647"/>
              </a:buClr>
              <a:buSzPct val="90000"/>
              <a:buFont typeface="Symbol"/>
              <a:buChar char=""/>
              <a:tabLst>
                <a:tab pos="355600" algn="l"/>
              </a:tabLst>
            </a:pPr>
            <a:r>
              <a:rPr sz="2000" spc="-5" dirty="0">
                <a:latin typeface="Gill Sans MT"/>
                <a:cs typeface="Gill Sans MT"/>
              </a:rPr>
              <a:t>Supportive measures</a:t>
            </a:r>
            <a:r>
              <a:rPr sz="2000" spc="-415" dirty="0">
                <a:latin typeface="Gill Sans MT"/>
                <a:cs typeface="Gill Sans MT"/>
              </a:rPr>
              <a:t> </a:t>
            </a:r>
            <a:r>
              <a:rPr sz="2000" b="1" spc="-30" dirty="0">
                <a:latin typeface="Gill Sans MT"/>
                <a:cs typeface="Gill Sans MT"/>
              </a:rPr>
              <a:t>must </a:t>
            </a:r>
            <a:r>
              <a:rPr sz="2000" dirty="0">
                <a:latin typeface="Gill Sans MT"/>
                <a:cs typeface="Gill Sans MT"/>
              </a:rPr>
              <a:t>be </a:t>
            </a:r>
            <a:r>
              <a:rPr sz="2000" spc="-30" dirty="0">
                <a:latin typeface="Gill Sans MT"/>
                <a:cs typeface="Gill Sans MT"/>
              </a:rPr>
              <a:t>offered </a:t>
            </a:r>
            <a:r>
              <a:rPr sz="2000" dirty="0">
                <a:latin typeface="Gill Sans MT"/>
                <a:cs typeface="Gill Sans MT"/>
              </a:rPr>
              <a:t>to the </a:t>
            </a:r>
            <a:r>
              <a:rPr sz="2000" spc="-10" dirty="0">
                <a:latin typeface="Gill Sans MT"/>
                <a:cs typeface="Gill Sans MT"/>
              </a:rPr>
              <a:t>complainant;</a:t>
            </a:r>
            <a:r>
              <a:rPr lang="en-US" sz="2000" spc="-10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they </a:t>
            </a:r>
            <a:r>
              <a:rPr sz="2000" b="1" dirty="0">
                <a:latin typeface="Gill Sans MT"/>
                <a:cs typeface="Gill Sans MT"/>
              </a:rPr>
              <a:t>may</a:t>
            </a:r>
            <a:r>
              <a:rPr lang="en-US" sz="2000" b="1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be </a:t>
            </a:r>
            <a:r>
              <a:rPr sz="2000" spc="-30" dirty="0">
                <a:latin typeface="Gill Sans MT"/>
                <a:cs typeface="Gill Sans MT"/>
              </a:rPr>
              <a:t>provided </a:t>
            </a:r>
            <a:r>
              <a:rPr sz="2000" dirty="0">
                <a:latin typeface="Gill Sans MT"/>
                <a:cs typeface="Gill Sans MT"/>
              </a:rPr>
              <a:t>to the</a:t>
            </a:r>
            <a:r>
              <a:rPr sz="2000" spc="-175" dirty="0">
                <a:latin typeface="Gill Sans MT"/>
                <a:cs typeface="Gill Sans MT"/>
              </a:rPr>
              <a:t> </a:t>
            </a:r>
            <a:r>
              <a:rPr sz="2000" spc="-15" dirty="0">
                <a:latin typeface="Gill Sans MT"/>
                <a:cs typeface="Gill Sans MT"/>
              </a:rPr>
              <a:t>respondent.</a:t>
            </a:r>
            <a:endParaRPr sz="2000" dirty="0">
              <a:latin typeface="Gill Sans MT"/>
              <a:cs typeface="Gill Sans MT"/>
            </a:endParaRPr>
          </a:p>
          <a:p>
            <a:pPr marL="355600" marR="52705" indent="-343535" algn="just">
              <a:lnSpc>
                <a:spcPct val="114999"/>
              </a:lnSpc>
              <a:spcBef>
                <a:spcPts val="5"/>
              </a:spcBef>
              <a:buClr>
                <a:srgbClr val="89B647"/>
              </a:buClr>
              <a:buSzPct val="90000"/>
              <a:buFont typeface="Symbol"/>
              <a:buChar char=""/>
              <a:tabLst>
                <a:tab pos="355600" algn="l"/>
              </a:tabLst>
            </a:pPr>
            <a:r>
              <a:rPr sz="2000" spc="-5" dirty="0">
                <a:latin typeface="Gill Sans MT"/>
                <a:cs typeface="Gill Sans MT"/>
              </a:rPr>
              <a:t>Supportive measures </a:t>
            </a:r>
            <a:r>
              <a:rPr sz="2000" spc="-30" dirty="0">
                <a:latin typeface="Gill Sans MT"/>
                <a:cs typeface="Gill Sans MT"/>
              </a:rPr>
              <a:t>provided </a:t>
            </a:r>
            <a:r>
              <a:rPr sz="2000" dirty="0">
                <a:latin typeface="Gill Sans MT"/>
                <a:cs typeface="Gill Sans MT"/>
              </a:rPr>
              <a:t>to the </a:t>
            </a:r>
            <a:r>
              <a:rPr sz="2000" spc="-10" dirty="0">
                <a:latin typeface="Gill Sans MT"/>
                <a:cs typeface="Gill Sans MT"/>
              </a:rPr>
              <a:t>complainant </a:t>
            </a:r>
            <a:r>
              <a:rPr sz="2000" spc="-5" dirty="0">
                <a:latin typeface="Gill Sans MT"/>
                <a:cs typeface="Gill Sans MT"/>
              </a:rPr>
              <a:t>or</a:t>
            </a:r>
            <a:r>
              <a:rPr sz="2000" spc="-23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respondent</a:t>
            </a:r>
            <a:r>
              <a:rPr lang="en-US" sz="2000" spc="-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must  </a:t>
            </a:r>
            <a:r>
              <a:rPr sz="2000" dirty="0">
                <a:latin typeface="Gill Sans MT"/>
                <a:cs typeface="Gill Sans MT"/>
              </a:rPr>
              <a:t>be </a:t>
            </a:r>
            <a:r>
              <a:rPr sz="2000" spc="-35" dirty="0">
                <a:latin typeface="Gill Sans MT"/>
                <a:cs typeface="Gill Sans MT"/>
              </a:rPr>
              <a:t>kept </a:t>
            </a:r>
            <a:r>
              <a:rPr sz="2000" spc="-5" dirty="0">
                <a:latin typeface="Gill Sans MT"/>
                <a:cs typeface="Gill Sans MT"/>
              </a:rPr>
              <a:t>confidential </a:t>
            </a:r>
            <a:r>
              <a:rPr sz="2000" dirty="0">
                <a:latin typeface="Gill Sans MT"/>
                <a:cs typeface="Gill Sans MT"/>
              </a:rPr>
              <a:t>to the extent that </a:t>
            </a:r>
            <a:r>
              <a:rPr sz="2000" spc="-10" dirty="0">
                <a:latin typeface="Gill Sans MT"/>
                <a:cs typeface="Gill Sans MT"/>
              </a:rPr>
              <a:t>confidentiality </a:t>
            </a:r>
            <a:r>
              <a:rPr sz="2000" spc="-5" dirty="0">
                <a:latin typeface="Gill Sans MT"/>
                <a:cs typeface="Gill Sans MT"/>
              </a:rPr>
              <a:t>does </a:t>
            </a:r>
            <a:r>
              <a:rPr sz="2000" dirty="0">
                <a:latin typeface="Gill Sans MT"/>
                <a:cs typeface="Gill Sans MT"/>
              </a:rPr>
              <a:t>not impair the </a:t>
            </a:r>
            <a:r>
              <a:rPr sz="2000" spc="-5" dirty="0">
                <a:latin typeface="Gill Sans MT"/>
                <a:cs typeface="Gill Sans MT"/>
              </a:rPr>
              <a:t>ability </a:t>
            </a:r>
            <a:r>
              <a:rPr sz="2000" dirty="0">
                <a:latin typeface="Gill Sans MT"/>
                <a:cs typeface="Gill Sans MT"/>
              </a:rPr>
              <a:t>to </a:t>
            </a:r>
            <a:r>
              <a:rPr sz="2000" spc="-35" dirty="0">
                <a:latin typeface="Gill Sans MT"/>
                <a:cs typeface="Gill Sans MT"/>
              </a:rPr>
              <a:t>provide </a:t>
            </a:r>
            <a:r>
              <a:rPr sz="2000" dirty="0">
                <a:latin typeface="Gill Sans MT"/>
                <a:cs typeface="Gill Sans MT"/>
              </a:rPr>
              <a:t>the</a:t>
            </a:r>
            <a:r>
              <a:rPr sz="2000" spc="-434" dirty="0">
                <a:latin typeface="Gill Sans MT"/>
                <a:cs typeface="Gill Sans MT"/>
              </a:rPr>
              <a:t> </a:t>
            </a:r>
            <a:r>
              <a:rPr lang="en-US" sz="2000" spc="-434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measures.</a:t>
            </a:r>
            <a:endParaRPr sz="2000" dirty="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8055" y="441959"/>
            <a:ext cx="2720340" cy="106680"/>
          </a:xfrm>
          <a:custGeom>
            <a:avLst/>
            <a:gdLst/>
            <a:ahLst/>
            <a:cxnLst/>
            <a:rect l="l" t="t" r="r" b="b"/>
            <a:pathLst>
              <a:path w="2720340" h="106679">
                <a:moveTo>
                  <a:pt x="2720340" y="0"/>
                </a:moveTo>
                <a:lnTo>
                  <a:pt x="0" y="0"/>
                </a:lnTo>
                <a:lnTo>
                  <a:pt x="0" y="106679"/>
                </a:lnTo>
                <a:lnTo>
                  <a:pt x="2720340" y="106679"/>
                </a:lnTo>
                <a:lnTo>
                  <a:pt x="2720340" y="0"/>
                </a:lnTo>
                <a:close/>
              </a:path>
            </a:pathLst>
          </a:custGeom>
          <a:solidFill>
            <a:srgbClr val="366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75603" y="441959"/>
            <a:ext cx="2710815" cy="106680"/>
          </a:xfrm>
          <a:custGeom>
            <a:avLst/>
            <a:gdLst/>
            <a:ahLst/>
            <a:cxnLst/>
            <a:rect l="l" t="t" r="r" b="b"/>
            <a:pathLst>
              <a:path w="2710815" h="106679">
                <a:moveTo>
                  <a:pt x="2710688" y="0"/>
                </a:moveTo>
                <a:lnTo>
                  <a:pt x="0" y="0"/>
                </a:lnTo>
                <a:lnTo>
                  <a:pt x="0" y="106679"/>
                </a:lnTo>
                <a:lnTo>
                  <a:pt x="2710688" y="106679"/>
                </a:lnTo>
                <a:lnTo>
                  <a:pt x="2710688" y="0"/>
                </a:lnTo>
                <a:close/>
              </a:path>
            </a:pathLst>
          </a:custGeom>
          <a:solidFill>
            <a:srgbClr val="939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17164" y="441959"/>
            <a:ext cx="2709545" cy="106680"/>
          </a:xfrm>
          <a:custGeom>
            <a:avLst/>
            <a:gdLst/>
            <a:ahLst/>
            <a:cxnLst/>
            <a:rect l="l" t="t" r="r" b="b"/>
            <a:pathLst>
              <a:path w="2709545" h="106679">
                <a:moveTo>
                  <a:pt x="2709291" y="0"/>
                </a:moveTo>
                <a:lnTo>
                  <a:pt x="0" y="0"/>
                </a:lnTo>
                <a:lnTo>
                  <a:pt x="0" y="106679"/>
                </a:lnTo>
                <a:lnTo>
                  <a:pt x="2709291" y="106679"/>
                </a:lnTo>
                <a:lnTo>
                  <a:pt x="2709291" y="0"/>
                </a:lnTo>
                <a:close/>
              </a:path>
            </a:pathLst>
          </a:custGeom>
          <a:solidFill>
            <a:srgbClr val="89B6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8055" y="600455"/>
            <a:ext cx="8239125" cy="1259205"/>
          </a:xfrm>
          <a:prstGeom prst="rect">
            <a:avLst/>
          </a:prstGeom>
          <a:solidFill>
            <a:srgbClr val="366655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4350">
              <a:latin typeface="Times New Roman"/>
              <a:cs typeface="Times New Roman"/>
            </a:endParaRPr>
          </a:p>
          <a:p>
            <a:pPr marL="647065">
              <a:lnSpc>
                <a:spcPct val="100000"/>
              </a:lnSpc>
              <a:spcBef>
                <a:spcPts val="5"/>
              </a:spcBef>
            </a:pPr>
            <a:r>
              <a:rPr sz="3200" b="1" spc="-20" dirty="0">
                <a:solidFill>
                  <a:srgbClr val="FFFFFF"/>
                </a:solidFill>
                <a:latin typeface="Gill Sans MT"/>
                <a:cs typeface="Gill Sans MT"/>
              </a:rPr>
              <a:t>SUPPORTIVE </a:t>
            </a:r>
            <a:r>
              <a:rPr sz="3200" b="1" spc="-5" dirty="0">
                <a:solidFill>
                  <a:srgbClr val="FFFFFF"/>
                </a:solidFill>
                <a:latin typeface="Gill Sans MT"/>
                <a:cs typeface="Gill Sans MT"/>
              </a:rPr>
              <a:t>MEASURES:</a:t>
            </a:r>
            <a:r>
              <a:rPr sz="3200" b="1" spc="-434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200" b="1" spc="-75" dirty="0">
                <a:solidFill>
                  <a:srgbClr val="FFFFFF"/>
                </a:solidFill>
                <a:latin typeface="Gill Sans MT"/>
                <a:cs typeface="Gill Sans MT"/>
              </a:rPr>
              <a:t>(CONT.)</a:t>
            </a:r>
            <a:endParaRPr sz="32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3618" y="6047144"/>
            <a:ext cx="37661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5" dirty="0">
                <a:solidFill>
                  <a:srgbClr val="89B647"/>
                </a:solidFill>
                <a:latin typeface="Gill Sans MT"/>
                <a:cs typeface="Gill Sans MT"/>
              </a:rPr>
              <a:t>COPYRIGHT</a:t>
            </a:r>
            <a:r>
              <a:rPr sz="900" spc="-9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2020</a:t>
            </a:r>
            <a:r>
              <a:rPr sz="900" spc="-5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-</a:t>
            </a:r>
            <a:r>
              <a:rPr sz="900" spc="-2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89B647"/>
                </a:solidFill>
                <a:latin typeface="Gill Sans MT"/>
                <a:cs typeface="Gill Sans MT"/>
              </a:rPr>
              <a:t>HAUSER,</a:t>
            </a:r>
            <a:r>
              <a:rPr sz="900" spc="-9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89B647"/>
                </a:solidFill>
                <a:latin typeface="Gill Sans MT"/>
                <a:cs typeface="Gill Sans MT"/>
              </a:rPr>
              <a:t>IZZO,</a:t>
            </a:r>
            <a:r>
              <a:rPr sz="900" spc="-3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89B647"/>
                </a:solidFill>
                <a:latin typeface="Gill Sans MT"/>
                <a:cs typeface="Gill Sans MT"/>
              </a:rPr>
              <a:t>PETRARCA,</a:t>
            </a:r>
            <a:r>
              <a:rPr sz="900" spc="-9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GLEASON</a:t>
            </a:r>
            <a:r>
              <a:rPr sz="900" spc="-5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&amp;</a:t>
            </a:r>
            <a:r>
              <a:rPr sz="900" spc="-5" dirty="0">
                <a:solidFill>
                  <a:srgbClr val="89B647"/>
                </a:solidFill>
                <a:latin typeface="Gill Sans MT"/>
                <a:cs typeface="Gill Sans MT"/>
              </a:rPr>
              <a:t> STILLMAN,</a:t>
            </a:r>
            <a:r>
              <a:rPr sz="900" spc="-18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8915" y="2291546"/>
            <a:ext cx="7600315" cy="2829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278130" indent="-342900">
              <a:lnSpc>
                <a:spcPct val="114999"/>
              </a:lnSpc>
              <a:spcBef>
                <a:spcPts val="95"/>
              </a:spcBef>
              <a:buClr>
                <a:srgbClr val="89B647"/>
              </a:buClr>
              <a:buSzPct val="90000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dirty="0">
                <a:latin typeface="Gill Sans MT"/>
                <a:cs typeface="Gill Sans MT"/>
              </a:rPr>
              <a:t>TheTitle IX </a:t>
            </a:r>
            <a:r>
              <a:rPr sz="2000" spc="-15" dirty="0">
                <a:latin typeface="Gill Sans MT"/>
                <a:cs typeface="Gill Sans MT"/>
              </a:rPr>
              <a:t>Coordinator </a:t>
            </a:r>
            <a:r>
              <a:rPr sz="2000" dirty="0">
                <a:latin typeface="Gill Sans MT"/>
                <a:cs typeface="Gill Sans MT"/>
              </a:rPr>
              <a:t>is </a:t>
            </a:r>
            <a:r>
              <a:rPr sz="2000" spc="-15" dirty="0">
                <a:latin typeface="Gill Sans MT"/>
                <a:cs typeface="Gill Sans MT"/>
              </a:rPr>
              <a:t>responsible </a:t>
            </a:r>
            <a:r>
              <a:rPr sz="2000" spc="-30" dirty="0">
                <a:latin typeface="Gill Sans MT"/>
                <a:cs typeface="Gill Sans MT"/>
              </a:rPr>
              <a:t>for </a:t>
            </a:r>
            <a:r>
              <a:rPr sz="2000" spc="-15" dirty="0">
                <a:latin typeface="Gill Sans MT"/>
                <a:cs typeface="Gill Sans MT"/>
              </a:rPr>
              <a:t>coordinating </a:t>
            </a:r>
            <a:r>
              <a:rPr sz="2000" dirty="0">
                <a:latin typeface="Gill Sans MT"/>
                <a:cs typeface="Gill Sans MT"/>
              </a:rPr>
              <a:t>the</a:t>
            </a:r>
            <a:r>
              <a:rPr sz="2000" spc="-360" dirty="0">
                <a:latin typeface="Gill Sans MT"/>
                <a:cs typeface="Gill Sans MT"/>
              </a:rPr>
              <a:t> </a:t>
            </a:r>
            <a:r>
              <a:rPr sz="2000" spc="-30" dirty="0">
                <a:latin typeface="Gill Sans MT"/>
                <a:cs typeface="Gill Sans MT"/>
              </a:rPr>
              <a:t>effective  </a:t>
            </a:r>
            <a:r>
              <a:rPr sz="2000" spc="-10" dirty="0">
                <a:latin typeface="Gill Sans MT"/>
                <a:cs typeface="Gill Sans MT"/>
              </a:rPr>
              <a:t>implementation </a:t>
            </a:r>
            <a:r>
              <a:rPr sz="2000" spc="-5" dirty="0">
                <a:latin typeface="Gill Sans MT"/>
                <a:cs typeface="Gill Sans MT"/>
              </a:rPr>
              <a:t>of </a:t>
            </a:r>
            <a:r>
              <a:rPr sz="2000" dirty="0">
                <a:latin typeface="Gill Sans MT"/>
                <a:cs typeface="Gill Sans MT"/>
              </a:rPr>
              <a:t>supportive</a:t>
            </a:r>
            <a:r>
              <a:rPr sz="2000" spc="-330" dirty="0">
                <a:latin typeface="Gill Sans MT"/>
                <a:cs typeface="Gill Sans MT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measures.</a:t>
            </a:r>
            <a:endParaRPr sz="2000" dirty="0">
              <a:latin typeface="Gill Sans MT"/>
              <a:cs typeface="Gill Sans MT"/>
            </a:endParaRPr>
          </a:p>
          <a:p>
            <a:pPr marL="354965" marR="489584" indent="-342900">
              <a:lnSpc>
                <a:spcPct val="114999"/>
              </a:lnSpc>
              <a:spcBef>
                <a:spcPts val="5"/>
              </a:spcBef>
              <a:buClr>
                <a:srgbClr val="89B647"/>
              </a:buClr>
              <a:buSzPct val="90000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spc="-5" dirty="0">
                <a:latin typeface="Gill Sans MT"/>
                <a:cs typeface="Gill Sans MT"/>
              </a:rPr>
              <a:t>Identifying,</a:t>
            </a:r>
            <a:r>
              <a:rPr lang="en-US" sz="2000" spc="-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offering,</a:t>
            </a:r>
            <a:r>
              <a:rPr sz="2000" spc="-350" dirty="0">
                <a:latin typeface="Gill Sans MT"/>
                <a:cs typeface="Gill Sans MT"/>
              </a:rPr>
              <a:t> </a:t>
            </a:r>
            <a:r>
              <a:rPr lang="en-US" sz="2000" spc="-35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and</a:t>
            </a:r>
            <a:r>
              <a:rPr sz="2000" spc="-35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monitoring</a:t>
            </a:r>
            <a:r>
              <a:rPr sz="2000" spc="-14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supportive</a:t>
            </a:r>
            <a:r>
              <a:rPr sz="2000" spc="-90" dirty="0">
                <a:latin typeface="Gill Sans MT"/>
                <a:cs typeface="Gill Sans MT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measures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should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be  </a:t>
            </a:r>
            <a:r>
              <a:rPr sz="2000" spc="-15" dirty="0">
                <a:latin typeface="Gill Sans MT"/>
                <a:cs typeface="Gill Sans MT"/>
              </a:rPr>
              <a:t>ongoing </a:t>
            </a:r>
            <a:r>
              <a:rPr sz="2000" dirty="0">
                <a:latin typeface="Gill Sans MT"/>
                <a:cs typeface="Gill Sans MT"/>
              </a:rPr>
              <a:t>and </a:t>
            </a:r>
            <a:r>
              <a:rPr sz="2000" spc="-15" dirty="0">
                <a:latin typeface="Gill Sans MT"/>
                <a:cs typeface="Gill Sans MT"/>
              </a:rPr>
              <a:t>continuous </a:t>
            </a:r>
            <a:r>
              <a:rPr sz="2000" dirty="0">
                <a:latin typeface="Gill Sans MT"/>
                <a:cs typeface="Gill Sans MT"/>
              </a:rPr>
              <a:t>until the situation</a:t>
            </a:r>
            <a:r>
              <a:rPr sz="2000" spc="-210" dirty="0">
                <a:latin typeface="Gill Sans MT"/>
                <a:cs typeface="Gill Sans MT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is</a:t>
            </a:r>
            <a:r>
              <a:rPr lang="en-US" sz="2000" spc="-20" dirty="0">
                <a:latin typeface="Gill Sans MT"/>
                <a:cs typeface="Gill Sans MT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resolved.</a:t>
            </a:r>
            <a:endParaRPr sz="2000" dirty="0">
              <a:latin typeface="Gill Sans MT"/>
              <a:cs typeface="Gill Sans MT"/>
            </a:endParaRPr>
          </a:p>
          <a:p>
            <a:pPr marL="355600" marR="5080" indent="-343535">
              <a:lnSpc>
                <a:spcPct val="114999"/>
              </a:lnSpc>
              <a:buClr>
                <a:srgbClr val="89B647"/>
              </a:buClr>
              <a:buSzPct val="90000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dirty="0">
                <a:latin typeface="Gill Sans MT"/>
                <a:cs typeface="Gill Sans MT"/>
              </a:rPr>
              <a:t>If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the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District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determines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that</a:t>
            </a:r>
            <a:r>
              <a:rPr sz="2000" spc="-35" dirty="0">
                <a:latin typeface="Gill Sans MT"/>
                <a:cs typeface="Gill Sans MT"/>
              </a:rPr>
              <a:t> </a:t>
            </a:r>
            <a:r>
              <a:rPr sz="2000" spc="-15" dirty="0">
                <a:latin typeface="Gill Sans MT"/>
                <a:cs typeface="Gill Sans MT"/>
              </a:rPr>
              <a:t>allegations</a:t>
            </a:r>
            <a:r>
              <a:rPr sz="2000" spc="-40" dirty="0">
                <a:latin typeface="Gill Sans MT"/>
                <a:cs typeface="Gill Sans MT"/>
              </a:rPr>
              <a:t> </a:t>
            </a:r>
            <a:r>
              <a:rPr sz="2000" spc="-15" dirty="0">
                <a:latin typeface="Gill Sans MT"/>
                <a:cs typeface="Gill Sans MT"/>
              </a:rPr>
              <a:t>would</a:t>
            </a:r>
            <a:r>
              <a:rPr sz="2000" spc="-8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not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constitute</a:t>
            </a:r>
            <a:r>
              <a:rPr sz="2000" spc="-300" dirty="0">
                <a:latin typeface="Gill Sans MT"/>
                <a:cs typeface="Gill Sans MT"/>
              </a:rPr>
              <a:t> </a:t>
            </a:r>
            <a:r>
              <a:rPr lang="en-US" sz="2000" spc="-30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Title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IX  sexual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harassment,</a:t>
            </a:r>
            <a:r>
              <a:rPr sz="2000" spc="-23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it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still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spc="-70" dirty="0">
                <a:latin typeface="Gill Sans MT"/>
                <a:cs typeface="Gill Sans MT"/>
              </a:rPr>
              <a:t>may</a:t>
            </a:r>
            <a:r>
              <a:rPr sz="2000" spc="-110" dirty="0">
                <a:latin typeface="Gill Sans MT"/>
                <a:cs typeface="Gill Sans MT"/>
              </a:rPr>
              <a:t> </a:t>
            </a:r>
            <a:r>
              <a:rPr sz="2000" spc="-35" dirty="0">
                <a:latin typeface="Gill Sans MT"/>
                <a:cs typeface="Gill Sans MT"/>
              </a:rPr>
              <a:t>provide</a:t>
            </a:r>
            <a:r>
              <a:rPr sz="2000" spc="-7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supportive</a:t>
            </a:r>
            <a:r>
              <a:rPr sz="2000" spc="-40" dirty="0">
                <a:latin typeface="Gill Sans MT"/>
                <a:cs typeface="Gill Sans MT"/>
              </a:rPr>
              <a:t> </a:t>
            </a:r>
            <a:r>
              <a:rPr sz="2000" spc="-20" dirty="0">
                <a:latin typeface="Gill Sans MT"/>
                <a:cs typeface="Gill Sans MT"/>
              </a:rPr>
              <a:t>measures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in</a:t>
            </a:r>
            <a:r>
              <a:rPr sz="2000" spc="-27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non-Title  IX </a:t>
            </a:r>
            <a:r>
              <a:rPr sz="2000" spc="-5" dirty="0">
                <a:latin typeface="Gill Sans MT"/>
                <a:cs typeface="Gill Sans MT"/>
              </a:rPr>
              <a:t>situations, </a:t>
            </a:r>
            <a:r>
              <a:rPr sz="2000" dirty="0">
                <a:latin typeface="Gill Sans MT"/>
                <a:cs typeface="Gill Sans MT"/>
              </a:rPr>
              <a:t>such </a:t>
            </a:r>
            <a:r>
              <a:rPr sz="2000" spc="-5" dirty="0">
                <a:latin typeface="Gill Sans MT"/>
                <a:cs typeface="Gill Sans MT"/>
              </a:rPr>
              <a:t>as </a:t>
            </a:r>
            <a:r>
              <a:rPr sz="2000" dirty="0">
                <a:latin typeface="Gill Sans MT"/>
                <a:cs typeface="Gill Sans MT"/>
              </a:rPr>
              <a:t>in </a:t>
            </a:r>
            <a:r>
              <a:rPr sz="2000" spc="-15" dirty="0">
                <a:latin typeface="Gill Sans MT"/>
                <a:cs typeface="Gill Sans MT"/>
              </a:rPr>
              <a:t>response </a:t>
            </a:r>
            <a:r>
              <a:rPr sz="2000" dirty="0">
                <a:latin typeface="Gill Sans MT"/>
                <a:cs typeface="Gill Sans MT"/>
              </a:rPr>
              <a:t>to </a:t>
            </a:r>
            <a:r>
              <a:rPr sz="2000" spc="-15" dirty="0">
                <a:latin typeface="Gill Sans MT"/>
                <a:cs typeface="Gill Sans MT"/>
              </a:rPr>
              <a:t>allegations </a:t>
            </a:r>
            <a:r>
              <a:rPr sz="2000" spc="-5" dirty="0">
                <a:latin typeface="Gill Sans MT"/>
                <a:cs typeface="Gill Sans MT"/>
              </a:rPr>
              <a:t>of bullying or </a:t>
            </a:r>
            <a:r>
              <a:rPr sz="2000" dirty="0">
                <a:latin typeface="Gill Sans MT"/>
                <a:cs typeface="Gill Sans MT"/>
              </a:rPr>
              <a:t>other  harassment.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8055" y="441959"/>
            <a:ext cx="2720340" cy="106680"/>
          </a:xfrm>
          <a:custGeom>
            <a:avLst/>
            <a:gdLst/>
            <a:ahLst/>
            <a:cxnLst/>
            <a:rect l="l" t="t" r="r" b="b"/>
            <a:pathLst>
              <a:path w="2720340" h="106679">
                <a:moveTo>
                  <a:pt x="2720340" y="0"/>
                </a:moveTo>
                <a:lnTo>
                  <a:pt x="0" y="0"/>
                </a:lnTo>
                <a:lnTo>
                  <a:pt x="0" y="106679"/>
                </a:lnTo>
                <a:lnTo>
                  <a:pt x="2720340" y="106679"/>
                </a:lnTo>
                <a:lnTo>
                  <a:pt x="2720340" y="0"/>
                </a:lnTo>
                <a:close/>
              </a:path>
            </a:pathLst>
          </a:custGeom>
          <a:solidFill>
            <a:srgbClr val="366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75603" y="441959"/>
            <a:ext cx="2710815" cy="106680"/>
          </a:xfrm>
          <a:custGeom>
            <a:avLst/>
            <a:gdLst/>
            <a:ahLst/>
            <a:cxnLst/>
            <a:rect l="l" t="t" r="r" b="b"/>
            <a:pathLst>
              <a:path w="2710815" h="106679">
                <a:moveTo>
                  <a:pt x="2710688" y="0"/>
                </a:moveTo>
                <a:lnTo>
                  <a:pt x="0" y="0"/>
                </a:lnTo>
                <a:lnTo>
                  <a:pt x="0" y="106679"/>
                </a:lnTo>
                <a:lnTo>
                  <a:pt x="2710688" y="106679"/>
                </a:lnTo>
                <a:lnTo>
                  <a:pt x="2710688" y="0"/>
                </a:lnTo>
                <a:close/>
              </a:path>
            </a:pathLst>
          </a:custGeom>
          <a:solidFill>
            <a:srgbClr val="939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17164" y="441959"/>
            <a:ext cx="2709545" cy="106680"/>
          </a:xfrm>
          <a:custGeom>
            <a:avLst/>
            <a:gdLst/>
            <a:ahLst/>
            <a:cxnLst/>
            <a:rect l="l" t="t" r="r" b="b"/>
            <a:pathLst>
              <a:path w="2709545" h="106679">
                <a:moveTo>
                  <a:pt x="2709291" y="0"/>
                </a:moveTo>
                <a:lnTo>
                  <a:pt x="0" y="0"/>
                </a:lnTo>
                <a:lnTo>
                  <a:pt x="0" y="106679"/>
                </a:lnTo>
                <a:lnTo>
                  <a:pt x="2709291" y="106679"/>
                </a:lnTo>
                <a:lnTo>
                  <a:pt x="2709291" y="0"/>
                </a:lnTo>
                <a:close/>
              </a:path>
            </a:pathLst>
          </a:custGeom>
          <a:solidFill>
            <a:srgbClr val="89B6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8055" y="600455"/>
            <a:ext cx="8239125" cy="1259205"/>
          </a:xfrm>
          <a:prstGeom prst="rect">
            <a:avLst/>
          </a:prstGeom>
          <a:solidFill>
            <a:srgbClr val="366655"/>
          </a:solidFill>
        </p:spPr>
        <p:txBody>
          <a:bodyPr vert="horz" wrap="square" lIns="0" tIns="195580" rIns="0" bIns="0" rtlCol="0">
            <a:spAutoFit/>
          </a:bodyPr>
          <a:lstStyle/>
          <a:p>
            <a:pPr marL="327660" marR="351790" indent="869950">
              <a:lnSpc>
                <a:spcPct val="100000"/>
              </a:lnSpc>
              <a:spcBef>
                <a:spcPts val="1540"/>
              </a:spcBef>
            </a:pPr>
            <a:r>
              <a:rPr sz="2900" b="1" spc="-55" dirty="0">
                <a:solidFill>
                  <a:srgbClr val="FFFFFF"/>
                </a:solidFill>
                <a:latin typeface="Gill Sans MT"/>
                <a:cs typeface="Gill Sans MT"/>
              </a:rPr>
              <a:t>WHAT </a:t>
            </a:r>
            <a:r>
              <a:rPr sz="2900" b="1" dirty="0">
                <a:solidFill>
                  <a:srgbClr val="FFFFFF"/>
                </a:solidFill>
                <a:latin typeface="Gill Sans MT"/>
                <a:cs typeface="Gill Sans MT"/>
              </a:rPr>
              <a:t>IS AN </a:t>
            </a:r>
            <a:r>
              <a:rPr sz="2900" b="1" spc="-35" dirty="0">
                <a:solidFill>
                  <a:srgbClr val="FFFFFF"/>
                </a:solidFill>
                <a:latin typeface="Gill Sans MT"/>
                <a:cs typeface="Gill Sans MT"/>
              </a:rPr>
              <a:t>“UNREASONABLY  </a:t>
            </a:r>
            <a:r>
              <a:rPr sz="2900" b="1" spc="-15" dirty="0">
                <a:solidFill>
                  <a:srgbClr val="FFFFFF"/>
                </a:solidFill>
                <a:latin typeface="Gill Sans MT"/>
                <a:cs typeface="Gill Sans MT"/>
              </a:rPr>
              <a:t>BURDENSOME” </a:t>
            </a:r>
            <a:r>
              <a:rPr sz="2900" b="1" spc="-20" dirty="0">
                <a:solidFill>
                  <a:srgbClr val="FFFFFF"/>
                </a:solidFill>
                <a:latin typeface="Gill Sans MT"/>
                <a:cs typeface="Gill Sans MT"/>
              </a:rPr>
              <a:t>SUPPORTIVE</a:t>
            </a:r>
            <a:r>
              <a:rPr sz="2900" b="1" spc="-34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00" b="1" spc="-5" dirty="0">
                <a:solidFill>
                  <a:srgbClr val="FFFFFF"/>
                </a:solidFill>
                <a:latin typeface="Gill Sans MT"/>
                <a:cs typeface="Gill Sans MT"/>
              </a:rPr>
              <a:t>MEASURE?</a:t>
            </a:r>
            <a:endParaRPr sz="29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3618" y="6047144"/>
            <a:ext cx="37661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5" dirty="0">
                <a:solidFill>
                  <a:srgbClr val="89B647"/>
                </a:solidFill>
                <a:latin typeface="Gill Sans MT"/>
                <a:cs typeface="Gill Sans MT"/>
              </a:rPr>
              <a:t>COPYRIGHT</a:t>
            </a:r>
            <a:r>
              <a:rPr sz="900" spc="-9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2020</a:t>
            </a:r>
            <a:r>
              <a:rPr sz="900" spc="-5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-</a:t>
            </a:r>
            <a:r>
              <a:rPr sz="900" spc="-2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89B647"/>
                </a:solidFill>
                <a:latin typeface="Gill Sans MT"/>
                <a:cs typeface="Gill Sans MT"/>
              </a:rPr>
              <a:t>HAUSER,</a:t>
            </a:r>
            <a:r>
              <a:rPr sz="900" spc="-9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89B647"/>
                </a:solidFill>
                <a:latin typeface="Gill Sans MT"/>
                <a:cs typeface="Gill Sans MT"/>
              </a:rPr>
              <a:t>IZZO,</a:t>
            </a:r>
            <a:r>
              <a:rPr sz="900" spc="-3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89B647"/>
                </a:solidFill>
                <a:latin typeface="Gill Sans MT"/>
                <a:cs typeface="Gill Sans MT"/>
              </a:rPr>
              <a:t>PETRARCA,</a:t>
            </a:r>
            <a:r>
              <a:rPr sz="900" spc="-9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GLEASON</a:t>
            </a:r>
            <a:r>
              <a:rPr sz="900" spc="-5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&amp;</a:t>
            </a:r>
            <a:r>
              <a:rPr sz="900" spc="-5" dirty="0">
                <a:solidFill>
                  <a:srgbClr val="89B647"/>
                </a:solidFill>
                <a:latin typeface="Gill Sans MT"/>
                <a:cs typeface="Gill Sans MT"/>
              </a:rPr>
              <a:t> STILLMAN,</a:t>
            </a:r>
            <a:r>
              <a:rPr sz="900" spc="-18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8915" y="2364128"/>
            <a:ext cx="7541259" cy="276288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00"/>
              </a:spcBef>
              <a:buClr>
                <a:srgbClr val="89B647"/>
              </a:buClr>
              <a:buSzPct val="90000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dirty="0">
                <a:latin typeface="Gill Sans MT"/>
                <a:cs typeface="Gill Sans MT"/>
              </a:rPr>
              <a:t>No specific definition in the</a:t>
            </a:r>
            <a:r>
              <a:rPr sz="2000" spc="-390" dirty="0">
                <a:latin typeface="Gill Sans MT"/>
                <a:cs typeface="Gill Sans MT"/>
              </a:rPr>
              <a:t> </a:t>
            </a:r>
            <a:r>
              <a:rPr sz="2000" spc="-15" dirty="0">
                <a:latin typeface="Gill Sans MT"/>
                <a:cs typeface="Gill Sans MT"/>
              </a:rPr>
              <a:t>regulations.</a:t>
            </a:r>
            <a:endParaRPr sz="2000">
              <a:latin typeface="Gill Sans MT"/>
              <a:cs typeface="Gill Sans MT"/>
            </a:endParaRPr>
          </a:p>
          <a:p>
            <a:pPr marL="354965" marR="5080" indent="-342900">
              <a:lnSpc>
                <a:spcPct val="106000"/>
              </a:lnSpc>
              <a:spcBef>
                <a:spcPts val="60"/>
              </a:spcBef>
              <a:buClr>
                <a:srgbClr val="89B647"/>
              </a:buClr>
              <a:buSzPct val="90000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dirty="0">
                <a:latin typeface="Gill Sans MT"/>
                <a:cs typeface="Gill Sans MT"/>
              </a:rPr>
              <a:t>The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spc="-15" dirty="0">
                <a:latin typeface="Gill Sans MT"/>
                <a:cs typeface="Gill Sans MT"/>
              </a:rPr>
              <a:t>Preamble</a:t>
            </a:r>
            <a:r>
              <a:rPr sz="2000" spc="-9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indicates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that</a:t>
            </a:r>
            <a:r>
              <a:rPr sz="2000" spc="-7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the</a:t>
            </a:r>
            <a:r>
              <a:rPr sz="2000" spc="-4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purpose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of</a:t>
            </a:r>
            <a:r>
              <a:rPr sz="2000" spc="-6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this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condition</a:t>
            </a:r>
            <a:r>
              <a:rPr sz="2000" spc="-9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is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to</a:t>
            </a:r>
            <a:r>
              <a:rPr sz="2000" spc="-305" dirty="0">
                <a:latin typeface="Gill Sans MT"/>
                <a:cs typeface="Gill Sans MT"/>
              </a:rPr>
              <a:t> </a:t>
            </a:r>
            <a:r>
              <a:rPr sz="2000" spc="-35" dirty="0">
                <a:latin typeface="Gill Sans MT"/>
                <a:cs typeface="Gill Sans MT"/>
              </a:rPr>
              <a:t>protect  </a:t>
            </a:r>
            <a:r>
              <a:rPr sz="2000" spc="-15" dirty="0">
                <a:latin typeface="Gill Sans MT"/>
                <a:cs typeface="Gill Sans MT"/>
              </a:rPr>
              <a:t>complainants </a:t>
            </a:r>
            <a:r>
              <a:rPr sz="2000" dirty="0">
                <a:latin typeface="Gill Sans MT"/>
                <a:cs typeface="Gill Sans MT"/>
              </a:rPr>
              <a:t>and </a:t>
            </a:r>
            <a:r>
              <a:rPr sz="2000" spc="-15" dirty="0">
                <a:latin typeface="Gill Sans MT"/>
                <a:cs typeface="Gill Sans MT"/>
              </a:rPr>
              <a:t>respondents </a:t>
            </a:r>
            <a:r>
              <a:rPr sz="2000" spc="-35" dirty="0">
                <a:latin typeface="Gill Sans MT"/>
                <a:cs typeface="Gill Sans MT"/>
              </a:rPr>
              <a:t>from </a:t>
            </a:r>
            <a:r>
              <a:rPr sz="2000" dirty="0">
                <a:latin typeface="Gill Sans MT"/>
                <a:cs typeface="Gill Sans MT"/>
              </a:rPr>
              <a:t>the </a:t>
            </a:r>
            <a:r>
              <a:rPr sz="2000" spc="-5" dirty="0">
                <a:latin typeface="Gill Sans MT"/>
                <a:cs typeface="Gill Sans MT"/>
              </a:rPr>
              <a:t>other </a:t>
            </a:r>
            <a:r>
              <a:rPr sz="2000" spc="-55" dirty="0">
                <a:latin typeface="Gill Sans MT"/>
                <a:cs typeface="Gill Sans MT"/>
              </a:rPr>
              <a:t>party’s </a:t>
            </a:r>
            <a:r>
              <a:rPr sz="2000" spc="-10" dirty="0">
                <a:latin typeface="Gill Sans MT"/>
                <a:cs typeface="Gill Sans MT"/>
              </a:rPr>
              <a:t>request </a:t>
            </a:r>
            <a:r>
              <a:rPr sz="2000" spc="-30" dirty="0">
                <a:latin typeface="Gill Sans MT"/>
                <a:cs typeface="Gill Sans MT"/>
              </a:rPr>
              <a:t>for</a:t>
            </a:r>
            <a:r>
              <a:rPr sz="2000" spc="24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a</a:t>
            </a:r>
            <a:endParaRPr sz="2000">
              <a:latin typeface="Gill Sans MT"/>
              <a:cs typeface="Gill Sans MT"/>
            </a:endParaRPr>
          </a:p>
          <a:p>
            <a:pPr marL="355600" marR="372110" indent="-635">
              <a:lnSpc>
                <a:spcPct val="114999"/>
              </a:lnSpc>
            </a:pPr>
            <a:r>
              <a:rPr sz="2000" spc="-5" dirty="0">
                <a:latin typeface="Gill Sans MT"/>
                <a:cs typeface="Gill Sans MT"/>
              </a:rPr>
              <a:t>supportive </a:t>
            </a:r>
            <a:r>
              <a:rPr sz="2000" spc="-20" dirty="0">
                <a:latin typeface="Gill Sans MT"/>
                <a:cs typeface="Gill Sans MT"/>
              </a:rPr>
              <a:t>measure </a:t>
            </a:r>
            <a:r>
              <a:rPr sz="2000" spc="-5" dirty="0">
                <a:latin typeface="Gill Sans MT"/>
                <a:cs typeface="Gill Sans MT"/>
              </a:rPr>
              <a:t>that </a:t>
            </a:r>
            <a:r>
              <a:rPr sz="2000" spc="-25" dirty="0">
                <a:latin typeface="Gill Sans MT"/>
                <a:cs typeface="Gill Sans MT"/>
              </a:rPr>
              <a:t>would </a:t>
            </a:r>
            <a:r>
              <a:rPr sz="2000" spc="-20" dirty="0">
                <a:latin typeface="Gill Sans MT"/>
                <a:cs typeface="Gill Sans MT"/>
              </a:rPr>
              <a:t>unreasonably </a:t>
            </a:r>
            <a:r>
              <a:rPr sz="2000" spc="-30" dirty="0">
                <a:latin typeface="Gill Sans MT"/>
                <a:cs typeface="Gill Sans MT"/>
              </a:rPr>
              <a:t>interfere </a:t>
            </a:r>
            <a:r>
              <a:rPr sz="2000" spc="-5" dirty="0">
                <a:latin typeface="Gill Sans MT"/>
                <a:cs typeface="Gill Sans MT"/>
              </a:rPr>
              <a:t>with either  </a:t>
            </a:r>
            <a:r>
              <a:rPr sz="2000" spc="-55" dirty="0">
                <a:latin typeface="Gill Sans MT"/>
                <a:cs typeface="Gill Sans MT"/>
              </a:rPr>
              <a:t>party’s </a:t>
            </a:r>
            <a:r>
              <a:rPr sz="2000" dirty="0">
                <a:latin typeface="Gill Sans MT"/>
                <a:cs typeface="Gill Sans MT"/>
              </a:rPr>
              <a:t>educational</a:t>
            </a:r>
            <a:r>
              <a:rPr sz="2000" spc="-25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pursuits.</a:t>
            </a:r>
            <a:endParaRPr sz="2000">
              <a:latin typeface="Gill Sans MT"/>
              <a:cs typeface="Gill Sans MT"/>
            </a:endParaRPr>
          </a:p>
          <a:p>
            <a:pPr marL="354965" marR="46355" indent="-342900">
              <a:lnSpc>
                <a:spcPct val="114999"/>
              </a:lnSpc>
              <a:spcBef>
                <a:spcPts val="5"/>
              </a:spcBef>
              <a:buClr>
                <a:srgbClr val="89B647"/>
              </a:buClr>
              <a:buSzPct val="90000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dirty="0">
                <a:latin typeface="Gill Sans MT"/>
                <a:cs typeface="Gill Sans MT"/>
              </a:rPr>
              <a:t>The Comments </a:t>
            </a:r>
            <a:r>
              <a:rPr sz="2000" spc="-5" dirty="0">
                <a:latin typeface="Gill Sans MT"/>
                <a:cs typeface="Gill Sans MT"/>
              </a:rPr>
              <a:t>suggest </a:t>
            </a:r>
            <a:r>
              <a:rPr sz="2000" dirty="0">
                <a:latin typeface="Gill Sans MT"/>
                <a:cs typeface="Gill Sans MT"/>
              </a:rPr>
              <a:t>that the </a:t>
            </a:r>
            <a:r>
              <a:rPr sz="2000" spc="-55" dirty="0">
                <a:latin typeface="Gill Sans MT"/>
                <a:cs typeface="Gill Sans MT"/>
              </a:rPr>
              <a:t>District’s </a:t>
            </a:r>
            <a:r>
              <a:rPr sz="2000" spc="-20" dirty="0">
                <a:latin typeface="Gill Sans MT"/>
                <a:cs typeface="Gill Sans MT"/>
              </a:rPr>
              <a:t>grievance </a:t>
            </a:r>
            <a:r>
              <a:rPr sz="2000" spc="-30" dirty="0">
                <a:latin typeface="Gill Sans MT"/>
                <a:cs typeface="Gill Sans MT"/>
              </a:rPr>
              <a:t>process </a:t>
            </a:r>
            <a:r>
              <a:rPr sz="2000" dirty="0">
                <a:latin typeface="Gill Sans MT"/>
                <a:cs typeface="Gill Sans MT"/>
              </a:rPr>
              <a:t>should</a:t>
            </a:r>
            <a:r>
              <a:rPr sz="2000" spc="-37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be  conducted </a:t>
            </a:r>
            <a:r>
              <a:rPr sz="2000" spc="-5" dirty="0">
                <a:latin typeface="Gill Sans MT"/>
                <a:cs typeface="Gill Sans MT"/>
              </a:rPr>
              <a:t>timely </a:t>
            </a:r>
            <a:r>
              <a:rPr sz="2000" dirty="0">
                <a:latin typeface="Gill Sans MT"/>
                <a:cs typeface="Gill Sans MT"/>
              </a:rPr>
              <a:t>to </a:t>
            </a:r>
            <a:r>
              <a:rPr sz="2000" spc="-65" dirty="0">
                <a:latin typeface="Gill Sans MT"/>
                <a:cs typeface="Gill Sans MT"/>
              </a:rPr>
              <a:t>avoid </a:t>
            </a:r>
            <a:r>
              <a:rPr sz="2000" dirty="0">
                <a:latin typeface="Gill Sans MT"/>
                <a:cs typeface="Gill Sans MT"/>
              </a:rPr>
              <a:t>supportive </a:t>
            </a:r>
            <a:r>
              <a:rPr sz="2000" spc="-20" dirty="0">
                <a:latin typeface="Gill Sans MT"/>
                <a:cs typeface="Gill Sans MT"/>
              </a:rPr>
              <a:t>measures </a:t>
            </a:r>
            <a:r>
              <a:rPr sz="2000" dirty="0">
                <a:latin typeface="Gill Sans MT"/>
                <a:cs typeface="Gill Sans MT"/>
              </a:rPr>
              <a:t>being </a:t>
            </a:r>
            <a:r>
              <a:rPr sz="2000" spc="-20" dirty="0">
                <a:latin typeface="Gill Sans MT"/>
                <a:cs typeface="Gill Sans MT"/>
              </a:rPr>
              <a:t>unreasonably  </a:t>
            </a:r>
            <a:r>
              <a:rPr sz="2000" dirty="0">
                <a:latin typeface="Gill Sans MT"/>
                <a:cs typeface="Gill Sans MT"/>
              </a:rPr>
              <a:t>burdensome.</a:t>
            </a:r>
            <a:endParaRPr sz="20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8055" y="441959"/>
            <a:ext cx="2720340" cy="106680"/>
          </a:xfrm>
          <a:custGeom>
            <a:avLst/>
            <a:gdLst/>
            <a:ahLst/>
            <a:cxnLst/>
            <a:rect l="l" t="t" r="r" b="b"/>
            <a:pathLst>
              <a:path w="2720340" h="106679">
                <a:moveTo>
                  <a:pt x="2720340" y="0"/>
                </a:moveTo>
                <a:lnTo>
                  <a:pt x="0" y="0"/>
                </a:lnTo>
                <a:lnTo>
                  <a:pt x="0" y="106679"/>
                </a:lnTo>
                <a:lnTo>
                  <a:pt x="2720340" y="106679"/>
                </a:lnTo>
                <a:lnTo>
                  <a:pt x="2720340" y="0"/>
                </a:lnTo>
                <a:close/>
              </a:path>
            </a:pathLst>
          </a:custGeom>
          <a:solidFill>
            <a:srgbClr val="366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75603" y="441959"/>
            <a:ext cx="2710815" cy="106680"/>
          </a:xfrm>
          <a:custGeom>
            <a:avLst/>
            <a:gdLst/>
            <a:ahLst/>
            <a:cxnLst/>
            <a:rect l="l" t="t" r="r" b="b"/>
            <a:pathLst>
              <a:path w="2710815" h="106679">
                <a:moveTo>
                  <a:pt x="2710688" y="0"/>
                </a:moveTo>
                <a:lnTo>
                  <a:pt x="0" y="0"/>
                </a:lnTo>
                <a:lnTo>
                  <a:pt x="0" y="106679"/>
                </a:lnTo>
                <a:lnTo>
                  <a:pt x="2710688" y="106679"/>
                </a:lnTo>
                <a:lnTo>
                  <a:pt x="2710688" y="0"/>
                </a:lnTo>
                <a:close/>
              </a:path>
            </a:pathLst>
          </a:custGeom>
          <a:solidFill>
            <a:srgbClr val="939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17164" y="441959"/>
            <a:ext cx="2709545" cy="106680"/>
          </a:xfrm>
          <a:custGeom>
            <a:avLst/>
            <a:gdLst/>
            <a:ahLst/>
            <a:cxnLst/>
            <a:rect l="l" t="t" r="r" b="b"/>
            <a:pathLst>
              <a:path w="2709545" h="106679">
                <a:moveTo>
                  <a:pt x="2709291" y="0"/>
                </a:moveTo>
                <a:lnTo>
                  <a:pt x="0" y="0"/>
                </a:lnTo>
                <a:lnTo>
                  <a:pt x="0" y="106679"/>
                </a:lnTo>
                <a:lnTo>
                  <a:pt x="2709291" y="106679"/>
                </a:lnTo>
                <a:lnTo>
                  <a:pt x="2709291" y="0"/>
                </a:lnTo>
                <a:close/>
              </a:path>
            </a:pathLst>
          </a:custGeom>
          <a:solidFill>
            <a:srgbClr val="89B6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8055" y="600455"/>
            <a:ext cx="8239125" cy="635635"/>
          </a:xfrm>
          <a:prstGeom prst="rect">
            <a:avLst/>
          </a:prstGeom>
          <a:solidFill>
            <a:srgbClr val="366655"/>
          </a:solidFill>
        </p:spPr>
        <p:txBody>
          <a:bodyPr vert="horz" wrap="square" lIns="0" tIns="172720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1360"/>
              </a:spcBef>
            </a:pPr>
            <a:r>
              <a:rPr sz="2800" b="1" spc="-30" dirty="0">
                <a:solidFill>
                  <a:srgbClr val="FFFFFF"/>
                </a:solidFill>
                <a:latin typeface="Gill Sans MT"/>
                <a:cs typeface="Gill Sans MT"/>
              </a:rPr>
              <a:t>EXAMPLES </a:t>
            </a:r>
            <a:r>
              <a:rPr sz="2800" b="1" spc="-5" dirty="0">
                <a:solidFill>
                  <a:srgbClr val="FFFFFF"/>
                </a:solidFill>
                <a:latin typeface="Gill Sans MT"/>
                <a:cs typeface="Gill Sans MT"/>
              </a:rPr>
              <a:t>OF </a:t>
            </a:r>
            <a:r>
              <a:rPr sz="2800" b="1" spc="-25" dirty="0">
                <a:solidFill>
                  <a:srgbClr val="FFFFFF"/>
                </a:solidFill>
                <a:latin typeface="Gill Sans MT"/>
                <a:cs typeface="Gill Sans MT"/>
              </a:rPr>
              <a:t>SUPPORTIVE</a:t>
            </a:r>
            <a:r>
              <a:rPr sz="2800" b="1" spc="-4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Gill Sans MT"/>
                <a:cs typeface="Gill Sans MT"/>
              </a:rPr>
              <a:t>MEASURES:</a:t>
            </a:r>
            <a:endParaRPr sz="2800">
              <a:latin typeface="Gill Sans MT"/>
              <a:cs typeface="Gill Sans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16991" y="2162555"/>
            <a:ext cx="4091940" cy="4084320"/>
            <a:chOff x="316991" y="2162555"/>
            <a:chExt cx="4091940" cy="4084320"/>
          </a:xfrm>
        </p:grpSpPr>
        <p:sp>
          <p:nvSpPr>
            <p:cNvPr id="7" name="object 7"/>
            <p:cNvSpPr/>
            <p:nvPr/>
          </p:nvSpPr>
          <p:spPr>
            <a:xfrm>
              <a:off x="336041" y="2181605"/>
              <a:ext cx="4053840" cy="4046220"/>
            </a:xfrm>
            <a:custGeom>
              <a:avLst/>
              <a:gdLst/>
              <a:ahLst/>
              <a:cxnLst/>
              <a:rect l="l" t="t" r="r" b="b"/>
              <a:pathLst>
                <a:path w="4053840" h="4046220">
                  <a:moveTo>
                    <a:pt x="0" y="0"/>
                  </a:moveTo>
                  <a:lnTo>
                    <a:pt x="4053840" y="0"/>
                  </a:lnTo>
                  <a:lnTo>
                    <a:pt x="4053840" y="4045966"/>
                  </a:lnTo>
                  <a:lnTo>
                    <a:pt x="0" y="4045966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3666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2251" y="2650236"/>
              <a:ext cx="3723131" cy="30708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829576" y="2426351"/>
            <a:ext cx="3509010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89B647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800" spc="-5" dirty="0">
                <a:latin typeface="Gill Sans MT"/>
                <a:cs typeface="Gill Sans MT"/>
              </a:rPr>
              <a:t>Counseling</a:t>
            </a:r>
            <a:endParaRPr sz="1800" dirty="0">
              <a:latin typeface="Gill Sans MT"/>
              <a:cs typeface="Gill Sans MT"/>
            </a:endParaRPr>
          </a:p>
          <a:p>
            <a:pPr marL="355600" marR="261620" indent="-342900">
              <a:lnSpc>
                <a:spcPct val="100000"/>
              </a:lnSpc>
              <a:buClr>
                <a:srgbClr val="89B647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800" dirty="0">
                <a:latin typeface="Gill Sans MT"/>
                <a:cs typeface="Gill Sans MT"/>
              </a:rPr>
              <a:t>Extension of </a:t>
            </a:r>
            <a:r>
              <a:rPr sz="1800" spc="-5" dirty="0">
                <a:latin typeface="Gill Sans MT"/>
                <a:cs typeface="Gill Sans MT"/>
              </a:rPr>
              <a:t>deadlines</a:t>
            </a:r>
            <a:r>
              <a:rPr sz="1800" spc="-145" dirty="0">
                <a:latin typeface="Gill Sans MT"/>
                <a:cs typeface="Gill Sans MT"/>
              </a:rPr>
              <a:t> </a:t>
            </a:r>
            <a:r>
              <a:rPr sz="1800" spc="25" dirty="0">
                <a:latin typeface="Gill Sans MT"/>
                <a:cs typeface="Gill Sans MT"/>
              </a:rPr>
              <a:t>or</a:t>
            </a:r>
            <a:r>
              <a:rPr lang="en-US" sz="1800" spc="25" dirty="0">
                <a:latin typeface="Gill Sans MT"/>
                <a:cs typeface="Gill Sans MT"/>
              </a:rPr>
              <a:t> </a:t>
            </a:r>
            <a:r>
              <a:rPr sz="1800" spc="25" dirty="0">
                <a:latin typeface="Gill Sans MT"/>
                <a:cs typeface="Gill Sans MT"/>
              </a:rPr>
              <a:t>other </a:t>
            </a:r>
            <a:r>
              <a:rPr sz="1800" spc="-20" dirty="0">
                <a:latin typeface="Gill Sans MT"/>
                <a:cs typeface="Gill Sans MT"/>
              </a:rPr>
              <a:t>course-related</a:t>
            </a:r>
            <a:r>
              <a:rPr sz="1800" spc="-95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adjustments.</a:t>
            </a:r>
            <a:endParaRPr sz="1800" dirty="0">
              <a:latin typeface="Gill Sans MT"/>
              <a:cs typeface="Gill Sans MT"/>
            </a:endParaRPr>
          </a:p>
          <a:p>
            <a:pPr marL="354965" marR="478155" indent="-342900">
              <a:lnSpc>
                <a:spcPct val="100000"/>
              </a:lnSpc>
              <a:buClr>
                <a:srgbClr val="89B647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800" spc="-5" dirty="0">
                <a:latin typeface="Gill Sans MT"/>
                <a:cs typeface="Gill Sans MT"/>
              </a:rPr>
              <a:t>Modification </a:t>
            </a:r>
            <a:r>
              <a:rPr sz="1800" dirty="0">
                <a:latin typeface="Gill Sans MT"/>
                <a:cs typeface="Gill Sans MT"/>
              </a:rPr>
              <a:t>of </a:t>
            </a:r>
            <a:r>
              <a:rPr sz="1800" spc="-30" dirty="0">
                <a:latin typeface="Gill Sans MT"/>
                <a:cs typeface="Gill Sans MT"/>
              </a:rPr>
              <a:t>work </a:t>
            </a:r>
            <a:r>
              <a:rPr sz="1800" dirty="0">
                <a:latin typeface="Gill Sans MT"/>
                <a:cs typeface="Gill Sans MT"/>
              </a:rPr>
              <a:t>or</a:t>
            </a:r>
            <a:r>
              <a:rPr sz="1800" spc="-270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class  schedules </a:t>
            </a:r>
            <a:r>
              <a:rPr sz="1800" dirty="0">
                <a:latin typeface="Gill Sans MT"/>
                <a:cs typeface="Gill Sans MT"/>
              </a:rPr>
              <a:t>or </a:t>
            </a:r>
            <a:r>
              <a:rPr sz="1800" spc="-5" dirty="0">
                <a:latin typeface="Gill Sans MT"/>
                <a:cs typeface="Gill Sans MT"/>
              </a:rPr>
              <a:t>student</a:t>
            </a:r>
            <a:r>
              <a:rPr sz="1800" spc="-380" dirty="0">
                <a:latin typeface="Gill Sans MT"/>
                <a:cs typeface="Gill Sans MT"/>
              </a:rPr>
              <a:t> </a:t>
            </a:r>
            <a:r>
              <a:rPr lang="en-US" sz="1800" spc="-38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seating.</a:t>
            </a:r>
          </a:p>
          <a:p>
            <a:pPr marL="355600" indent="-342900">
              <a:lnSpc>
                <a:spcPct val="100000"/>
              </a:lnSpc>
              <a:buClr>
                <a:srgbClr val="89B647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800" spc="5" dirty="0">
                <a:latin typeface="Gill Sans MT"/>
                <a:cs typeface="Gill Sans MT"/>
              </a:rPr>
              <a:t>Escort</a:t>
            </a:r>
            <a:r>
              <a:rPr sz="1800" spc="-1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services.</a:t>
            </a:r>
          </a:p>
          <a:p>
            <a:pPr marL="355600" marR="386715" indent="-342900">
              <a:lnSpc>
                <a:spcPct val="100000"/>
              </a:lnSpc>
              <a:buClr>
                <a:srgbClr val="89B647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800" spc="-5" dirty="0">
                <a:latin typeface="Gill Sans MT"/>
                <a:cs typeface="Gill Sans MT"/>
              </a:rPr>
              <a:t>Mutual </a:t>
            </a:r>
            <a:r>
              <a:rPr sz="1800" spc="-20" dirty="0">
                <a:latin typeface="Gill Sans MT"/>
                <a:cs typeface="Gill Sans MT"/>
              </a:rPr>
              <a:t>restrictions </a:t>
            </a:r>
            <a:r>
              <a:rPr sz="1800" dirty="0">
                <a:latin typeface="Gill Sans MT"/>
                <a:cs typeface="Gill Sans MT"/>
              </a:rPr>
              <a:t>on</a:t>
            </a:r>
            <a:r>
              <a:rPr sz="1800" spc="-28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contact  </a:t>
            </a:r>
            <a:r>
              <a:rPr sz="1800" spc="-5" dirty="0">
                <a:latin typeface="Gill Sans MT"/>
                <a:cs typeface="Gill Sans MT"/>
              </a:rPr>
              <a:t>between </a:t>
            </a:r>
            <a:r>
              <a:rPr sz="1800" dirty="0">
                <a:latin typeface="Gill Sans MT"/>
                <a:cs typeface="Gill Sans MT"/>
              </a:rPr>
              <a:t>the</a:t>
            </a:r>
            <a:r>
              <a:rPr sz="1800" spc="-10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parties.</a:t>
            </a:r>
          </a:p>
          <a:p>
            <a:pPr marL="355600" indent="-342900">
              <a:lnSpc>
                <a:spcPct val="100000"/>
              </a:lnSpc>
              <a:buClr>
                <a:srgbClr val="89B647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800" spc="-50" dirty="0">
                <a:latin typeface="Gill Sans MT"/>
                <a:cs typeface="Gill Sans MT"/>
              </a:rPr>
              <a:t>Leaves</a:t>
            </a:r>
            <a:r>
              <a:rPr sz="1800" spc="-6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of</a:t>
            </a:r>
            <a:r>
              <a:rPr sz="1800" spc="-200" dirty="0">
                <a:latin typeface="Gill Sans MT"/>
                <a:cs typeface="Gill Sans MT"/>
              </a:rPr>
              <a:t> </a:t>
            </a:r>
            <a:r>
              <a:rPr lang="en-US" sz="1800" spc="-20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Absence</a:t>
            </a:r>
            <a:r>
              <a:rPr sz="1800" spc="-15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for</a:t>
            </a:r>
            <a:r>
              <a:rPr sz="1800" spc="-254" dirty="0">
                <a:latin typeface="Gill Sans MT"/>
                <a:cs typeface="Gill Sans MT"/>
              </a:rPr>
              <a:t> </a:t>
            </a:r>
            <a:r>
              <a:rPr sz="1800" spc="-10" dirty="0">
                <a:latin typeface="Gill Sans MT"/>
                <a:cs typeface="Gill Sans MT"/>
              </a:rPr>
              <a:t>employee.</a:t>
            </a:r>
            <a:endParaRPr sz="1800" dirty="0">
              <a:latin typeface="Gill Sans MT"/>
              <a:cs typeface="Gill Sans MT"/>
            </a:endParaRPr>
          </a:p>
          <a:p>
            <a:pPr marL="355600" indent="-342900">
              <a:lnSpc>
                <a:spcPct val="100000"/>
              </a:lnSpc>
              <a:buClr>
                <a:srgbClr val="89B647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800" spc="-20" dirty="0">
                <a:latin typeface="Gill Sans MT"/>
                <a:cs typeface="Gill Sans MT"/>
              </a:rPr>
              <a:t>Increased </a:t>
            </a:r>
            <a:r>
              <a:rPr sz="1800" spc="-5" dirty="0">
                <a:latin typeface="Gill Sans MT"/>
                <a:cs typeface="Gill Sans MT"/>
              </a:rPr>
              <a:t>security </a:t>
            </a:r>
            <a:r>
              <a:rPr sz="1800" dirty="0">
                <a:latin typeface="Gill Sans MT"/>
                <a:cs typeface="Gill Sans MT"/>
              </a:rPr>
              <a:t>and</a:t>
            </a:r>
            <a:r>
              <a:rPr sz="1800" spc="-250" dirty="0">
                <a:latin typeface="Gill Sans MT"/>
                <a:cs typeface="Gill Sans MT"/>
              </a:rPr>
              <a:t> </a:t>
            </a:r>
            <a:r>
              <a:rPr sz="1800" spc="-15" dirty="0">
                <a:latin typeface="Gill Sans MT"/>
                <a:cs typeface="Gill Sans MT"/>
              </a:rPr>
              <a:t>monitoring.</a:t>
            </a:r>
            <a:endParaRPr sz="1800" dirty="0">
              <a:latin typeface="Gill Sans MT"/>
              <a:cs typeface="Gill Sans MT"/>
            </a:endParaRPr>
          </a:p>
          <a:p>
            <a:pPr marL="355600" indent="-342900">
              <a:lnSpc>
                <a:spcPct val="100000"/>
              </a:lnSpc>
              <a:buClr>
                <a:srgbClr val="89B647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800" spc="-5" dirty="0">
                <a:latin typeface="Gill Sans MT"/>
                <a:cs typeface="Gill Sans MT"/>
              </a:rPr>
              <a:t>Other similar</a:t>
            </a:r>
            <a:r>
              <a:rPr sz="1800" spc="-125" dirty="0">
                <a:latin typeface="Gill Sans MT"/>
                <a:cs typeface="Gill Sans MT"/>
              </a:rPr>
              <a:t> </a:t>
            </a:r>
            <a:r>
              <a:rPr sz="1800" spc="-30" dirty="0">
                <a:latin typeface="Gill Sans MT"/>
                <a:cs typeface="Gill Sans MT"/>
              </a:rPr>
              <a:t>measures.</a:t>
            </a:r>
            <a:endParaRPr sz="1800" dirty="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3618" y="6496293"/>
            <a:ext cx="37661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5" dirty="0">
                <a:solidFill>
                  <a:srgbClr val="89B647"/>
                </a:solidFill>
                <a:latin typeface="Gill Sans MT"/>
                <a:cs typeface="Gill Sans MT"/>
              </a:rPr>
              <a:t>COPYRIGHT</a:t>
            </a:r>
            <a:r>
              <a:rPr sz="900" spc="-9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2020</a:t>
            </a:r>
            <a:r>
              <a:rPr sz="900" spc="-5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-</a:t>
            </a:r>
            <a:r>
              <a:rPr sz="900" spc="-2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89B647"/>
                </a:solidFill>
                <a:latin typeface="Gill Sans MT"/>
                <a:cs typeface="Gill Sans MT"/>
              </a:rPr>
              <a:t>HAUSER,</a:t>
            </a:r>
            <a:r>
              <a:rPr sz="900" spc="-9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89B647"/>
                </a:solidFill>
                <a:latin typeface="Gill Sans MT"/>
                <a:cs typeface="Gill Sans MT"/>
              </a:rPr>
              <a:t>IZZO,</a:t>
            </a:r>
            <a:r>
              <a:rPr sz="900" spc="-3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89B647"/>
                </a:solidFill>
                <a:latin typeface="Gill Sans MT"/>
                <a:cs typeface="Gill Sans MT"/>
              </a:rPr>
              <a:t>PETRARCA,</a:t>
            </a:r>
            <a:r>
              <a:rPr sz="900" spc="-9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GLEASON</a:t>
            </a:r>
            <a:r>
              <a:rPr sz="900" spc="-5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&amp;</a:t>
            </a:r>
            <a:r>
              <a:rPr sz="900" spc="-5" dirty="0">
                <a:solidFill>
                  <a:srgbClr val="89B647"/>
                </a:solidFill>
                <a:latin typeface="Gill Sans MT"/>
                <a:cs typeface="Gill Sans MT"/>
              </a:rPr>
              <a:t> STILLMAN,</a:t>
            </a:r>
            <a:r>
              <a:rPr sz="900" spc="-18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8055" y="441959"/>
            <a:ext cx="2720340" cy="106680"/>
          </a:xfrm>
          <a:custGeom>
            <a:avLst/>
            <a:gdLst/>
            <a:ahLst/>
            <a:cxnLst/>
            <a:rect l="l" t="t" r="r" b="b"/>
            <a:pathLst>
              <a:path w="2720340" h="106679">
                <a:moveTo>
                  <a:pt x="2720340" y="0"/>
                </a:moveTo>
                <a:lnTo>
                  <a:pt x="0" y="0"/>
                </a:lnTo>
                <a:lnTo>
                  <a:pt x="0" y="106679"/>
                </a:lnTo>
                <a:lnTo>
                  <a:pt x="2720340" y="106679"/>
                </a:lnTo>
                <a:lnTo>
                  <a:pt x="2720340" y="0"/>
                </a:lnTo>
                <a:close/>
              </a:path>
            </a:pathLst>
          </a:custGeom>
          <a:solidFill>
            <a:srgbClr val="366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75603" y="441959"/>
            <a:ext cx="2710815" cy="106680"/>
          </a:xfrm>
          <a:custGeom>
            <a:avLst/>
            <a:gdLst/>
            <a:ahLst/>
            <a:cxnLst/>
            <a:rect l="l" t="t" r="r" b="b"/>
            <a:pathLst>
              <a:path w="2710815" h="106679">
                <a:moveTo>
                  <a:pt x="2710688" y="0"/>
                </a:moveTo>
                <a:lnTo>
                  <a:pt x="0" y="0"/>
                </a:lnTo>
                <a:lnTo>
                  <a:pt x="0" y="106679"/>
                </a:lnTo>
                <a:lnTo>
                  <a:pt x="2710688" y="106679"/>
                </a:lnTo>
                <a:lnTo>
                  <a:pt x="2710688" y="0"/>
                </a:lnTo>
                <a:close/>
              </a:path>
            </a:pathLst>
          </a:custGeom>
          <a:solidFill>
            <a:srgbClr val="939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17164" y="441959"/>
            <a:ext cx="2709545" cy="106680"/>
          </a:xfrm>
          <a:custGeom>
            <a:avLst/>
            <a:gdLst/>
            <a:ahLst/>
            <a:cxnLst/>
            <a:rect l="l" t="t" r="r" b="b"/>
            <a:pathLst>
              <a:path w="2709545" h="106679">
                <a:moveTo>
                  <a:pt x="2709291" y="0"/>
                </a:moveTo>
                <a:lnTo>
                  <a:pt x="0" y="0"/>
                </a:lnTo>
                <a:lnTo>
                  <a:pt x="0" y="106679"/>
                </a:lnTo>
                <a:lnTo>
                  <a:pt x="2709291" y="106679"/>
                </a:lnTo>
                <a:lnTo>
                  <a:pt x="2709291" y="0"/>
                </a:lnTo>
                <a:close/>
              </a:path>
            </a:pathLst>
          </a:custGeom>
          <a:solidFill>
            <a:srgbClr val="89B6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8055" y="600455"/>
            <a:ext cx="8239125" cy="1259205"/>
          </a:xfrm>
          <a:prstGeom prst="rect">
            <a:avLst/>
          </a:prstGeom>
          <a:solidFill>
            <a:srgbClr val="366655"/>
          </a:solidFill>
        </p:spPr>
        <p:txBody>
          <a:bodyPr vert="horz" wrap="square" lIns="0" tIns="99695" rIns="0" bIns="0" rtlCol="0">
            <a:spAutoFit/>
          </a:bodyPr>
          <a:lstStyle/>
          <a:p>
            <a:pPr marL="1437005" marR="1217930" indent="-221615">
              <a:lnSpc>
                <a:spcPct val="100000"/>
              </a:lnSpc>
              <a:spcBef>
                <a:spcPts val="785"/>
              </a:spcBef>
            </a:pPr>
            <a:r>
              <a:rPr sz="3200" b="1" spc="-5" dirty="0">
                <a:solidFill>
                  <a:srgbClr val="FFFFFF"/>
                </a:solidFill>
                <a:latin typeface="Gill Sans MT"/>
                <a:cs typeface="Gill Sans MT"/>
              </a:rPr>
              <a:t>EXAMPLES </a:t>
            </a:r>
            <a:r>
              <a:rPr sz="3200" b="1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3200" b="1" spc="-19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Gill Sans MT"/>
                <a:cs typeface="Gill Sans MT"/>
              </a:rPr>
              <a:t>SUPPORTIVE  </a:t>
            </a:r>
            <a:r>
              <a:rPr sz="3200" b="1" spc="-5" dirty="0">
                <a:solidFill>
                  <a:srgbClr val="FFFFFF"/>
                </a:solidFill>
                <a:latin typeface="Gill Sans MT"/>
                <a:cs typeface="Gill Sans MT"/>
              </a:rPr>
              <a:t>MEASURES </a:t>
            </a:r>
            <a:r>
              <a:rPr sz="3200" b="1" dirty="0">
                <a:solidFill>
                  <a:srgbClr val="FFFFFF"/>
                </a:solidFill>
                <a:latin typeface="Gill Sans MT"/>
                <a:cs typeface="Gill Sans MT"/>
              </a:rPr>
              <a:t>IN</a:t>
            </a:r>
            <a:r>
              <a:rPr sz="3200" b="1" spc="-165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Gill Sans MT"/>
                <a:cs typeface="Gill Sans MT"/>
              </a:rPr>
              <a:t>PREAMBLE:</a:t>
            </a:r>
            <a:endParaRPr sz="32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8915" y="6047304"/>
            <a:ext cx="37661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5" dirty="0">
                <a:solidFill>
                  <a:srgbClr val="89B647"/>
                </a:solidFill>
                <a:latin typeface="Gill Sans MT"/>
                <a:cs typeface="Gill Sans MT"/>
              </a:rPr>
              <a:t>COPYRIGHT</a:t>
            </a:r>
            <a:r>
              <a:rPr sz="900" spc="-9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2020</a:t>
            </a:r>
            <a:r>
              <a:rPr sz="900" spc="-5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-</a:t>
            </a:r>
            <a:r>
              <a:rPr sz="900" spc="-2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89B647"/>
                </a:solidFill>
                <a:latin typeface="Gill Sans MT"/>
                <a:cs typeface="Gill Sans MT"/>
              </a:rPr>
              <a:t>HAUSER,</a:t>
            </a:r>
            <a:r>
              <a:rPr sz="900" spc="-9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89B647"/>
                </a:solidFill>
                <a:latin typeface="Gill Sans MT"/>
                <a:cs typeface="Gill Sans MT"/>
              </a:rPr>
              <a:t>IZZO,</a:t>
            </a:r>
            <a:r>
              <a:rPr sz="900" spc="-3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89B647"/>
                </a:solidFill>
                <a:latin typeface="Gill Sans MT"/>
                <a:cs typeface="Gill Sans MT"/>
              </a:rPr>
              <a:t>PETRARCA,</a:t>
            </a:r>
            <a:r>
              <a:rPr sz="900" spc="-9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GLEASON</a:t>
            </a:r>
            <a:r>
              <a:rPr sz="900" spc="-5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&amp;</a:t>
            </a:r>
            <a:r>
              <a:rPr sz="900" spc="-5" dirty="0">
                <a:solidFill>
                  <a:srgbClr val="89B647"/>
                </a:solidFill>
                <a:latin typeface="Gill Sans MT"/>
                <a:cs typeface="Gill Sans MT"/>
              </a:rPr>
              <a:t> STILLMAN,</a:t>
            </a:r>
            <a:r>
              <a:rPr sz="900" spc="-18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8915" y="2484854"/>
            <a:ext cx="6959600" cy="2883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</a:pPr>
            <a:r>
              <a:rPr sz="2400" dirty="0">
                <a:latin typeface="Gill Sans MT"/>
                <a:cs typeface="Gill Sans MT"/>
              </a:rPr>
              <a:t>The </a:t>
            </a:r>
            <a:r>
              <a:rPr sz="2400" spc="-5" dirty="0">
                <a:latin typeface="Gill Sans MT"/>
                <a:cs typeface="Gill Sans MT"/>
              </a:rPr>
              <a:t>list </a:t>
            </a:r>
            <a:r>
              <a:rPr sz="2400" dirty="0">
                <a:latin typeface="Gill Sans MT"/>
                <a:cs typeface="Gill Sans MT"/>
              </a:rPr>
              <a:t>in </a:t>
            </a:r>
            <a:r>
              <a:rPr sz="2400" spc="-5" dirty="0">
                <a:latin typeface="Gill Sans MT"/>
                <a:cs typeface="Gill Sans MT"/>
              </a:rPr>
              <a:t>the </a:t>
            </a:r>
            <a:r>
              <a:rPr sz="2400" spc="-20" dirty="0">
                <a:latin typeface="Gill Sans MT"/>
                <a:cs typeface="Gill Sans MT"/>
              </a:rPr>
              <a:t>Regulations </a:t>
            </a:r>
            <a:r>
              <a:rPr sz="2400" spc="-30" dirty="0">
                <a:latin typeface="Gill Sans MT"/>
                <a:cs typeface="Gill Sans MT"/>
              </a:rPr>
              <a:t>Preamble </a:t>
            </a:r>
            <a:r>
              <a:rPr sz="2400" dirty="0">
                <a:latin typeface="Gill Sans MT"/>
                <a:cs typeface="Gill Sans MT"/>
              </a:rPr>
              <a:t>is </a:t>
            </a:r>
            <a:r>
              <a:rPr sz="2400" spc="-10" dirty="0">
                <a:latin typeface="Gill Sans MT"/>
                <a:cs typeface="Gill Sans MT"/>
              </a:rPr>
              <a:t>meant </a:t>
            </a:r>
            <a:r>
              <a:rPr sz="2400" dirty="0">
                <a:latin typeface="Gill Sans MT"/>
                <a:cs typeface="Gill Sans MT"/>
              </a:rPr>
              <a:t>to be </a:t>
            </a:r>
            <a:r>
              <a:rPr sz="2400" spc="-5" dirty="0">
                <a:latin typeface="Gill Sans MT"/>
                <a:cs typeface="Gill Sans MT"/>
              </a:rPr>
              <a:t>non-  </a:t>
            </a:r>
            <a:r>
              <a:rPr sz="2400" spc="-20" dirty="0">
                <a:latin typeface="Gill Sans MT"/>
                <a:cs typeface="Gill Sans MT"/>
              </a:rPr>
              <a:t>exhaustive </a:t>
            </a:r>
            <a:r>
              <a:rPr sz="2400" spc="-5" dirty="0">
                <a:latin typeface="Gill Sans MT"/>
                <a:cs typeface="Gill Sans MT"/>
              </a:rPr>
              <a:t>and </a:t>
            </a:r>
            <a:r>
              <a:rPr sz="2400" spc="-10" dirty="0">
                <a:latin typeface="Gill Sans MT"/>
                <a:cs typeface="Gill Sans MT"/>
              </a:rPr>
              <a:t>schools </a:t>
            </a:r>
            <a:r>
              <a:rPr sz="2400" spc="-85" dirty="0">
                <a:latin typeface="Gill Sans MT"/>
                <a:cs typeface="Gill Sans MT"/>
              </a:rPr>
              <a:t>have </a:t>
            </a:r>
            <a:r>
              <a:rPr sz="2400" spc="-10" dirty="0">
                <a:latin typeface="Gill Sans MT"/>
                <a:cs typeface="Gill Sans MT"/>
              </a:rPr>
              <a:t>flexibility </a:t>
            </a:r>
            <a:r>
              <a:rPr sz="2400" dirty="0">
                <a:latin typeface="Gill Sans MT"/>
                <a:cs typeface="Gill Sans MT"/>
              </a:rPr>
              <a:t>in </a:t>
            </a:r>
            <a:r>
              <a:rPr sz="2400" spc="-5" dirty="0">
                <a:latin typeface="Gill Sans MT"/>
                <a:cs typeface="Gill Sans MT"/>
              </a:rPr>
              <a:t>designing </a:t>
            </a:r>
            <a:r>
              <a:rPr sz="2400" dirty="0">
                <a:latin typeface="Gill Sans MT"/>
                <a:cs typeface="Gill Sans MT"/>
              </a:rPr>
              <a:t>these  </a:t>
            </a:r>
            <a:r>
              <a:rPr sz="2400" spc="-30" dirty="0">
                <a:latin typeface="Gill Sans MT"/>
                <a:cs typeface="Gill Sans MT"/>
              </a:rPr>
              <a:t>measures:</a:t>
            </a:r>
            <a:endParaRPr sz="2400">
              <a:latin typeface="Gill Sans MT"/>
              <a:cs typeface="Gill Sans MT"/>
            </a:endParaRPr>
          </a:p>
          <a:p>
            <a:pPr marL="355600" indent="-342900">
              <a:lnSpc>
                <a:spcPct val="100000"/>
              </a:lnSpc>
              <a:spcBef>
                <a:spcPts val="1970"/>
              </a:spcBef>
              <a:buClr>
                <a:srgbClr val="89B647"/>
              </a:buClr>
              <a:buSzPct val="90000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spc="-5" dirty="0">
                <a:latin typeface="Gill Sans MT"/>
                <a:cs typeface="Gill Sans MT"/>
              </a:rPr>
              <a:t>Supportive measures </a:t>
            </a:r>
            <a:r>
              <a:rPr sz="2000" dirty="0">
                <a:latin typeface="Gill Sans MT"/>
                <a:cs typeface="Gill Sans MT"/>
              </a:rPr>
              <a:t>should be </a:t>
            </a:r>
            <a:r>
              <a:rPr sz="2000" spc="-5" dirty="0">
                <a:latin typeface="Gill Sans MT"/>
                <a:cs typeface="Gill Sans MT"/>
              </a:rPr>
              <a:t>age</a:t>
            </a:r>
            <a:r>
              <a:rPr sz="2000" spc="-430" dirty="0">
                <a:latin typeface="Gill Sans MT"/>
                <a:cs typeface="Gill Sans MT"/>
              </a:rPr>
              <a:t> </a:t>
            </a:r>
            <a:r>
              <a:rPr sz="2000" spc="-15" dirty="0">
                <a:latin typeface="Gill Sans MT"/>
                <a:cs typeface="Gill Sans MT"/>
              </a:rPr>
              <a:t>appropriate.</a:t>
            </a:r>
            <a:endParaRPr sz="2000">
              <a:latin typeface="Gill Sans MT"/>
              <a:cs typeface="Gill Sans MT"/>
            </a:endParaRPr>
          </a:p>
          <a:p>
            <a:pPr marL="355600" indent="-342900">
              <a:lnSpc>
                <a:spcPct val="100000"/>
              </a:lnSpc>
              <a:spcBef>
                <a:spcPts val="395"/>
              </a:spcBef>
              <a:buClr>
                <a:srgbClr val="89B647"/>
              </a:buClr>
              <a:buSzPct val="90000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spc="-5" dirty="0">
                <a:latin typeface="Gill Sans MT"/>
                <a:cs typeface="Gill Sans MT"/>
              </a:rPr>
              <a:t>Use common </a:t>
            </a:r>
            <a:r>
              <a:rPr sz="2000" dirty="0">
                <a:latin typeface="Gill Sans MT"/>
                <a:cs typeface="Gill Sans MT"/>
              </a:rPr>
              <a:t>sense and </a:t>
            </a:r>
            <a:r>
              <a:rPr sz="2000" spc="-30" dirty="0">
                <a:latin typeface="Gill Sans MT"/>
                <a:cs typeface="Gill Sans MT"/>
              </a:rPr>
              <a:t>good</a:t>
            </a:r>
            <a:r>
              <a:rPr sz="2000" spc="-25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judgment.</a:t>
            </a:r>
            <a:endParaRPr sz="2000">
              <a:latin typeface="Gill Sans MT"/>
              <a:cs typeface="Gill Sans MT"/>
            </a:endParaRPr>
          </a:p>
          <a:p>
            <a:pPr marL="355600" indent="-342900">
              <a:lnSpc>
                <a:spcPct val="100000"/>
              </a:lnSpc>
              <a:spcBef>
                <a:spcPts val="204"/>
              </a:spcBef>
              <a:buClr>
                <a:srgbClr val="89B647"/>
              </a:buClr>
              <a:buSzPct val="90000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dirty="0">
                <a:latin typeface="Gill Sans MT"/>
                <a:cs typeface="Gill Sans MT"/>
              </a:rPr>
              <a:t>Consider the needs </a:t>
            </a:r>
            <a:r>
              <a:rPr sz="2000" spc="-5" dirty="0">
                <a:latin typeface="Gill Sans MT"/>
                <a:cs typeface="Gill Sans MT"/>
              </a:rPr>
              <a:t>of </a:t>
            </a:r>
            <a:r>
              <a:rPr sz="2000" dirty="0">
                <a:latin typeface="Gill Sans MT"/>
                <a:cs typeface="Gill Sans MT"/>
              </a:rPr>
              <a:t>the </a:t>
            </a:r>
            <a:r>
              <a:rPr sz="2000" spc="5" dirty="0">
                <a:latin typeface="Gill Sans MT"/>
                <a:cs typeface="Gill Sans MT"/>
              </a:rPr>
              <a:t>parties </a:t>
            </a:r>
            <a:r>
              <a:rPr sz="2000" dirty="0">
                <a:latin typeface="Gill Sans MT"/>
                <a:cs typeface="Gill Sans MT"/>
              </a:rPr>
              <a:t>and the </a:t>
            </a:r>
            <a:r>
              <a:rPr sz="2000" spc="-15" dirty="0">
                <a:latin typeface="Gill Sans MT"/>
                <a:cs typeface="Gill Sans MT"/>
              </a:rPr>
              <a:t>circumstances</a:t>
            </a:r>
            <a:r>
              <a:rPr sz="2000" spc="-190" dirty="0">
                <a:latin typeface="Gill Sans MT"/>
                <a:cs typeface="Gill Sans MT"/>
              </a:rPr>
              <a:t> </a:t>
            </a:r>
            <a:r>
              <a:rPr sz="2000" spc="30" dirty="0">
                <a:latin typeface="Gill Sans MT"/>
                <a:cs typeface="Gill Sans MT"/>
              </a:rPr>
              <a:t>ofthe</a:t>
            </a:r>
            <a:endParaRPr sz="2000">
              <a:latin typeface="Gill Sans MT"/>
              <a:cs typeface="Gill Sans MT"/>
            </a:endParaRPr>
          </a:p>
          <a:p>
            <a:pPr marL="354965">
              <a:lnSpc>
                <a:spcPct val="100000"/>
              </a:lnSpc>
              <a:spcBef>
                <a:spcPts val="395"/>
              </a:spcBef>
            </a:pPr>
            <a:r>
              <a:rPr sz="2000" dirty="0">
                <a:latin typeface="Gill Sans MT"/>
                <a:cs typeface="Gill Sans MT"/>
              </a:rPr>
              <a:t>situation.</a:t>
            </a:r>
            <a:endParaRPr sz="20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8055" y="441959"/>
            <a:ext cx="2720340" cy="106680"/>
          </a:xfrm>
          <a:custGeom>
            <a:avLst/>
            <a:gdLst/>
            <a:ahLst/>
            <a:cxnLst/>
            <a:rect l="l" t="t" r="r" b="b"/>
            <a:pathLst>
              <a:path w="2720340" h="106679">
                <a:moveTo>
                  <a:pt x="2720340" y="0"/>
                </a:moveTo>
                <a:lnTo>
                  <a:pt x="0" y="0"/>
                </a:lnTo>
                <a:lnTo>
                  <a:pt x="0" y="106679"/>
                </a:lnTo>
                <a:lnTo>
                  <a:pt x="2720340" y="106679"/>
                </a:lnTo>
                <a:lnTo>
                  <a:pt x="2720340" y="0"/>
                </a:lnTo>
                <a:close/>
              </a:path>
            </a:pathLst>
          </a:custGeom>
          <a:solidFill>
            <a:srgbClr val="366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75603" y="441959"/>
            <a:ext cx="2710815" cy="106680"/>
          </a:xfrm>
          <a:custGeom>
            <a:avLst/>
            <a:gdLst/>
            <a:ahLst/>
            <a:cxnLst/>
            <a:rect l="l" t="t" r="r" b="b"/>
            <a:pathLst>
              <a:path w="2710815" h="106679">
                <a:moveTo>
                  <a:pt x="2710688" y="0"/>
                </a:moveTo>
                <a:lnTo>
                  <a:pt x="0" y="0"/>
                </a:lnTo>
                <a:lnTo>
                  <a:pt x="0" y="106679"/>
                </a:lnTo>
                <a:lnTo>
                  <a:pt x="2710688" y="106679"/>
                </a:lnTo>
                <a:lnTo>
                  <a:pt x="2710688" y="0"/>
                </a:lnTo>
                <a:close/>
              </a:path>
            </a:pathLst>
          </a:custGeom>
          <a:solidFill>
            <a:srgbClr val="939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17164" y="441959"/>
            <a:ext cx="2709545" cy="106680"/>
          </a:xfrm>
          <a:custGeom>
            <a:avLst/>
            <a:gdLst/>
            <a:ahLst/>
            <a:cxnLst/>
            <a:rect l="l" t="t" r="r" b="b"/>
            <a:pathLst>
              <a:path w="2709545" h="106679">
                <a:moveTo>
                  <a:pt x="2709291" y="0"/>
                </a:moveTo>
                <a:lnTo>
                  <a:pt x="0" y="0"/>
                </a:lnTo>
                <a:lnTo>
                  <a:pt x="0" y="106679"/>
                </a:lnTo>
                <a:lnTo>
                  <a:pt x="2709291" y="106679"/>
                </a:lnTo>
                <a:lnTo>
                  <a:pt x="2709291" y="0"/>
                </a:lnTo>
                <a:close/>
              </a:path>
            </a:pathLst>
          </a:custGeom>
          <a:solidFill>
            <a:srgbClr val="89B6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8055" y="600455"/>
            <a:ext cx="8239125" cy="1065530"/>
          </a:xfrm>
          <a:prstGeom prst="rect">
            <a:avLst/>
          </a:prstGeom>
          <a:solidFill>
            <a:srgbClr val="366655"/>
          </a:solidFill>
        </p:spPr>
        <p:txBody>
          <a:bodyPr vert="horz" wrap="square" lIns="0" tIns="172720" rIns="0" bIns="0" rtlCol="0">
            <a:spAutoFit/>
          </a:bodyPr>
          <a:lstStyle/>
          <a:p>
            <a:pPr marR="1800225" algn="ctr">
              <a:lnSpc>
                <a:spcPct val="100000"/>
              </a:lnSpc>
              <a:spcBef>
                <a:spcPts val="1360"/>
              </a:spcBef>
            </a:pPr>
            <a:r>
              <a:rPr sz="2800" b="1" spc="-25" dirty="0">
                <a:solidFill>
                  <a:srgbClr val="FFFFFF"/>
                </a:solidFill>
                <a:latin typeface="Gill Sans MT"/>
                <a:cs typeface="Gill Sans MT"/>
              </a:rPr>
              <a:t>THESE </a:t>
            </a:r>
            <a:r>
              <a:rPr sz="2800" b="1" spc="-20" dirty="0">
                <a:solidFill>
                  <a:srgbClr val="FFFFFF"/>
                </a:solidFill>
                <a:latin typeface="Gill Sans MT"/>
                <a:cs typeface="Gill Sans MT"/>
              </a:rPr>
              <a:t>ARE </a:t>
            </a:r>
            <a:r>
              <a:rPr sz="2800" b="1" spc="-80" dirty="0">
                <a:solidFill>
                  <a:srgbClr val="FFFFFF"/>
                </a:solidFill>
                <a:latin typeface="Gill Sans MT"/>
                <a:cs typeface="Gill Sans MT"/>
              </a:rPr>
              <a:t>NOT</a:t>
            </a:r>
            <a:r>
              <a:rPr sz="2800" b="1" spc="-43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b="1" spc="-45" dirty="0">
                <a:solidFill>
                  <a:srgbClr val="FFFFFF"/>
                </a:solidFill>
                <a:latin typeface="Gill Sans MT"/>
                <a:cs typeface="Gill Sans MT"/>
              </a:rPr>
              <a:t>SUPPORTIVE</a:t>
            </a:r>
            <a:endParaRPr sz="2800">
              <a:latin typeface="Gill Sans MT"/>
              <a:cs typeface="Gill Sans MT"/>
            </a:endParaRPr>
          </a:p>
          <a:p>
            <a:pPr marR="414020" algn="ctr">
              <a:lnSpc>
                <a:spcPct val="100000"/>
              </a:lnSpc>
            </a:pPr>
            <a:r>
              <a:rPr sz="2800" b="1" spc="-5" dirty="0">
                <a:solidFill>
                  <a:srgbClr val="FFFFFF"/>
                </a:solidFill>
                <a:latin typeface="Gill Sans MT"/>
                <a:cs typeface="Gill Sans MT"/>
              </a:rPr>
              <a:t>MEASURES</a:t>
            </a:r>
            <a:r>
              <a:rPr sz="2800" b="1" spc="-11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800" b="1" spc="-5" dirty="0">
                <a:solidFill>
                  <a:srgbClr val="FFFFFF"/>
                </a:solidFill>
                <a:latin typeface="Gill Sans MT"/>
                <a:cs typeface="Gill Sans MT"/>
              </a:rPr>
              <a:t>: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3618" y="2581497"/>
            <a:ext cx="4973320" cy="2348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89B647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latin typeface="Gill Sans MT"/>
                <a:cs typeface="Gill Sans MT"/>
              </a:rPr>
              <a:t>Expulsion</a:t>
            </a:r>
            <a:endParaRPr sz="2400" dirty="0">
              <a:latin typeface="Gill Sans MT"/>
              <a:cs typeface="Gill Sans MT"/>
            </a:endParaRPr>
          </a:p>
          <a:p>
            <a:pPr marL="355600" indent="-342900">
              <a:lnSpc>
                <a:spcPct val="100000"/>
              </a:lnSpc>
              <a:buClr>
                <a:srgbClr val="89B647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105" dirty="0">
                <a:latin typeface="Gill Sans MT"/>
                <a:cs typeface="Gill Sans MT"/>
              </a:rPr>
              <a:t>Termination </a:t>
            </a:r>
            <a:r>
              <a:rPr sz="2400" spc="-5" dirty="0">
                <a:latin typeface="Gill Sans MT"/>
                <a:cs typeface="Gill Sans MT"/>
              </a:rPr>
              <a:t>of</a:t>
            </a:r>
            <a:r>
              <a:rPr sz="2400" spc="-40" dirty="0">
                <a:latin typeface="Gill Sans MT"/>
                <a:cs typeface="Gill Sans MT"/>
              </a:rPr>
              <a:t> </a:t>
            </a:r>
            <a:r>
              <a:rPr sz="2400" spc="-35" dirty="0">
                <a:latin typeface="Gill Sans MT"/>
                <a:cs typeface="Gill Sans MT"/>
              </a:rPr>
              <a:t>Employment</a:t>
            </a:r>
            <a:endParaRPr sz="2400" dirty="0">
              <a:latin typeface="Gill Sans MT"/>
              <a:cs typeface="Gill Sans MT"/>
            </a:endParaRPr>
          </a:p>
          <a:p>
            <a:pPr marL="12700" marR="5080">
              <a:lnSpc>
                <a:spcPct val="100000"/>
              </a:lnSpc>
              <a:spcBef>
                <a:spcPts val="1005"/>
              </a:spcBef>
            </a:pPr>
            <a:r>
              <a:rPr sz="2400" spc="-35" dirty="0">
                <a:latin typeface="Gill Sans MT"/>
                <a:cs typeface="Gill Sans MT"/>
              </a:rPr>
              <a:t>before </a:t>
            </a:r>
            <a:r>
              <a:rPr sz="2400" dirty="0">
                <a:latin typeface="Gill Sans MT"/>
                <a:cs typeface="Gill Sans MT"/>
              </a:rPr>
              <a:t>the </a:t>
            </a:r>
            <a:r>
              <a:rPr sz="2400" spc="-30" dirty="0">
                <a:latin typeface="Gill Sans MT"/>
                <a:cs typeface="Gill Sans MT"/>
              </a:rPr>
              <a:t>grievance </a:t>
            </a:r>
            <a:r>
              <a:rPr sz="2400" spc="-35" dirty="0">
                <a:latin typeface="Gill Sans MT"/>
                <a:cs typeface="Gill Sans MT"/>
              </a:rPr>
              <a:t>process </a:t>
            </a:r>
            <a:r>
              <a:rPr sz="2400" spc="-5" dirty="0">
                <a:latin typeface="Gill Sans MT"/>
                <a:cs typeface="Gill Sans MT"/>
              </a:rPr>
              <a:t>has </a:t>
            </a:r>
            <a:r>
              <a:rPr sz="2400" dirty="0">
                <a:latin typeface="Gill Sans MT"/>
                <a:cs typeface="Gill Sans MT"/>
              </a:rPr>
              <a:t>been  </a:t>
            </a:r>
            <a:r>
              <a:rPr sz="2400" spc="-5" dirty="0">
                <a:latin typeface="Gill Sans MT"/>
                <a:cs typeface="Gill Sans MT"/>
              </a:rPr>
              <a:t>completed because </a:t>
            </a:r>
            <a:r>
              <a:rPr sz="2400" dirty="0">
                <a:latin typeface="Gill Sans MT"/>
                <a:cs typeface="Gill Sans MT"/>
              </a:rPr>
              <a:t>these </a:t>
            </a:r>
            <a:r>
              <a:rPr sz="2400" spc="-30" dirty="0">
                <a:latin typeface="Gill Sans MT"/>
                <a:cs typeface="Gill Sans MT"/>
              </a:rPr>
              <a:t>measures </a:t>
            </a:r>
            <a:r>
              <a:rPr sz="2400" spc="-100" dirty="0">
                <a:latin typeface="Gill Sans MT"/>
                <a:cs typeface="Gill Sans MT"/>
              </a:rPr>
              <a:t>are  </a:t>
            </a:r>
            <a:r>
              <a:rPr sz="2400" spc="-35" dirty="0">
                <a:latin typeface="Gill Sans MT"/>
                <a:cs typeface="Gill Sans MT"/>
              </a:rPr>
              <a:t>disciplinary,</a:t>
            </a:r>
            <a:r>
              <a:rPr sz="2400" spc="-335" dirty="0">
                <a:latin typeface="Gill Sans MT"/>
                <a:cs typeface="Gill Sans MT"/>
              </a:rPr>
              <a:t> </a:t>
            </a:r>
            <a:r>
              <a:rPr lang="en-US" sz="2400" spc="-33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punitive,</a:t>
            </a:r>
            <a:r>
              <a:rPr sz="2400" spc="-254" dirty="0">
                <a:latin typeface="Gill Sans MT"/>
                <a:cs typeface="Gill Sans MT"/>
              </a:rPr>
              <a:t> </a:t>
            </a:r>
            <a:r>
              <a:rPr lang="en-US" sz="2400" spc="-254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and/or</a:t>
            </a:r>
            <a:r>
              <a:rPr sz="2400" spc="-325" dirty="0">
                <a:latin typeface="Gill Sans MT"/>
                <a:cs typeface="Gill Sans MT"/>
              </a:rPr>
              <a:t> </a:t>
            </a:r>
            <a:r>
              <a:rPr sz="2400" spc="-35" dirty="0">
                <a:latin typeface="Gill Sans MT"/>
                <a:cs typeface="Gill Sans MT"/>
              </a:rPr>
              <a:t>unreasonably  </a:t>
            </a:r>
            <a:r>
              <a:rPr sz="2400" spc="-5" dirty="0">
                <a:latin typeface="Gill Sans MT"/>
                <a:cs typeface="Gill Sans MT"/>
              </a:rPr>
              <a:t>burdensome </a:t>
            </a:r>
            <a:r>
              <a:rPr sz="2400" dirty="0">
                <a:latin typeface="Gill Sans MT"/>
                <a:cs typeface="Gill Sans MT"/>
              </a:rPr>
              <a:t>to the</a:t>
            </a:r>
            <a:r>
              <a:rPr sz="2400" spc="-100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Respondent.</a:t>
            </a:r>
            <a:endParaRPr sz="2400" dirty="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3504" y="5976130"/>
            <a:ext cx="2989580" cy="29083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>
              <a:lnSpc>
                <a:spcPts val="1010"/>
              </a:lnSpc>
              <a:spcBef>
                <a:spcPts val="190"/>
              </a:spcBef>
            </a:pPr>
            <a:r>
              <a:rPr sz="900" spc="-15" dirty="0">
                <a:solidFill>
                  <a:srgbClr val="89B647"/>
                </a:solidFill>
                <a:latin typeface="Gill Sans MT"/>
                <a:cs typeface="Gill Sans MT"/>
              </a:rPr>
              <a:t>COPYRIGHT</a:t>
            </a:r>
            <a:r>
              <a:rPr sz="900" spc="-9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2020</a:t>
            </a:r>
            <a:r>
              <a:rPr sz="900" spc="-5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-</a:t>
            </a:r>
            <a:r>
              <a:rPr sz="900" spc="-2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89B647"/>
                </a:solidFill>
                <a:latin typeface="Gill Sans MT"/>
                <a:cs typeface="Gill Sans MT"/>
              </a:rPr>
              <a:t>HAUSER,</a:t>
            </a:r>
            <a:r>
              <a:rPr sz="900" spc="-9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89B647"/>
                </a:solidFill>
                <a:latin typeface="Gill Sans MT"/>
                <a:cs typeface="Gill Sans MT"/>
              </a:rPr>
              <a:t>IZZO,</a:t>
            </a:r>
            <a:r>
              <a:rPr sz="900" spc="-4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89B647"/>
                </a:solidFill>
                <a:latin typeface="Gill Sans MT"/>
                <a:cs typeface="Gill Sans MT"/>
              </a:rPr>
              <a:t>PETRARCA,</a:t>
            </a:r>
            <a:r>
              <a:rPr sz="900" spc="-9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GLEASON</a:t>
            </a:r>
            <a:r>
              <a:rPr sz="900" spc="-7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&amp;  </a:t>
            </a:r>
            <a:r>
              <a:rPr sz="900" spc="-5" dirty="0">
                <a:solidFill>
                  <a:srgbClr val="89B647"/>
                </a:solidFill>
                <a:latin typeface="Gill Sans MT"/>
                <a:cs typeface="Gill Sans MT"/>
              </a:rPr>
              <a:t>STILLMAN,</a:t>
            </a:r>
            <a:r>
              <a:rPr sz="900" spc="-12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38088" y="2636520"/>
            <a:ext cx="2752343" cy="29733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8055" y="441959"/>
            <a:ext cx="2720340" cy="106680"/>
          </a:xfrm>
          <a:custGeom>
            <a:avLst/>
            <a:gdLst/>
            <a:ahLst/>
            <a:cxnLst/>
            <a:rect l="l" t="t" r="r" b="b"/>
            <a:pathLst>
              <a:path w="2720340" h="106679">
                <a:moveTo>
                  <a:pt x="2720340" y="0"/>
                </a:moveTo>
                <a:lnTo>
                  <a:pt x="0" y="0"/>
                </a:lnTo>
                <a:lnTo>
                  <a:pt x="0" y="106679"/>
                </a:lnTo>
                <a:lnTo>
                  <a:pt x="2720340" y="106679"/>
                </a:lnTo>
                <a:lnTo>
                  <a:pt x="2720340" y="0"/>
                </a:lnTo>
                <a:close/>
              </a:path>
            </a:pathLst>
          </a:custGeom>
          <a:solidFill>
            <a:srgbClr val="366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75603" y="441959"/>
            <a:ext cx="2710815" cy="106680"/>
          </a:xfrm>
          <a:custGeom>
            <a:avLst/>
            <a:gdLst/>
            <a:ahLst/>
            <a:cxnLst/>
            <a:rect l="l" t="t" r="r" b="b"/>
            <a:pathLst>
              <a:path w="2710815" h="106679">
                <a:moveTo>
                  <a:pt x="2710688" y="0"/>
                </a:moveTo>
                <a:lnTo>
                  <a:pt x="0" y="0"/>
                </a:lnTo>
                <a:lnTo>
                  <a:pt x="0" y="106679"/>
                </a:lnTo>
                <a:lnTo>
                  <a:pt x="2710688" y="106679"/>
                </a:lnTo>
                <a:lnTo>
                  <a:pt x="2710688" y="0"/>
                </a:lnTo>
                <a:close/>
              </a:path>
            </a:pathLst>
          </a:custGeom>
          <a:solidFill>
            <a:srgbClr val="939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17164" y="441959"/>
            <a:ext cx="2709545" cy="106680"/>
          </a:xfrm>
          <a:custGeom>
            <a:avLst/>
            <a:gdLst/>
            <a:ahLst/>
            <a:cxnLst/>
            <a:rect l="l" t="t" r="r" b="b"/>
            <a:pathLst>
              <a:path w="2709545" h="106679">
                <a:moveTo>
                  <a:pt x="2709291" y="0"/>
                </a:moveTo>
                <a:lnTo>
                  <a:pt x="0" y="0"/>
                </a:lnTo>
                <a:lnTo>
                  <a:pt x="0" y="106679"/>
                </a:lnTo>
                <a:lnTo>
                  <a:pt x="2709291" y="106679"/>
                </a:lnTo>
                <a:lnTo>
                  <a:pt x="2709291" y="0"/>
                </a:lnTo>
                <a:close/>
              </a:path>
            </a:pathLst>
          </a:custGeom>
          <a:solidFill>
            <a:srgbClr val="89B6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8055" y="600455"/>
            <a:ext cx="8239125" cy="1259205"/>
          </a:xfrm>
          <a:prstGeom prst="rect">
            <a:avLst/>
          </a:prstGeom>
          <a:solidFill>
            <a:srgbClr val="366655"/>
          </a:solidFill>
        </p:spPr>
        <p:txBody>
          <a:bodyPr vert="horz" wrap="square" lIns="0" tIns="99695" rIns="0" bIns="0" rtlCol="0">
            <a:spAutoFit/>
          </a:bodyPr>
          <a:lstStyle/>
          <a:p>
            <a:pPr marL="1109345" marR="252095" indent="-868044">
              <a:lnSpc>
                <a:spcPct val="100000"/>
              </a:lnSpc>
              <a:spcBef>
                <a:spcPts val="785"/>
              </a:spcBef>
            </a:pPr>
            <a:r>
              <a:rPr sz="3200" b="1" spc="-5" dirty="0">
                <a:solidFill>
                  <a:srgbClr val="FFFFFF"/>
                </a:solidFill>
                <a:latin typeface="Gill Sans MT"/>
                <a:cs typeface="Gill Sans MT"/>
              </a:rPr>
              <a:t>EMERGENCY </a:t>
            </a:r>
            <a:r>
              <a:rPr sz="3200" b="1" spc="-55" dirty="0">
                <a:solidFill>
                  <a:srgbClr val="FFFFFF"/>
                </a:solidFill>
                <a:latin typeface="Gill Sans MT"/>
                <a:cs typeface="Gill Sans MT"/>
              </a:rPr>
              <a:t>REMOVAL </a:t>
            </a:r>
            <a:r>
              <a:rPr sz="3200" b="1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3200" b="1" spc="-33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Gill Sans MT"/>
                <a:cs typeface="Gill Sans MT"/>
              </a:rPr>
              <a:t>STUDENT  AS </a:t>
            </a:r>
            <a:r>
              <a:rPr sz="3200" b="1" dirty="0">
                <a:solidFill>
                  <a:srgbClr val="FFFFFF"/>
                </a:solidFill>
                <a:latin typeface="Gill Sans MT"/>
                <a:cs typeface="Gill Sans MT"/>
              </a:rPr>
              <a:t>A </a:t>
            </a:r>
            <a:r>
              <a:rPr sz="3200" b="1" spc="-20" dirty="0">
                <a:solidFill>
                  <a:srgbClr val="FFFFFF"/>
                </a:solidFill>
                <a:latin typeface="Gill Sans MT"/>
                <a:cs typeface="Gill Sans MT"/>
              </a:rPr>
              <a:t>SUPPORTIVE</a:t>
            </a:r>
            <a:r>
              <a:rPr sz="3200" b="1" spc="-45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Gill Sans MT"/>
                <a:cs typeface="Gill Sans MT"/>
              </a:rPr>
              <a:t>MEASURE:</a:t>
            </a:r>
            <a:endParaRPr sz="320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8915" y="6047141"/>
            <a:ext cx="37661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5" dirty="0">
                <a:solidFill>
                  <a:srgbClr val="89B647"/>
                </a:solidFill>
                <a:latin typeface="Gill Sans MT"/>
                <a:cs typeface="Gill Sans MT"/>
              </a:rPr>
              <a:t>COPYRIGHT</a:t>
            </a:r>
            <a:r>
              <a:rPr sz="900" spc="-9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2020</a:t>
            </a:r>
            <a:r>
              <a:rPr sz="900" spc="-5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-</a:t>
            </a:r>
            <a:r>
              <a:rPr sz="900" spc="-2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89B647"/>
                </a:solidFill>
                <a:latin typeface="Gill Sans MT"/>
                <a:cs typeface="Gill Sans MT"/>
              </a:rPr>
              <a:t>HAUSER,</a:t>
            </a:r>
            <a:r>
              <a:rPr sz="900" spc="-9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89B647"/>
                </a:solidFill>
                <a:latin typeface="Gill Sans MT"/>
                <a:cs typeface="Gill Sans MT"/>
              </a:rPr>
              <a:t>IZZO,</a:t>
            </a:r>
            <a:r>
              <a:rPr sz="900" spc="-3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89B647"/>
                </a:solidFill>
                <a:latin typeface="Gill Sans MT"/>
                <a:cs typeface="Gill Sans MT"/>
              </a:rPr>
              <a:t>PETRARCA,</a:t>
            </a:r>
            <a:r>
              <a:rPr sz="900" spc="-9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GLEASON</a:t>
            </a:r>
            <a:r>
              <a:rPr sz="900" spc="-5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&amp;</a:t>
            </a:r>
            <a:r>
              <a:rPr sz="900" spc="-5" dirty="0">
                <a:solidFill>
                  <a:srgbClr val="89B647"/>
                </a:solidFill>
                <a:latin typeface="Gill Sans MT"/>
                <a:cs typeface="Gill Sans MT"/>
              </a:rPr>
              <a:t> STILLMAN,</a:t>
            </a:r>
            <a:r>
              <a:rPr sz="900" spc="-18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8915" y="2017734"/>
            <a:ext cx="7626350" cy="3380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>
              <a:lnSpc>
                <a:spcPct val="114999"/>
              </a:lnSpc>
              <a:spcBef>
                <a:spcPts val="95"/>
              </a:spcBef>
            </a:pPr>
            <a:r>
              <a:rPr sz="2000" dirty="0">
                <a:latin typeface="Gill Sans MT"/>
                <a:cs typeface="Gill Sans MT"/>
              </a:rPr>
              <a:t>The </a:t>
            </a:r>
            <a:r>
              <a:rPr sz="2000" spc="-15" dirty="0">
                <a:latin typeface="Gill Sans MT"/>
                <a:cs typeface="Gill Sans MT"/>
              </a:rPr>
              <a:t>regulations </a:t>
            </a:r>
            <a:r>
              <a:rPr sz="2000" spc="-35" dirty="0">
                <a:latin typeface="Gill Sans MT"/>
                <a:cs typeface="Gill Sans MT"/>
              </a:rPr>
              <a:t>provide </a:t>
            </a:r>
            <a:r>
              <a:rPr sz="2000" spc="-30" dirty="0">
                <a:latin typeface="Gill Sans MT"/>
                <a:cs typeface="Gill Sans MT"/>
              </a:rPr>
              <a:t>for </a:t>
            </a:r>
            <a:r>
              <a:rPr sz="2000" dirty="0">
                <a:latin typeface="Gill Sans MT"/>
                <a:cs typeface="Gill Sans MT"/>
              </a:rPr>
              <a:t>emergency </a:t>
            </a:r>
            <a:r>
              <a:rPr sz="2000" spc="-35" dirty="0">
                <a:latin typeface="Gill Sans MT"/>
                <a:cs typeface="Gill Sans MT"/>
              </a:rPr>
              <a:t>removal </a:t>
            </a:r>
            <a:r>
              <a:rPr sz="2000" spc="-5" dirty="0">
                <a:latin typeface="Gill Sans MT"/>
                <a:cs typeface="Gill Sans MT"/>
              </a:rPr>
              <a:t>of </a:t>
            </a:r>
            <a:r>
              <a:rPr sz="2000" dirty="0">
                <a:latin typeface="Gill Sans MT"/>
                <a:cs typeface="Gill Sans MT"/>
              </a:rPr>
              <a:t>a student in</a:t>
            </a:r>
            <a:r>
              <a:rPr sz="2000" spc="-18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response</a:t>
            </a:r>
            <a:r>
              <a:rPr lang="en-US" sz="200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to  </a:t>
            </a:r>
            <a:r>
              <a:rPr sz="2000" spc="-5" dirty="0">
                <a:latin typeface="Gill Sans MT"/>
                <a:cs typeface="Gill Sans MT"/>
              </a:rPr>
              <a:t>an allegation of </a:t>
            </a:r>
            <a:r>
              <a:rPr sz="2000" dirty="0">
                <a:latin typeface="Gill Sans MT"/>
                <a:cs typeface="Gill Sans MT"/>
              </a:rPr>
              <a:t>Title</a:t>
            </a:r>
            <a:r>
              <a:rPr lang="en-US" sz="2000" dirty="0">
                <a:latin typeface="Gill Sans MT"/>
                <a:cs typeface="Gill Sans MT"/>
              </a:rPr>
              <a:t> </a:t>
            </a:r>
            <a:r>
              <a:rPr sz="2000" spc="-375" dirty="0">
                <a:latin typeface="Gill Sans MT"/>
                <a:cs typeface="Gill Sans MT"/>
              </a:rPr>
              <a:t> </a:t>
            </a:r>
            <a:r>
              <a:rPr sz="2000" spc="15" dirty="0">
                <a:latin typeface="Gill Sans MT"/>
                <a:cs typeface="Gill Sans MT"/>
              </a:rPr>
              <a:t>IX</a:t>
            </a:r>
            <a:r>
              <a:rPr lang="en-US" sz="2000" spc="15" dirty="0">
                <a:latin typeface="Gill Sans MT"/>
                <a:cs typeface="Gill Sans MT"/>
              </a:rPr>
              <a:t> </a:t>
            </a:r>
            <a:r>
              <a:rPr sz="2000" spc="15" dirty="0">
                <a:latin typeface="Gill Sans MT"/>
                <a:cs typeface="Gill Sans MT"/>
              </a:rPr>
              <a:t>sexual</a:t>
            </a:r>
            <a:r>
              <a:rPr lang="en-US" sz="2000" spc="15" dirty="0">
                <a:latin typeface="Gill Sans MT"/>
                <a:cs typeface="Gill Sans MT"/>
              </a:rPr>
              <a:t> </a:t>
            </a:r>
            <a:r>
              <a:rPr sz="2000" spc="15" dirty="0">
                <a:latin typeface="Gill Sans MT"/>
                <a:cs typeface="Gill Sans MT"/>
              </a:rPr>
              <a:t>harassment:</a:t>
            </a:r>
            <a:endParaRPr sz="2000" dirty="0">
              <a:latin typeface="Gill Sans MT"/>
              <a:cs typeface="Gill Sans MT"/>
            </a:endParaRPr>
          </a:p>
          <a:p>
            <a:pPr marL="354965" marR="160020" indent="-342900">
              <a:lnSpc>
                <a:spcPct val="114999"/>
              </a:lnSpc>
              <a:spcBef>
                <a:spcPts val="1030"/>
              </a:spcBef>
              <a:buClr>
                <a:srgbClr val="89B647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800" dirty="0">
                <a:latin typeface="Gill Sans MT"/>
                <a:cs typeface="Gill Sans MT"/>
              </a:rPr>
              <a:t>The District </a:t>
            </a:r>
            <a:r>
              <a:rPr sz="1800" spc="-5" dirty="0">
                <a:latin typeface="Gill Sans MT"/>
                <a:cs typeface="Gill Sans MT"/>
              </a:rPr>
              <a:t>must perform </a:t>
            </a:r>
            <a:r>
              <a:rPr sz="1800" dirty="0">
                <a:latin typeface="Gill Sans MT"/>
                <a:cs typeface="Gill Sans MT"/>
              </a:rPr>
              <a:t>an </a:t>
            </a:r>
            <a:r>
              <a:rPr sz="1800" spc="-5" dirty="0">
                <a:latin typeface="Gill Sans MT"/>
                <a:cs typeface="Gill Sans MT"/>
              </a:rPr>
              <a:t>individualized safety </a:t>
            </a:r>
            <a:r>
              <a:rPr sz="1800" dirty="0">
                <a:latin typeface="Gill Sans MT"/>
                <a:cs typeface="Gill Sans MT"/>
              </a:rPr>
              <a:t>and </a:t>
            </a:r>
            <a:r>
              <a:rPr sz="1800" spc="-5" dirty="0">
                <a:latin typeface="Gill Sans MT"/>
                <a:cs typeface="Gill Sans MT"/>
              </a:rPr>
              <a:t>risk </a:t>
            </a:r>
            <a:r>
              <a:rPr sz="1800" spc="-15" dirty="0">
                <a:latin typeface="Gill Sans MT"/>
                <a:cs typeface="Gill Sans MT"/>
              </a:rPr>
              <a:t>analysis </a:t>
            </a:r>
            <a:r>
              <a:rPr sz="1800" dirty="0">
                <a:latin typeface="Gill Sans MT"/>
                <a:cs typeface="Gill Sans MT"/>
              </a:rPr>
              <a:t>and  </a:t>
            </a:r>
            <a:r>
              <a:rPr sz="1800" spc="-5" dirty="0">
                <a:latin typeface="Gill Sans MT"/>
                <a:cs typeface="Gill Sans MT"/>
              </a:rPr>
              <a:t>determine </a:t>
            </a:r>
            <a:r>
              <a:rPr sz="1800" dirty="0">
                <a:latin typeface="Gill Sans MT"/>
                <a:cs typeface="Gill Sans MT"/>
              </a:rPr>
              <a:t>that </a:t>
            </a:r>
            <a:r>
              <a:rPr sz="1800" spc="-30" dirty="0">
                <a:latin typeface="Gill Sans MT"/>
                <a:cs typeface="Gill Sans MT"/>
              </a:rPr>
              <a:t>there </a:t>
            </a:r>
            <a:r>
              <a:rPr sz="1800" dirty="0">
                <a:latin typeface="Gill Sans MT"/>
                <a:cs typeface="Gill Sans MT"/>
              </a:rPr>
              <a:t>is an </a:t>
            </a:r>
            <a:r>
              <a:rPr sz="1800" spc="-5" dirty="0">
                <a:latin typeface="Gill Sans MT"/>
                <a:cs typeface="Gill Sans MT"/>
              </a:rPr>
              <a:t>immediate </a:t>
            </a:r>
            <a:r>
              <a:rPr sz="1800" spc="-30" dirty="0">
                <a:latin typeface="Gill Sans MT"/>
                <a:cs typeface="Gill Sans MT"/>
              </a:rPr>
              <a:t>threat </a:t>
            </a:r>
            <a:r>
              <a:rPr sz="1800" dirty="0">
                <a:latin typeface="Gill Sans MT"/>
                <a:cs typeface="Gill Sans MT"/>
              </a:rPr>
              <a:t>to the </a:t>
            </a:r>
            <a:r>
              <a:rPr sz="1800" spc="-30" dirty="0">
                <a:latin typeface="Gill Sans MT"/>
                <a:cs typeface="Gill Sans MT"/>
              </a:rPr>
              <a:t>physical </a:t>
            </a:r>
            <a:r>
              <a:rPr sz="1800" dirty="0">
                <a:latin typeface="Gill Sans MT"/>
                <a:cs typeface="Gill Sans MT"/>
              </a:rPr>
              <a:t>health or </a:t>
            </a:r>
            <a:r>
              <a:rPr sz="1800" spc="-5" dirty="0">
                <a:latin typeface="Gill Sans MT"/>
                <a:cs typeface="Gill Sans MT"/>
              </a:rPr>
              <a:t>safety</a:t>
            </a:r>
            <a:r>
              <a:rPr lang="en-US" sz="1800" spc="-5" dirty="0">
                <a:latin typeface="Gill Sans MT"/>
                <a:cs typeface="Gill Sans MT"/>
              </a:rPr>
              <a:t> </a:t>
            </a:r>
            <a:r>
              <a:rPr sz="1800" spc="-40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of  </a:t>
            </a:r>
            <a:r>
              <a:rPr sz="1800" spc="-30" dirty="0">
                <a:latin typeface="Gill Sans MT"/>
                <a:cs typeface="Gill Sans MT"/>
              </a:rPr>
              <a:t>any </a:t>
            </a:r>
            <a:r>
              <a:rPr sz="1800" spc="-5" dirty="0">
                <a:latin typeface="Gill Sans MT"/>
                <a:cs typeface="Gill Sans MT"/>
              </a:rPr>
              <a:t>student </a:t>
            </a:r>
            <a:r>
              <a:rPr sz="1800" dirty="0">
                <a:latin typeface="Gill Sans MT"/>
                <a:cs typeface="Gill Sans MT"/>
              </a:rPr>
              <a:t>or other </a:t>
            </a:r>
            <a:r>
              <a:rPr sz="1800" spc="-5" dirty="0">
                <a:latin typeface="Gill Sans MT"/>
                <a:cs typeface="Gill Sans MT"/>
              </a:rPr>
              <a:t>individual arising </a:t>
            </a:r>
            <a:r>
              <a:rPr sz="1800" spc="-35" dirty="0">
                <a:latin typeface="Gill Sans MT"/>
                <a:cs typeface="Gill Sans MT"/>
              </a:rPr>
              <a:t>from </a:t>
            </a:r>
            <a:r>
              <a:rPr sz="1800" dirty="0">
                <a:latin typeface="Gill Sans MT"/>
                <a:cs typeface="Gill Sans MT"/>
              </a:rPr>
              <a:t>the sexual </a:t>
            </a:r>
            <a:r>
              <a:rPr sz="1800" spc="-5" dirty="0">
                <a:latin typeface="Gill Sans MT"/>
                <a:cs typeface="Gill Sans MT"/>
              </a:rPr>
              <a:t>harassment </a:t>
            </a:r>
            <a:r>
              <a:rPr sz="1800" dirty="0">
                <a:latin typeface="Gill Sans MT"/>
                <a:cs typeface="Gill Sans MT"/>
              </a:rPr>
              <a:t>allegation that justifies</a:t>
            </a:r>
            <a:r>
              <a:rPr sz="1800" spc="-70" dirty="0">
                <a:latin typeface="Gill Sans MT"/>
                <a:cs typeface="Gill Sans MT"/>
              </a:rPr>
              <a:t> </a:t>
            </a:r>
            <a:r>
              <a:rPr sz="1800" spc="-30" dirty="0">
                <a:latin typeface="Gill Sans MT"/>
                <a:cs typeface="Gill Sans MT"/>
              </a:rPr>
              <a:t>removal.</a:t>
            </a:r>
            <a:endParaRPr sz="1800" dirty="0">
              <a:latin typeface="Gill Sans MT"/>
              <a:cs typeface="Gill Sans MT"/>
            </a:endParaRPr>
          </a:p>
          <a:p>
            <a:pPr marL="354965" marR="379095" indent="-342900">
              <a:lnSpc>
                <a:spcPct val="114999"/>
              </a:lnSpc>
              <a:buClr>
                <a:srgbClr val="89B647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800" dirty="0">
                <a:latin typeface="Gill Sans MT"/>
                <a:cs typeface="Gill Sans MT"/>
              </a:rPr>
              <a:t>The </a:t>
            </a:r>
            <a:r>
              <a:rPr sz="1800" spc="-5" dirty="0">
                <a:latin typeface="Gill Sans MT"/>
                <a:cs typeface="Gill Sans MT"/>
              </a:rPr>
              <a:t>student </a:t>
            </a:r>
            <a:r>
              <a:rPr sz="1800" spc="-35" dirty="0">
                <a:latin typeface="Gill Sans MT"/>
                <a:cs typeface="Gill Sans MT"/>
              </a:rPr>
              <a:t>removed </a:t>
            </a:r>
            <a:r>
              <a:rPr sz="1800" spc="-5" dirty="0">
                <a:latin typeface="Gill Sans MT"/>
                <a:cs typeface="Gill Sans MT"/>
              </a:rPr>
              <a:t>must </a:t>
            </a:r>
            <a:r>
              <a:rPr sz="1800" spc="-60" dirty="0">
                <a:latin typeface="Gill Sans MT"/>
                <a:cs typeface="Gill Sans MT"/>
              </a:rPr>
              <a:t>have </a:t>
            </a:r>
            <a:r>
              <a:rPr sz="1800" dirty="0">
                <a:latin typeface="Gill Sans MT"/>
                <a:cs typeface="Gill Sans MT"/>
              </a:rPr>
              <a:t>notice and an opportunity to</a:t>
            </a:r>
            <a:r>
              <a:rPr sz="1800" spc="-220" dirty="0">
                <a:latin typeface="Gill Sans MT"/>
                <a:cs typeface="Gill Sans MT"/>
              </a:rPr>
              <a:t> </a:t>
            </a:r>
            <a:r>
              <a:rPr sz="1800" spc="5" dirty="0">
                <a:latin typeface="Gill Sans MT"/>
                <a:cs typeface="Gill Sans MT"/>
              </a:rPr>
              <a:t>challenge</a:t>
            </a:r>
            <a:r>
              <a:rPr lang="en-US" sz="1800" spc="5" dirty="0">
                <a:latin typeface="Gill Sans MT"/>
                <a:cs typeface="Gill Sans MT"/>
              </a:rPr>
              <a:t> </a:t>
            </a:r>
            <a:r>
              <a:rPr sz="1800" spc="5" dirty="0">
                <a:latin typeface="Gill Sans MT"/>
                <a:cs typeface="Gill Sans MT"/>
              </a:rPr>
              <a:t>the </a:t>
            </a:r>
            <a:r>
              <a:rPr sz="1800" spc="-5" dirty="0">
                <a:latin typeface="Gill Sans MT"/>
                <a:cs typeface="Gill Sans MT"/>
              </a:rPr>
              <a:t>decision immediately </a:t>
            </a:r>
            <a:r>
              <a:rPr sz="1800" dirty="0">
                <a:latin typeface="Gill Sans MT"/>
                <a:cs typeface="Gill Sans MT"/>
              </a:rPr>
              <a:t>after</a:t>
            </a:r>
            <a:r>
              <a:rPr sz="1800" spc="-250" dirty="0">
                <a:latin typeface="Gill Sans MT"/>
                <a:cs typeface="Gill Sans MT"/>
              </a:rPr>
              <a:t> </a:t>
            </a:r>
            <a:r>
              <a:rPr sz="1800" spc="-30" dirty="0">
                <a:latin typeface="Gill Sans MT"/>
                <a:cs typeface="Gill Sans MT"/>
              </a:rPr>
              <a:t>removal.</a:t>
            </a:r>
            <a:endParaRPr sz="1800" dirty="0">
              <a:latin typeface="Gill Sans MT"/>
              <a:cs typeface="Gill Sans MT"/>
            </a:endParaRPr>
          </a:p>
          <a:p>
            <a:pPr marL="355600" marR="750570" indent="-342900">
              <a:lnSpc>
                <a:spcPct val="114999"/>
              </a:lnSpc>
              <a:buClr>
                <a:srgbClr val="89B647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1800" dirty="0">
                <a:latin typeface="Gill Sans MT"/>
                <a:cs typeface="Gill Sans MT"/>
              </a:rPr>
              <a:t>This</a:t>
            </a:r>
            <a:r>
              <a:rPr sz="1800" spc="-5" dirty="0">
                <a:latin typeface="Gill Sans MT"/>
                <a:cs typeface="Gill Sans MT"/>
              </a:rPr>
              <a:t> does</a:t>
            </a:r>
            <a:r>
              <a:rPr sz="1800" spc="-4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not</a:t>
            </a:r>
            <a:r>
              <a:rPr sz="1800" spc="-10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modify</a:t>
            </a:r>
            <a:r>
              <a:rPr sz="1800" spc="-50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student</a:t>
            </a:r>
            <a:r>
              <a:rPr sz="1800" spc="-45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rights</a:t>
            </a:r>
            <a:r>
              <a:rPr sz="1800" spc="-45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under</a:t>
            </a:r>
            <a:r>
              <a:rPr sz="1800" spc="-3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IDEA,</a:t>
            </a:r>
            <a:r>
              <a:rPr sz="1800" spc="-19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Section</a:t>
            </a:r>
            <a:r>
              <a:rPr sz="1800" spc="-1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504,</a:t>
            </a:r>
            <a:r>
              <a:rPr sz="1800" spc="-175" dirty="0">
                <a:latin typeface="Gill Sans MT"/>
                <a:cs typeface="Gill Sans MT"/>
              </a:rPr>
              <a:t> </a:t>
            </a:r>
            <a:r>
              <a:rPr sz="1800" spc="-35" dirty="0">
                <a:latin typeface="Gill Sans MT"/>
                <a:cs typeface="Gill Sans MT"/>
              </a:rPr>
              <a:t>the</a:t>
            </a:r>
            <a:r>
              <a:rPr lang="en-US" sz="1800" spc="-35" dirty="0">
                <a:latin typeface="Gill Sans MT"/>
                <a:cs typeface="Gill Sans MT"/>
              </a:rPr>
              <a:t> </a:t>
            </a:r>
            <a:r>
              <a:rPr sz="1800" spc="-35" dirty="0">
                <a:latin typeface="Gill Sans MT"/>
                <a:cs typeface="Gill Sans MT"/>
              </a:rPr>
              <a:t>ADA,  </a:t>
            </a:r>
            <a:r>
              <a:rPr sz="1800" dirty="0">
                <a:latin typeface="Gill Sans MT"/>
                <a:cs typeface="Gill Sans MT"/>
              </a:rPr>
              <a:t>or Senate </a:t>
            </a:r>
            <a:r>
              <a:rPr sz="1800" spc="-5" dirty="0">
                <a:latin typeface="Gill Sans MT"/>
                <a:cs typeface="Gill Sans MT"/>
              </a:rPr>
              <a:t>Bill</a:t>
            </a:r>
            <a:r>
              <a:rPr sz="1800" spc="-75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100.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8055" y="441959"/>
            <a:ext cx="2720340" cy="106680"/>
          </a:xfrm>
          <a:custGeom>
            <a:avLst/>
            <a:gdLst/>
            <a:ahLst/>
            <a:cxnLst/>
            <a:rect l="l" t="t" r="r" b="b"/>
            <a:pathLst>
              <a:path w="2720340" h="106679">
                <a:moveTo>
                  <a:pt x="2720340" y="0"/>
                </a:moveTo>
                <a:lnTo>
                  <a:pt x="0" y="0"/>
                </a:lnTo>
                <a:lnTo>
                  <a:pt x="0" y="106679"/>
                </a:lnTo>
                <a:lnTo>
                  <a:pt x="2720340" y="106679"/>
                </a:lnTo>
                <a:lnTo>
                  <a:pt x="2720340" y="0"/>
                </a:lnTo>
                <a:close/>
              </a:path>
            </a:pathLst>
          </a:custGeom>
          <a:solidFill>
            <a:srgbClr val="3666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75603" y="441959"/>
            <a:ext cx="2710815" cy="106680"/>
          </a:xfrm>
          <a:custGeom>
            <a:avLst/>
            <a:gdLst/>
            <a:ahLst/>
            <a:cxnLst/>
            <a:rect l="l" t="t" r="r" b="b"/>
            <a:pathLst>
              <a:path w="2710815" h="106679">
                <a:moveTo>
                  <a:pt x="2710688" y="0"/>
                </a:moveTo>
                <a:lnTo>
                  <a:pt x="0" y="0"/>
                </a:lnTo>
                <a:lnTo>
                  <a:pt x="0" y="106679"/>
                </a:lnTo>
                <a:lnTo>
                  <a:pt x="2710688" y="106679"/>
                </a:lnTo>
                <a:lnTo>
                  <a:pt x="2710688" y="0"/>
                </a:lnTo>
                <a:close/>
              </a:path>
            </a:pathLst>
          </a:custGeom>
          <a:solidFill>
            <a:srgbClr val="939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17164" y="441959"/>
            <a:ext cx="2709545" cy="106680"/>
          </a:xfrm>
          <a:custGeom>
            <a:avLst/>
            <a:gdLst/>
            <a:ahLst/>
            <a:cxnLst/>
            <a:rect l="l" t="t" r="r" b="b"/>
            <a:pathLst>
              <a:path w="2709545" h="106679">
                <a:moveTo>
                  <a:pt x="2709291" y="0"/>
                </a:moveTo>
                <a:lnTo>
                  <a:pt x="0" y="0"/>
                </a:lnTo>
                <a:lnTo>
                  <a:pt x="0" y="106679"/>
                </a:lnTo>
                <a:lnTo>
                  <a:pt x="2709291" y="106679"/>
                </a:lnTo>
                <a:lnTo>
                  <a:pt x="2709291" y="0"/>
                </a:lnTo>
                <a:close/>
              </a:path>
            </a:pathLst>
          </a:custGeom>
          <a:solidFill>
            <a:srgbClr val="89B6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8055" y="600455"/>
            <a:ext cx="8239125" cy="1259205"/>
          </a:xfrm>
          <a:prstGeom prst="rect">
            <a:avLst/>
          </a:prstGeom>
          <a:solidFill>
            <a:srgbClr val="366655"/>
          </a:solidFill>
        </p:spPr>
        <p:txBody>
          <a:bodyPr vert="horz" wrap="square" lIns="0" tIns="195580" rIns="0" bIns="0" rtlCol="0">
            <a:spAutoFit/>
          </a:bodyPr>
          <a:lstStyle/>
          <a:p>
            <a:pPr marL="1394460" marR="424180" indent="-991235">
              <a:lnSpc>
                <a:spcPct val="100000"/>
              </a:lnSpc>
              <a:spcBef>
                <a:spcPts val="1540"/>
              </a:spcBef>
            </a:pPr>
            <a:r>
              <a:rPr sz="2900" b="1" spc="-35" dirty="0">
                <a:solidFill>
                  <a:srgbClr val="FFFFFF"/>
                </a:solidFill>
                <a:latin typeface="Gill Sans MT"/>
                <a:cs typeface="Gill Sans MT"/>
              </a:rPr>
              <a:t>ADMINISTRATIVE </a:t>
            </a:r>
            <a:r>
              <a:rPr sz="2900" b="1" spc="-30" dirty="0">
                <a:solidFill>
                  <a:srgbClr val="FFFFFF"/>
                </a:solidFill>
                <a:latin typeface="Gill Sans MT"/>
                <a:cs typeface="Gill Sans MT"/>
              </a:rPr>
              <a:t>LEAVE </a:t>
            </a:r>
            <a:r>
              <a:rPr sz="2900" b="1" dirty="0">
                <a:solidFill>
                  <a:srgbClr val="FFFFFF"/>
                </a:solidFill>
                <a:latin typeface="Gill Sans MT"/>
                <a:cs typeface="Gill Sans MT"/>
              </a:rPr>
              <a:t>OF</a:t>
            </a:r>
            <a:r>
              <a:rPr sz="2900" b="1" spc="-38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00" b="1" spc="-35" dirty="0">
                <a:solidFill>
                  <a:srgbClr val="FFFFFF"/>
                </a:solidFill>
                <a:latin typeface="Gill Sans MT"/>
                <a:cs typeface="Gill Sans MT"/>
              </a:rPr>
              <a:t>EMPLOYEE  </a:t>
            </a:r>
            <a:r>
              <a:rPr sz="2900" b="1" dirty="0">
                <a:solidFill>
                  <a:srgbClr val="FFFFFF"/>
                </a:solidFill>
                <a:latin typeface="Gill Sans MT"/>
                <a:cs typeface="Gill Sans MT"/>
              </a:rPr>
              <a:t>AS A </a:t>
            </a:r>
            <a:r>
              <a:rPr sz="2900" b="1" spc="-20" dirty="0">
                <a:solidFill>
                  <a:srgbClr val="FFFFFF"/>
                </a:solidFill>
                <a:latin typeface="Gill Sans MT"/>
                <a:cs typeface="Gill Sans MT"/>
              </a:rPr>
              <a:t>SUPPORTIVE</a:t>
            </a:r>
            <a:r>
              <a:rPr sz="2900" b="1" spc="-570" dirty="0">
                <a:solidFill>
                  <a:srgbClr val="FFFFFF"/>
                </a:solidFill>
                <a:latin typeface="Gill Sans MT"/>
                <a:cs typeface="Gill Sans MT"/>
              </a:rPr>
              <a:t> </a:t>
            </a:r>
            <a:r>
              <a:rPr sz="2900" b="1" dirty="0">
                <a:solidFill>
                  <a:srgbClr val="FFFFFF"/>
                </a:solidFill>
                <a:latin typeface="Gill Sans MT"/>
                <a:cs typeface="Gill Sans MT"/>
              </a:rPr>
              <a:t>MEASURE:</a:t>
            </a:r>
            <a:endParaRPr sz="290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8915" y="2228046"/>
            <a:ext cx="7533640" cy="29851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95"/>
              </a:spcBef>
            </a:pPr>
            <a:r>
              <a:rPr sz="2000" dirty="0">
                <a:latin typeface="Gill Sans MT"/>
                <a:cs typeface="Gill Sans MT"/>
              </a:rPr>
              <a:t>The</a:t>
            </a:r>
            <a:r>
              <a:rPr sz="2000" spc="-35" dirty="0">
                <a:latin typeface="Gill Sans MT"/>
                <a:cs typeface="Gill Sans MT"/>
              </a:rPr>
              <a:t> </a:t>
            </a:r>
            <a:r>
              <a:rPr sz="2000" spc="-15" dirty="0">
                <a:latin typeface="Gill Sans MT"/>
                <a:cs typeface="Gill Sans MT"/>
              </a:rPr>
              <a:t>regulations</a:t>
            </a:r>
            <a:r>
              <a:rPr sz="2000" spc="-10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also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permit</a:t>
            </a:r>
            <a:r>
              <a:rPr sz="2000" spc="-7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a</a:t>
            </a:r>
            <a:r>
              <a:rPr sz="2000" spc="-3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District</a:t>
            </a:r>
            <a:r>
              <a:rPr sz="2000" spc="-10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to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place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a</a:t>
            </a:r>
            <a:r>
              <a:rPr sz="2000" spc="-2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non-student</a:t>
            </a:r>
            <a:r>
              <a:rPr sz="2000" spc="-85" dirty="0">
                <a:latin typeface="Gill Sans MT"/>
                <a:cs typeface="Gill Sans MT"/>
              </a:rPr>
              <a:t> </a:t>
            </a:r>
            <a:r>
              <a:rPr sz="2000" spc="-30" dirty="0">
                <a:latin typeface="Gill Sans MT"/>
                <a:cs typeface="Gill Sans MT"/>
              </a:rPr>
              <a:t>employee</a:t>
            </a:r>
            <a:r>
              <a:rPr sz="2000" spc="-30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on  </a:t>
            </a:r>
            <a:r>
              <a:rPr sz="2000" spc="-15" dirty="0">
                <a:latin typeface="Gill Sans MT"/>
                <a:cs typeface="Gill Sans MT"/>
              </a:rPr>
              <a:t>administrative </a:t>
            </a:r>
            <a:r>
              <a:rPr sz="2000" spc="-65" dirty="0">
                <a:latin typeface="Gill Sans MT"/>
                <a:cs typeface="Gill Sans MT"/>
              </a:rPr>
              <a:t>leave </a:t>
            </a:r>
            <a:r>
              <a:rPr sz="2000" dirty="0">
                <a:latin typeface="Gill Sans MT"/>
                <a:cs typeface="Gill Sans MT"/>
              </a:rPr>
              <a:t>during the pendency </a:t>
            </a:r>
            <a:r>
              <a:rPr sz="2000" spc="-5" dirty="0">
                <a:latin typeface="Gill Sans MT"/>
                <a:cs typeface="Gill Sans MT"/>
              </a:rPr>
              <a:t>of </a:t>
            </a:r>
            <a:r>
              <a:rPr sz="2000" dirty="0">
                <a:latin typeface="Gill Sans MT"/>
                <a:cs typeface="Gill Sans MT"/>
              </a:rPr>
              <a:t>the </a:t>
            </a:r>
            <a:r>
              <a:rPr sz="2000" spc="-20" dirty="0">
                <a:latin typeface="Gill Sans MT"/>
                <a:cs typeface="Gill Sans MT"/>
              </a:rPr>
              <a:t>grievance </a:t>
            </a:r>
            <a:r>
              <a:rPr sz="2000" spc="-30" dirty="0">
                <a:latin typeface="Gill Sans MT"/>
                <a:cs typeface="Gill Sans MT"/>
              </a:rPr>
              <a:t>process </a:t>
            </a:r>
            <a:r>
              <a:rPr sz="2000" dirty="0">
                <a:latin typeface="Gill Sans MT"/>
                <a:cs typeface="Gill Sans MT"/>
              </a:rPr>
              <a:t>in  </a:t>
            </a:r>
            <a:r>
              <a:rPr sz="2000" spc="-15" dirty="0">
                <a:latin typeface="Gill Sans MT"/>
                <a:cs typeface="Gill Sans MT"/>
              </a:rPr>
              <a:t>response </a:t>
            </a:r>
            <a:r>
              <a:rPr sz="2000" dirty="0">
                <a:latin typeface="Gill Sans MT"/>
                <a:cs typeface="Gill Sans MT"/>
              </a:rPr>
              <a:t>to a </a:t>
            </a:r>
            <a:r>
              <a:rPr sz="2000" spc="-15" dirty="0">
                <a:latin typeface="Gill Sans MT"/>
                <a:cs typeface="Gill Sans MT"/>
              </a:rPr>
              <a:t>formal</a:t>
            </a:r>
            <a:r>
              <a:rPr sz="2000" spc="-290" dirty="0">
                <a:latin typeface="Gill Sans MT"/>
                <a:cs typeface="Gill Sans MT"/>
              </a:rPr>
              <a:t> </a:t>
            </a:r>
            <a:r>
              <a:rPr sz="2000" spc="-15" dirty="0">
                <a:latin typeface="Gill Sans MT"/>
                <a:cs typeface="Gill Sans MT"/>
              </a:rPr>
              <a:t>complaint.</a:t>
            </a:r>
            <a:endParaRPr sz="2000" dirty="0">
              <a:latin typeface="Gill Sans MT"/>
              <a:cs typeface="Gill Sans MT"/>
            </a:endParaRPr>
          </a:p>
          <a:p>
            <a:pPr marL="354965" marR="454025" indent="-342900">
              <a:lnSpc>
                <a:spcPct val="114999"/>
              </a:lnSpc>
              <a:spcBef>
                <a:spcPts val="1000"/>
              </a:spcBef>
              <a:buClr>
                <a:srgbClr val="89B647"/>
              </a:buClr>
              <a:buSzPct val="90000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dirty="0">
                <a:latin typeface="Gill Sans MT"/>
                <a:cs typeface="Gill Sans MT"/>
              </a:rPr>
              <a:t>The </a:t>
            </a:r>
            <a:r>
              <a:rPr sz="2000" spc="-15" dirty="0">
                <a:latin typeface="Gill Sans MT"/>
                <a:cs typeface="Gill Sans MT"/>
              </a:rPr>
              <a:t>Preamble </a:t>
            </a:r>
            <a:r>
              <a:rPr sz="2000" spc="-5" dirty="0">
                <a:latin typeface="Gill Sans MT"/>
                <a:cs typeface="Gill Sans MT"/>
              </a:rPr>
              <a:t>states </a:t>
            </a:r>
            <a:r>
              <a:rPr sz="2000" dirty="0">
                <a:latin typeface="Gill Sans MT"/>
                <a:cs typeface="Gill Sans MT"/>
              </a:rPr>
              <a:t>that the </a:t>
            </a:r>
            <a:r>
              <a:rPr sz="2000" spc="-65" dirty="0">
                <a:latin typeface="Gill Sans MT"/>
                <a:cs typeface="Gill Sans MT"/>
              </a:rPr>
              <a:t>leave </a:t>
            </a:r>
            <a:r>
              <a:rPr sz="2000" dirty="0">
                <a:latin typeface="Gill Sans MT"/>
                <a:cs typeface="Gill Sans MT"/>
              </a:rPr>
              <a:t>is paid </a:t>
            </a:r>
            <a:r>
              <a:rPr sz="2000" spc="-5" dirty="0">
                <a:latin typeface="Gill Sans MT"/>
                <a:cs typeface="Gill Sans MT"/>
              </a:rPr>
              <a:t>so </a:t>
            </a:r>
            <a:r>
              <a:rPr sz="2000" dirty="0">
                <a:latin typeface="Gill Sans MT"/>
                <a:cs typeface="Gill Sans MT"/>
              </a:rPr>
              <a:t>it is</a:t>
            </a:r>
            <a:r>
              <a:rPr sz="2000" spc="-175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not</a:t>
            </a:r>
            <a:r>
              <a:rPr lang="en-US" sz="2000" spc="-10" dirty="0">
                <a:latin typeface="Gill Sans MT"/>
                <a:cs typeface="Gill Sans MT"/>
              </a:rPr>
              <a:t> </a:t>
            </a:r>
            <a:r>
              <a:rPr sz="2000" spc="-10" dirty="0">
                <a:latin typeface="Gill Sans MT"/>
                <a:cs typeface="Gill Sans MT"/>
              </a:rPr>
              <a:t>unreasonably  </a:t>
            </a:r>
            <a:r>
              <a:rPr sz="2000" dirty="0">
                <a:latin typeface="Gill Sans MT"/>
                <a:cs typeface="Gill Sans MT"/>
              </a:rPr>
              <a:t>burdensome.</a:t>
            </a:r>
          </a:p>
          <a:p>
            <a:pPr marL="355600" indent="-342900">
              <a:lnSpc>
                <a:spcPct val="100000"/>
              </a:lnSpc>
              <a:spcBef>
                <a:spcPts val="815"/>
              </a:spcBef>
              <a:buClr>
                <a:srgbClr val="89B647"/>
              </a:buClr>
              <a:buSzPct val="90000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dirty="0">
                <a:latin typeface="Gill Sans MT"/>
                <a:cs typeface="Gill Sans MT"/>
              </a:rPr>
              <a:t>The </a:t>
            </a:r>
            <a:r>
              <a:rPr sz="2000" spc="-70" dirty="0">
                <a:latin typeface="Gill Sans MT"/>
                <a:cs typeface="Gill Sans MT"/>
              </a:rPr>
              <a:t>employee’s </a:t>
            </a:r>
            <a:r>
              <a:rPr sz="2000" dirty="0">
                <a:latin typeface="Gill Sans MT"/>
                <a:cs typeface="Gill Sans MT"/>
              </a:rPr>
              <a:t>rights </a:t>
            </a:r>
            <a:r>
              <a:rPr sz="2000" spc="-30" dirty="0">
                <a:latin typeface="Gill Sans MT"/>
                <a:cs typeface="Gill Sans MT"/>
              </a:rPr>
              <a:t>under</a:t>
            </a:r>
            <a:r>
              <a:rPr lang="en-US" sz="2000" spc="-30" dirty="0">
                <a:latin typeface="Gill Sans MT"/>
                <a:cs typeface="Gill Sans MT"/>
              </a:rPr>
              <a:t> </a:t>
            </a:r>
            <a:r>
              <a:rPr sz="2000" spc="-30" dirty="0">
                <a:latin typeface="Gill Sans MT"/>
                <a:cs typeface="Gill Sans MT"/>
              </a:rPr>
              <a:t>ADA are </a:t>
            </a:r>
            <a:r>
              <a:rPr sz="2000" dirty="0">
                <a:latin typeface="Gill Sans MT"/>
                <a:cs typeface="Gill Sans MT"/>
              </a:rPr>
              <a:t>not </a:t>
            </a:r>
            <a:r>
              <a:rPr sz="2000" spc="-5" dirty="0">
                <a:latin typeface="Gill Sans MT"/>
                <a:cs typeface="Gill Sans MT"/>
              </a:rPr>
              <a:t>affected </a:t>
            </a:r>
            <a:r>
              <a:rPr sz="2000" spc="-25" dirty="0">
                <a:latin typeface="Gill Sans MT"/>
                <a:cs typeface="Gill Sans MT"/>
              </a:rPr>
              <a:t>by</a:t>
            </a:r>
            <a:r>
              <a:rPr sz="2000" spc="-33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the</a:t>
            </a:r>
            <a:r>
              <a:rPr lang="en-US" sz="2000" spc="-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regulations.</a:t>
            </a:r>
            <a:endParaRPr sz="2000" dirty="0">
              <a:latin typeface="Gill Sans MT"/>
              <a:cs typeface="Gill Sans MT"/>
            </a:endParaRPr>
          </a:p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89B647"/>
              </a:buClr>
              <a:buSzPct val="90000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dirty="0">
                <a:latin typeface="Gill Sans MT"/>
                <a:cs typeface="Gill Sans MT"/>
              </a:rPr>
              <a:t>Also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consider</a:t>
            </a:r>
            <a:r>
              <a:rPr sz="2000" spc="-114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Illinois</a:t>
            </a:r>
            <a:r>
              <a:rPr sz="2000" spc="-80" dirty="0">
                <a:latin typeface="Gill Sans MT"/>
                <a:cs typeface="Gill Sans MT"/>
              </a:rPr>
              <a:t> </a:t>
            </a:r>
            <a:r>
              <a:rPr sz="2000" spc="-75" dirty="0">
                <a:latin typeface="Gill Sans MT"/>
                <a:cs typeface="Gill Sans MT"/>
              </a:rPr>
              <a:t>law,</a:t>
            </a:r>
            <a:r>
              <a:rPr lang="en-US" sz="2000" spc="-75" dirty="0">
                <a:latin typeface="Gill Sans MT"/>
                <a:cs typeface="Gill Sans MT"/>
              </a:rPr>
              <a:t> </a:t>
            </a:r>
            <a:r>
              <a:rPr sz="2000" spc="-75" dirty="0">
                <a:latin typeface="Gill Sans MT"/>
                <a:cs typeface="Gill Sans MT"/>
              </a:rPr>
              <a:t>board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policy</a:t>
            </a:r>
            <a:r>
              <a:rPr sz="2000" spc="-5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and</a:t>
            </a:r>
            <a:r>
              <a:rPr sz="2000" spc="-30" dirty="0">
                <a:latin typeface="Gill Sans MT"/>
                <a:cs typeface="Gill Sans MT"/>
              </a:rPr>
              <a:t> </a:t>
            </a:r>
            <a:r>
              <a:rPr sz="2000" spc="-15" dirty="0">
                <a:latin typeface="Gill Sans MT"/>
                <a:cs typeface="Gill Sans MT"/>
              </a:rPr>
              <a:t>collective</a:t>
            </a:r>
            <a:r>
              <a:rPr sz="2000" spc="-340" dirty="0">
                <a:latin typeface="Gill Sans MT"/>
                <a:cs typeface="Gill Sans MT"/>
              </a:rPr>
              <a:t> </a:t>
            </a:r>
            <a:r>
              <a:rPr lang="en-US" sz="2000" spc="-340" dirty="0">
                <a:latin typeface="Gill Sans MT"/>
                <a:cs typeface="Gill Sans MT"/>
              </a:rPr>
              <a:t> </a:t>
            </a:r>
            <a:r>
              <a:rPr sz="2000" spc="-15" dirty="0">
                <a:latin typeface="Gill Sans MT"/>
                <a:cs typeface="Gill Sans MT"/>
              </a:rPr>
              <a:t>bargaining</a:t>
            </a:r>
            <a:endParaRPr sz="2000" dirty="0">
              <a:latin typeface="Gill Sans MT"/>
              <a:cs typeface="Gill Sans MT"/>
            </a:endParaRPr>
          </a:p>
          <a:p>
            <a:pPr marL="354965">
              <a:lnSpc>
                <a:spcPct val="100000"/>
              </a:lnSpc>
              <a:spcBef>
                <a:spcPts val="395"/>
              </a:spcBef>
            </a:pPr>
            <a:r>
              <a:rPr sz="2000" spc="-15" dirty="0">
                <a:latin typeface="Gill Sans MT"/>
                <a:cs typeface="Gill Sans MT"/>
              </a:rPr>
              <a:t>agreement.</a:t>
            </a:r>
            <a:endParaRPr sz="2000" dirty="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255764" y="4945379"/>
            <a:ext cx="1207007" cy="1225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58915" y="6047141"/>
            <a:ext cx="37661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5" dirty="0">
                <a:solidFill>
                  <a:srgbClr val="89B647"/>
                </a:solidFill>
                <a:latin typeface="Gill Sans MT"/>
                <a:cs typeface="Gill Sans MT"/>
              </a:rPr>
              <a:t>COPYRIGHT</a:t>
            </a:r>
            <a:r>
              <a:rPr sz="900" spc="-9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2020</a:t>
            </a:r>
            <a:r>
              <a:rPr sz="900" spc="-5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-</a:t>
            </a:r>
            <a:r>
              <a:rPr sz="900" spc="-2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89B647"/>
                </a:solidFill>
                <a:latin typeface="Gill Sans MT"/>
                <a:cs typeface="Gill Sans MT"/>
              </a:rPr>
              <a:t>HAUSER,</a:t>
            </a:r>
            <a:r>
              <a:rPr sz="900" spc="-9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89B647"/>
                </a:solidFill>
                <a:latin typeface="Gill Sans MT"/>
                <a:cs typeface="Gill Sans MT"/>
              </a:rPr>
              <a:t>IZZO,</a:t>
            </a:r>
            <a:r>
              <a:rPr sz="900" spc="-3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89B647"/>
                </a:solidFill>
                <a:latin typeface="Gill Sans MT"/>
                <a:cs typeface="Gill Sans MT"/>
              </a:rPr>
              <a:t>PETRARCA,</a:t>
            </a:r>
            <a:r>
              <a:rPr sz="900" spc="-9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GLEASON</a:t>
            </a:r>
            <a:r>
              <a:rPr sz="900" spc="-55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&amp;</a:t>
            </a:r>
            <a:r>
              <a:rPr sz="900" spc="-5" dirty="0">
                <a:solidFill>
                  <a:srgbClr val="89B647"/>
                </a:solidFill>
                <a:latin typeface="Gill Sans MT"/>
                <a:cs typeface="Gill Sans MT"/>
              </a:rPr>
              <a:t> STILLMAN,</a:t>
            </a:r>
            <a:r>
              <a:rPr sz="900" spc="-180" dirty="0">
                <a:solidFill>
                  <a:srgbClr val="89B647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89B647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BDF2A-D4A6-4B18-9F80-2EB4DFA8F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8285" y="1136332"/>
            <a:ext cx="6587429" cy="984885"/>
          </a:xfrm>
        </p:spPr>
        <p:txBody>
          <a:bodyPr/>
          <a:lstStyle/>
          <a:p>
            <a:pPr algn="ctr"/>
            <a:r>
              <a:rPr lang="en-US" dirty="0"/>
              <a:t>TITLE IX TRAINING</a:t>
            </a:r>
            <a:br>
              <a:rPr lang="en-US" dirty="0"/>
            </a:br>
            <a:r>
              <a:rPr lang="en-US" dirty="0"/>
              <a:t>PART III: IMPARTIALITY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8012C0-BF6A-480C-BD66-6485B89040E7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3429000" y="2971800"/>
            <a:ext cx="4343400" cy="2585323"/>
          </a:xfrm>
        </p:spPr>
        <p:txBody>
          <a:bodyPr/>
          <a:lstStyle/>
          <a:p>
            <a:pPr algn="ctr"/>
            <a:r>
              <a:rPr lang="en-US" b="1" dirty="0"/>
              <a:t>Presented by:</a:t>
            </a:r>
          </a:p>
          <a:p>
            <a:pPr algn="ctr"/>
            <a:r>
              <a:rPr lang="en-US" b="1" dirty="0"/>
              <a:t>Hauser, Izzo, Petrarca,</a:t>
            </a:r>
          </a:p>
          <a:p>
            <a:pPr algn="ctr"/>
            <a:r>
              <a:rPr lang="en-US" b="1" dirty="0"/>
              <a:t>Gleason &amp; Stillman, LLC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November, 2020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www.hauserizzo.com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D34CDB-39D8-40E2-ABAE-287BBB30D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575" y="3200400"/>
            <a:ext cx="2257425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67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78285" y="2801780"/>
            <a:ext cx="6452235" cy="2208297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ts val="2600"/>
              </a:lnSpc>
              <a:spcBef>
                <a:spcPts val="420"/>
              </a:spcBef>
            </a:pPr>
            <a:r>
              <a:rPr sz="2400" b="1" spc="-50" dirty="0">
                <a:latin typeface="Corbel"/>
                <a:cs typeface="Corbel"/>
              </a:rPr>
              <a:t>COMPLAINANT: </a:t>
            </a:r>
            <a:r>
              <a:rPr sz="2400" spc="-50" dirty="0">
                <a:latin typeface="Corbel"/>
                <a:cs typeface="Corbel"/>
              </a:rPr>
              <a:t>Person </a:t>
            </a:r>
            <a:r>
              <a:rPr sz="2400" spc="-5" dirty="0">
                <a:latin typeface="Corbel"/>
                <a:cs typeface="Corbel"/>
              </a:rPr>
              <a:t>who is </a:t>
            </a:r>
            <a:r>
              <a:rPr sz="2400" spc="-15" dirty="0">
                <a:latin typeface="Corbel"/>
                <a:cs typeface="Corbel"/>
              </a:rPr>
              <a:t>the </a:t>
            </a:r>
            <a:r>
              <a:rPr sz="2400" spc="-5" dirty="0">
                <a:latin typeface="Corbel"/>
                <a:cs typeface="Corbel"/>
              </a:rPr>
              <a:t>alleged </a:t>
            </a:r>
            <a:r>
              <a:rPr sz="2400" spc="-30" dirty="0">
                <a:latin typeface="Corbel"/>
                <a:cs typeface="Corbel"/>
              </a:rPr>
              <a:t>victim  </a:t>
            </a:r>
            <a:r>
              <a:rPr sz="2400" dirty="0">
                <a:latin typeface="Corbel"/>
                <a:cs typeface="Corbel"/>
              </a:rPr>
              <a:t>of </a:t>
            </a:r>
            <a:r>
              <a:rPr sz="2400" spc="-5" dirty="0">
                <a:latin typeface="Corbel"/>
                <a:cs typeface="Corbel"/>
              </a:rPr>
              <a:t>conduct </a:t>
            </a:r>
            <a:r>
              <a:rPr sz="2400" spc="-15" dirty="0">
                <a:latin typeface="Corbel"/>
                <a:cs typeface="Corbel"/>
              </a:rPr>
              <a:t>that </a:t>
            </a:r>
            <a:r>
              <a:rPr sz="2400" spc="-5" dirty="0">
                <a:latin typeface="Corbel"/>
                <a:cs typeface="Corbel"/>
              </a:rPr>
              <a:t>could constitute </a:t>
            </a:r>
            <a:r>
              <a:rPr sz="2400" dirty="0">
                <a:latin typeface="Corbel"/>
                <a:cs typeface="Corbel"/>
              </a:rPr>
              <a:t>sexual</a:t>
            </a:r>
            <a:r>
              <a:rPr lang="en-US" sz="2400" dirty="0">
                <a:latin typeface="Corbel"/>
                <a:cs typeface="Corbel"/>
              </a:rPr>
              <a:t> </a:t>
            </a:r>
            <a:r>
              <a:rPr sz="2400" spc="-405" dirty="0">
                <a:latin typeface="Corbel"/>
                <a:cs typeface="Corbel"/>
              </a:rPr>
              <a:t> </a:t>
            </a:r>
            <a:r>
              <a:rPr sz="2400" spc="-5" dirty="0">
                <a:latin typeface="Corbel"/>
                <a:cs typeface="Corbel"/>
              </a:rPr>
              <a:t>harassment.</a:t>
            </a:r>
            <a:endParaRPr sz="2400" dirty="0">
              <a:latin typeface="Corbel"/>
              <a:cs typeface="Corbel"/>
            </a:endParaRPr>
          </a:p>
          <a:p>
            <a:pPr marL="12700" marR="111125">
              <a:lnSpc>
                <a:spcPts val="2600"/>
              </a:lnSpc>
              <a:spcBef>
                <a:spcPts val="1195"/>
              </a:spcBef>
            </a:pPr>
            <a:r>
              <a:rPr sz="2400" b="1" spc="-50" dirty="0">
                <a:latin typeface="Corbel"/>
                <a:cs typeface="Corbel"/>
              </a:rPr>
              <a:t>RESPONDENT: </a:t>
            </a:r>
            <a:r>
              <a:rPr sz="2400" spc="-50" dirty="0">
                <a:latin typeface="Corbel"/>
                <a:cs typeface="Corbel"/>
              </a:rPr>
              <a:t>Person </a:t>
            </a:r>
            <a:r>
              <a:rPr sz="2400" spc="-5" dirty="0">
                <a:latin typeface="Corbel"/>
                <a:cs typeface="Corbel"/>
              </a:rPr>
              <a:t>who is reported to be </a:t>
            </a:r>
            <a:r>
              <a:rPr sz="2400" spc="-30" dirty="0">
                <a:latin typeface="Corbel"/>
                <a:cs typeface="Corbel"/>
              </a:rPr>
              <a:t>the  </a:t>
            </a:r>
            <a:r>
              <a:rPr sz="2400" spc="-5" dirty="0">
                <a:latin typeface="Corbel"/>
                <a:cs typeface="Corbel"/>
              </a:rPr>
              <a:t>perpetrator </a:t>
            </a:r>
            <a:r>
              <a:rPr sz="2400" dirty="0">
                <a:latin typeface="Corbel"/>
                <a:cs typeface="Corbel"/>
              </a:rPr>
              <a:t>of </a:t>
            </a:r>
            <a:r>
              <a:rPr sz="2400" spc="-5" dirty="0">
                <a:latin typeface="Corbel"/>
                <a:cs typeface="Corbel"/>
              </a:rPr>
              <a:t>conduct </a:t>
            </a:r>
            <a:r>
              <a:rPr sz="2400" spc="-15" dirty="0">
                <a:latin typeface="Corbel"/>
                <a:cs typeface="Corbel"/>
              </a:rPr>
              <a:t>that </a:t>
            </a:r>
            <a:r>
              <a:rPr sz="2400" spc="-5" dirty="0">
                <a:latin typeface="Corbel"/>
                <a:cs typeface="Corbel"/>
              </a:rPr>
              <a:t>could </a:t>
            </a:r>
            <a:r>
              <a:rPr sz="2400" spc="5" dirty="0">
                <a:latin typeface="Corbel"/>
                <a:cs typeface="Corbel"/>
              </a:rPr>
              <a:t>constitute</a:t>
            </a:r>
            <a:r>
              <a:rPr lang="en-US" sz="2400" spc="5" dirty="0">
                <a:latin typeface="Corbel"/>
                <a:cs typeface="Corbel"/>
              </a:rPr>
              <a:t> </a:t>
            </a:r>
            <a:r>
              <a:rPr sz="2400" spc="5" dirty="0">
                <a:latin typeface="Corbel"/>
                <a:cs typeface="Corbel"/>
              </a:rPr>
              <a:t>sexual  </a:t>
            </a:r>
            <a:r>
              <a:rPr sz="2400" spc="-5" dirty="0">
                <a:latin typeface="Corbel"/>
                <a:cs typeface="Corbel"/>
              </a:rPr>
              <a:t>harassment.</a:t>
            </a:r>
            <a:endParaRPr sz="2400" dirty="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01660" y="1163672"/>
            <a:ext cx="45034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orbel"/>
                <a:cs typeface="Corbel"/>
              </a:rPr>
              <a:t>DEFINITION OF</a:t>
            </a:r>
            <a:r>
              <a:rPr sz="3200" b="1" spc="-459" dirty="0">
                <a:latin typeface="Corbel"/>
                <a:cs typeface="Corbel"/>
              </a:rPr>
              <a:t> </a:t>
            </a:r>
            <a:r>
              <a:rPr lang="en-US" sz="3200" b="1" spc="-459" dirty="0">
                <a:latin typeface="Corbel"/>
                <a:cs typeface="Corbel"/>
              </a:rPr>
              <a:t> </a:t>
            </a:r>
            <a:r>
              <a:rPr sz="3200" b="1" spc="-35" dirty="0">
                <a:latin typeface="Corbel"/>
                <a:cs typeface="Corbel"/>
              </a:rPr>
              <a:t>PARTIES:</a:t>
            </a:r>
            <a:endParaRPr sz="320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95400" y="1101788"/>
            <a:ext cx="63246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65" dirty="0">
                <a:solidFill>
                  <a:srgbClr val="2583C5"/>
                </a:solidFill>
              </a:rPr>
              <a:t>	</a:t>
            </a:r>
            <a:r>
              <a:rPr lang="en-US" sz="3200" b="1" spc="-65" dirty="0">
                <a:solidFill>
                  <a:srgbClr val="0070C0"/>
                </a:solidFill>
                <a:latin typeface="Corbel" panose="020B0503020204020204" pitchFamily="34" charset="0"/>
              </a:rPr>
              <a:t>WHO HAS TO BE IMPARTIAL?</a:t>
            </a:r>
            <a:endParaRPr sz="3200" spc="-65" dirty="0">
              <a:solidFill>
                <a:srgbClr val="2583C5"/>
              </a:solidFill>
              <a:latin typeface="Corbel" panose="020B0503020204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1698" y="1794989"/>
            <a:ext cx="7309484" cy="2856551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cs typeface="Calibri"/>
              </a:rPr>
              <a:t>All participants from the school must be impartial.</a:t>
            </a: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prstClr val="black"/>
              </a:solidFill>
              <a:latin typeface="Corbel" panose="020B0503020204020204" pitchFamily="34" charset="0"/>
              <a:cs typeface="Calibri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cs typeface="Calibri"/>
              </a:rPr>
              <a:t>Title IX Coordinator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cs typeface="Calibri"/>
              </a:rPr>
              <a:t>Investigator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cs typeface="Calibri"/>
              </a:rPr>
              <a:t>Decision-Maker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cs typeface="Calibri"/>
              </a:rPr>
              <a:t>Appeal Decision-Maker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cs typeface="Calibri"/>
              </a:rPr>
              <a:t>Informal Resolution Facilitator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9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COPYRIGHT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2020 -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HAUSER, IZZO, PETRARCA, GLEASON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&amp; </a:t>
            </a:r>
            <a:r>
              <a:rPr kumimoji="0" sz="900" b="0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STILLMAN,</a:t>
            </a:r>
            <a:r>
              <a:rPr kumimoji="0" sz="900" b="0" i="0" u="none" strike="noStrike" kern="1200" cap="none" spc="-5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LLC</a:t>
            </a:r>
          </a:p>
        </p:txBody>
      </p:sp>
    </p:spTree>
    <p:extLst>
      <p:ext uri="{BB962C8B-B14F-4D97-AF65-F5344CB8AC3E}">
        <p14:creationId xmlns:p14="http://schemas.microsoft.com/office/powerpoint/2010/main" val="425002417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62200" y="1101788"/>
            <a:ext cx="47244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b="1" spc="-70" dirty="0">
                <a:solidFill>
                  <a:srgbClr val="2583C5"/>
                </a:solidFill>
                <a:latin typeface="Corbel" panose="020B0503020204020204" pitchFamily="34" charset="0"/>
              </a:rPr>
              <a:t>I</a:t>
            </a:r>
            <a:r>
              <a:rPr lang="en-US" sz="3200" b="1" spc="-70" dirty="0">
                <a:solidFill>
                  <a:srgbClr val="2583C5"/>
                </a:solidFill>
                <a:latin typeface="Corbel" panose="020B0503020204020204" pitchFamily="34" charset="0"/>
              </a:rPr>
              <a:t>MPARTIALITY BASICS</a:t>
            </a:r>
            <a:endParaRPr sz="3200" b="1" spc="-65" dirty="0">
              <a:solidFill>
                <a:srgbClr val="2583C5"/>
              </a:solidFill>
              <a:latin typeface="Corbel" panose="020B0503020204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6084" y="2054197"/>
            <a:ext cx="7309484" cy="2117887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400" dirty="0">
                <a:latin typeface="Corbel" panose="020B0503020204020204" pitchFamily="34" charset="0"/>
                <a:cs typeface="Calibri"/>
              </a:rPr>
              <a:t>Being impartial means</a:t>
            </a:r>
            <a:r>
              <a:rPr sz="2400" spc="-55" dirty="0">
                <a:latin typeface="Corbel" panose="020B0503020204020204" pitchFamily="34" charset="0"/>
                <a:cs typeface="Calibri"/>
              </a:rPr>
              <a:t> </a:t>
            </a:r>
            <a:r>
              <a:rPr sz="2400" dirty="0">
                <a:latin typeface="Corbel" panose="020B0503020204020204" pitchFamily="34" charset="0"/>
                <a:cs typeface="Calibri"/>
              </a:rPr>
              <a:t>avoiding:</a:t>
            </a:r>
          </a:p>
          <a:p>
            <a:pPr marL="464185" indent="-342900">
              <a:lnSpc>
                <a:spcPct val="100000"/>
              </a:lnSpc>
              <a:spcBef>
                <a:spcPts val="185"/>
              </a:spcBef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305435" algn="l"/>
              </a:tabLst>
            </a:pPr>
            <a:r>
              <a:rPr sz="2000" spc="-10" dirty="0">
                <a:latin typeface="Corbel" panose="020B0503020204020204" pitchFamily="34" charset="0"/>
                <a:cs typeface="Calibri"/>
              </a:rPr>
              <a:t>Prejudgment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of </a:t>
            </a:r>
            <a:r>
              <a:rPr sz="2000" dirty="0">
                <a:latin typeface="Corbel" panose="020B0503020204020204" pitchFamily="34" charset="0"/>
                <a:cs typeface="Calibri"/>
              </a:rPr>
              <a:t>the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facts </a:t>
            </a:r>
            <a:r>
              <a:rPr sz="2000" spc="-15" dirty="0">
                <a:latin typeface="Corbel" panose="020B0503020204020204" pitchFamily="34" charset="0"/>
                <a:cs typeface="Calibri"/>
              </a:rPr>
              <a:t>at</a:t>
            </a:r>
            <a:r>
              <a:rPr sz="2000" spc="5" dirty="0">
                <a:latin typeface="Corbel" panose="020B0503020204020204" pitchFamily="34" charset="0"/>
                <a:cs typeface="Calibri"/>
              </a:rPr>
              <a:t>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issue.</a:t>
            </a:r>
            <a:endParaRPr sz="2000" dirty="0">
              <a:latin typeface="Corbel" panose="020B0503020204020204" pitchFamily="34" charset="0"/>
              <a:cs typeface="Calibri"/>
            </a:endParaRPr>
          </a:p>
          <a:p>
            <a:pPr marL="464185" indent="-342900">
              <a:lnSpc>
                <a:spcPct val="100000"/>
              </a:lnSpc>
              <a:spcBef>
                <a:spcPts val="359"/>
              </a:spcBef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305435" algn="l"/>
              </a:tabLst>
            </a:pPr>
            <a:r>
              <a:rPr sz="2000" spc="-5" dirty="0">
                <a:latin typeface="Corbel" panose="020B0503020204020204" pitchFamily="34" charset="0"/>
                <a:cs typeface="Calibri"/>
              </a:rPr>
              <a:t>Conflicts of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 </a:t>
            </a:r>
            <a:r>
              <a:rPr sz="2000" spc="-15" dirty="0">
                <a:latin typeface="Corbel" panose="020B0503020204020204" pitchFamily="34" charset="0"/>
                <a:cs typeface="Calibri"/>
              </a:rPr>
              <a:t>interest.</a:t>
            </a:r>
            <a:endParaRPr sz="2000" dirty="0">
              <a:latin typeface="Corbel" panose="020B0503020204020204" pitchFamily="34" charset="0"/>
              <a:cs typeface="Calibri"/>
            </a:endParaRPr>
          </a:p>
          <a:p>
            <a:pPr marL="464185" indent="-342900">
              <a:lnSpc>
                <a:spcPct val="100000"/>
              </a:lnSpc>
              <a:spcBef>
                <a:spcPts val="359"/>
              </a:spcBef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305435" algn="l"/>
              </a:tabLst>
            </a:pPr>
            <a:r>
              <a:rPr sz="2000" dirty="0">
                <a:latin typeface="Corbel" panose="020B0503020204020204" pitchFamily="34" charset="0"/>
                <a:cs typeface="Calibri"/>
              </a:rPr>
              <a:t>Bias</a:t>
            </a:r>
          </a:p>
          <a:p>
            <a:pPr marL="589915" lvl="1" indent="-285750">
              <a:lnSpc>
                <a:spcPct val="100000"/>
              </a:lnSpc>
              <a:spcBef>
                <a:spcPts val="400"/>
              </a:spcBef>
              <a:buClr>
                <a:srgbClr val="1CACE3"/>
              </a:buClr>
              <a:buFont typeface="Wingdings" panose="05000000000000000000" pitchFamily="2" charset="2"/>
              <a:buChar char="§"/>
              <a:tabLst>
                <a:tab pos="488315" algn="l"/>
              </a:tabLst>
            </a:pPr>
            <a:r>
              <a:rPr sz="1800" spc="-10" dirty="0">
                <a:latin typeface="Corbel" panose="020B0503020204020204" pitchFamily="34" charset="0"/>
                <a:cs typeface="Calibri"/>
              </a:rPr>
              <a:t>For </a:t>
            </a:r>
            <a:r>
              <a:rPr sz="1800" spc="-5" dirty="0">
                <a:latin typeface="Corbel" panose="020B0503020204020204" pitchFamily="34" charset="0"/>
                <a:cs typeface="Calibri"/>
              </a:rPr>
              <a:t>or </a:t>
            </a:r>
            <a:r>
              <a:rPr sz="1800" spc="-10" dirty="0">
                <a:latin typeface="Corbel" panose="020B0503020204020204" pitchFamily="34" charset="0"/>
                <a:cs typeface="Calibri"/>
              </a:rPr>
              <a:t>against </a:t>
            </a:r>
            <a:r>
              <a:rPr sz="1800" spc="-5" dirty="0">
                <a:latin typeface="Corbel" panose="020B0503020204020204" pitchFamily="34" charset="0"/>
                <a:cs typeface="Calibri"/>
              </a:rPr>
              <a:t>complainant or respondents</a:t>
            </a:r>
            <a:r>
              <a:rPr sz="1800" spc="40" dirty="0">
                <a:latin typeface="Corbel" panose="020B0503020204020204" pitchFamily="34" charset="0"/>
                <a:cs typeface="Calibri"/>
              </a:rPr>
              <a:t> </a:t>
            </a:r>
            <a:r>
              <a:rPr sz="1800" spc="-20" dirty="0">
                <a:latin typeface="Corbel" panose="020B0503020204020204" pitchFamily="34" charset="0"/>
                <a:cs typeface="Calibri"/>
              </a:rPr>
              <a:t>generally.</a:t>
            </a:r>
            <a:endParaRPr sz="1800" dirty="0">
              <a:latin typeface="Corbel" panose="020B0503020204020204" pitchFamily="34" charset="0"/>
              <a:cs typeface="Calibri"/>
            </a:endParaRPr>
          </a:p>
          <a:p>
            <a:pPr marL="589915" lvl="1" indent="-285750">
              <a:lnSpc>
                <a:spcPct val="100000"/>
              </a:lnSpc>
              <a:spcBef>
                <a:spcPts val="385"/>
              </a:spcBef>
              <a:buClr>
                <a:srgbClr val="1CACE3"/>
              </a:buClr>
              <a:buFont typeface="Wingdings" panose="05000000000000000000" pitchFamily="2" charset="2"/>
              <a:buChar char="§"/>
              <a:tabLst>
                <a:tab pos="488315" algn="l"/>
              </a:tabLst>
            </a:pPr>
            <a:r>
              <a:rPr sz="1800" spc="-10" dirty="0">
                <a:latin typeface="Corbel" panose="020B0503020204020204" pitchFamily="34" charset="0"/>
                <a:cs typeface="Calibri"/>
              </a:rPr>
              <a:t>For </a:t>
            </a:r>
            <a:r>
              <a:rPr sz="1800" spc="-5" dirty="0">
                <a:latin typeface="Corbel" panose="020B0503020204020204" pitchFamily="34" charset="0"/>
                <a:cs typeface="Calibri"/>
              </a:rPr>
              <a:t>or </a:t>
            </a:r>
            <a:r>
              <a:rPr sz="1800" spc="-10" dirty="0">
                <a:latin typeface="Corbel" panose="020B0503020204020204" pitchFamily="34" charset="0"/>
                <a:cs typeface="Calibri"/>
              </a:rPr>
              <a:t>against </a:t>
            </a:r>
            <a:r>
              <a:rPr sz="1800" spc="-5" dirty="0">
                <a:latin typeface="Corbel" panose="020B0503020204020204" pitchFamily="34" charset="0"/>
                <a:cs typeface="Calibri"/>
              </a:rPr>
              <a:t>the parties in </a:t>
            </a:r>
            <a:r>
              <a:rPr sz="1800" dirty="0">
                <a:latin typeface="Corbel" panose="020B0503020204020204" pitchFamily="34" charset="0"/>
                <a:cs typeface="Calibri"/>
              </a:rPr>
              <a:t>a </a:t>
            </a:r>
            <a:r>
              <a:rPr sz="1800" spc="-5" dirty="0">
                <a:latin typeface="Corbel" panose="020B0503020204020204" pitchFamily="34" charset="0"/>
                <a:cs typeface="Calibri"/>
              </a:rPr>
              <a:t>specific</a:t>
            </a:r>
            <a:r>
              <a:rPr sz="1800" spc="80" dirty="0">
                <a:latin typeface="Corbel" panose="020B0503020204020204" pitchFamily="34" charset="0"/>
                <a:cs typeface="Calibri"/>
              </a:rPr>
              <a:t> </a:t>
            </a:r>
            <a:r>
              <a:rPr sz="1800" spc="-5" dirty="0">
                <a:latin typeface="Corbel" panose="020B0503020204020204" pitchFamily="34" charset="0"/>
                <a:cs typeface="Calibri"/>
              </a:rPr>
              <a:t>case.</a:t>
            </a:r>
            <a:endParaRPr sz="1800" dirty="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34000" y="4172084"/>
            <a:ext cx="2176271" cy="11708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66800" y="712394"/>
            <a:ext cx="6857999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b="1" spc="-85" dirty="0">
                <a:solidFill>
                  <a:srgbClr val="2583C5"/>
                </a:solidFill>
                <a:latin typeface="Corbel" panose="020B0503020204020204" pitchFamily="34" charset="0"/>
              </a:rPr>
              <a:t>P</a:t>
            </a:r>
            <a:r>
              <a:rPr lang="en-US" sz="3200" b="1" spc="-85" dirty="0">
                <a:solidFill>
                  <a:srgbClr val="2583C5"/>
                </a:solidFill>
                <a:latin typeface="Corbel" panose="020B0503020204020204" pitchFamily="34" charset="0"/>
              </a:rPr>
              <a:t>REJUDGMENT OF THE FACTS </a:t>
            </a:r>
            <a:br>
              <a:rPr lang="en-US" sz="3200" b="1" spc="-85" dirty="0">
                <a:solidFill>
                  <a:srgbClr val="2583C5"/>
                </a:solidFill>
                <a:latin typeface="Corbel" panose="020B0503020204020204" pitchFamily="34" charset="0"/>
              </a:rPr>
            </a:br>
            <a:r>
              <a:rPr lang="en-US" sz="3200" b="1" spc="-85" dirty="0">
                <a:solidFill>
                  <a:srgbClr val="2583C5"/>
                </a:solidFill>
                <a:latin typeface="Corbel" panose="020B0503020204020204" pitchFamily="34" charset="0"/>
              </a:rPr>
              <a:t>AT ISSUE</a:t>
            </a:r>
            <a:endParaRPr sz="3200" b="1" spc="-75" dirty="0">
              <a:solidFill>
                <a:srgbClr val="2583C5"/>
              </a:solidFill>
              <a:latin typeface="Corbel" panose="020B0503020204020204" pitchFamily="34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94588" y="2209800"/>
            <a:ext cx="6763384" cy="1679306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400" dirty="0">
                <a:latin typeface="Corbel" panose="020B0503020204020204" pitchFamily="34" charset="0"/>
                <a:cs typeface="Calibri"/>
              </a:rPr>
              <a:t>What </a:t>
            </a:r>
            <a:r>
              <a:rPr sz="2400" spc="-5" dirty="0">
                <a:latin typeface="Corbel" panose="020B0503020204020204" pitchFamily="34" charset="0"/>
                <a:cs typeface="Calibri"/>
              </a:rPr>
              <a:t>does prejudgment</a:t>
            </a:r>
            <a:r>
              <a:rPr sz="2400" spc="-20" dirty="0">
                <a:latin typeface="Corbel" panose="020B0503020204020204" pitchFamily="34" charset="0"/>
                <a:cs typeface="Calibri"/>
              </a:rPr>
              <a:t> </a:t>
            </a:r>
            <a:r>
              <a:rPr sz="2400" dirty="0">
                <a:latin typeface="Corbel" panose="020B0503020204020204" pitchFamily="34" charset="0"/>
                <a:cs typeface="Calibri"/>
              </a:rPr>
              <a:t>mean?</a:t>
            </a:r>
          </a:p>
          <a:p>
            <a:pPr marL="464820" marR="5080" indent="-342900">
              <a:lnSpc>
                <a:spcPts val="2160"/>
              </a:lnSpc>
              <a:spcBef>
                <a:spcPts val="455"/>
              </a:spcBef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305435" algn="l"/>
              </a:tabLst>
            </a:pPr>
            <a:r>
              <a:rPr sz="2000" spc="-10" dirty="0">
                <a:latin typeface="Corbel" panose="020B0503020204020204" pitchFamily="34" charset="0"/>
                <a:cs typeface="Calibri"/>
              </a:rPr>
              <a:t>Passing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judgment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prematurely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or without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sufficient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analysis or  </a:t>
            </a:r>
            <a:r>
              <a:rPr sz="2000" spc="-15" dirty="0">
                <a:latin typeface="Corbel" panose="020B0503020204020204" pitchFamily="34" charset="0"/>
                <a:cs typeface="Calibri"/>
              </a:rPr>
              <a:t>investigation.</a:t>
            </a:r>
            <a:endParaRPr sz="2000" dirty="0">
              <a:latin typeface="Corbel" panose="020B0503020204020204" pitchFamily="34" charset="0"/>
              <a:cs typeface="Calibri"/>
            </a:endParaRPr>
          </a:p>
          <a:p>
            <a:pPr marL="464820" marR="708660" indent="-342900">
              <a:lnSpc>
                <a:spcPts val="216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305435" algn="l"/>
              </a:tabLst>
            </a:pPr>
            <a:r>
              <a:rPr sz="2000" i="1" spc="-5" dirty="0">
                <a:latin typeface="Corbel" panose="020B0503020204020204" pitchFamily="34" charset="0"/>
                <a:cs typeface="Calibri"/>
              </a:rPr>
              <a:t>e.g.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, assuming something </a:t>
            </a:r>
            <a:r>
              <a:rPr sz="2000" dirty="0">
                <a:latin typeface="Corbel" panose="020B0503020204020204" pitchFamily="34" charset="0"/>
                <a:cs typeface="Calibri"/>
              </a:rPr>
              <a:t>happened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based on your own 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preconceived beliefs.</a:t>
            </a:r>
            <a:endParaRPr sz="2000" dirty="0">
              <a:latin typeface="Corbel" panose="020B0503020204020204" pitchFamily="34" charset="0"/>
              <a:cs typeface="Calibri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33600" y="1101788"/>
            <a:ext cx="51816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b="1" spc="-90" dirty="0">
                <a:solidFill>
                  <a:srgbClr val="2583C5"/>
                </a:solidFill>
                <a:latin typeface="Corbel" panose="020B0503020204020204" pitchFamily="34" charset="0"/>
              </a:rPr>
              <a:t>P</a:t>
            </a:r>
            <a:r>
              <a:rPr lang="en-US" sz="3200" b="1" spc="-90" dirty="0">
                <a:solidFill>
                  <a:srgbClr val="2583C5"/>
                </a:solidFill>
                <a:latin typeface="Corbel" panose="020B0503020204020204" pitchFamily="34" charset="0"/>
              </a:rPr>
              <a:t>REJUDGMENT EXAMPLES</a:t>
            </a:r>
            <a:endParaRPr sz="3200" b="1" spc="-90" dirty="0">
              <a:solidFill>
                <a:srgbClr val="2583C5"/>
              </a:solidFill>
              <a:latin typeface="Corbel" panose="020B0503020204020204" pitchFamily="34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94588" y="2057400"/>
            <a:ext cx="7327265" cy="3305392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sz="2400" dirty="0">
                <a:latin typeface="Corbel" panose="020B0503020204020204" pitchFamily="34" charset="0"/>
                <a:cs typeface="Calibri"/>
              </a:rPr>
              <a:t>Sex</a:t>
            </a:r>
            <a:r>
              <a:rPr sz="2400" spc="-20" dirty="0">
                <a:latin typeface="Corbel" panose="020B0503020204020204" pitchFamily="34" charset="0"/>
                <a:cs typeface="Calibri"/>
              </a:rPr>
              <a:t> </a:t>
            </a:r>
            <a:r>
              <a:rPr sz="2400" dirty="0">
                <a:latin typeface="Corbel" panose="020B0503020204020204" pitchFamily="34" charset="0"/>
                <a:cs typeface="Calibri"/>
              </a:rPr>
              <a:t>stereotyping.</a:t>
            </a: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2400" dirty="0">
                <a:latin typeface="Corbel" panose="020B0503020204020204" pitchFamily="34" charset="0"/>
                <a:cs typeface="Calibri"/>
              </a:rPr>
              <a:t>Assuming most harassment claims are</a:t>
            </a:r>
            <a:r>
              <a:rPr sz="2400" spc="-95" dirty="0">
                <a:latin typeface="Corbel" panose="020B0503020204020204" pitchFamily="34" charset="0"/>
                <a:cs typeface="Calibri"/>
              </a:rPr>
              <a:t> </a:t>
            </a:r>
            <a:r>
              <a:rPr sz="2400" dirty="0">
                <a:latin typeface="Corbel" panose="020B0503020204020204" pitchFamily="34" charset="0"/>
                <a:cs typeface="Calibri"/>
              </a:rPr>
              <a:t>baseless.</a:t>
            </a:r>
            <a:endParaRPr lang="en-US" sz="2400" dirty="0">
              <a:latin typeface="Corbel" panose="020B0503020204020204" pitchFamily="34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lang="en-US" sz="2400" dirty="0">
                <a:latin typeface="Corbel" panose="020B0503020204020204" pitchFamily="34" charset="0"/>
                <a:cs typeface="Calibri"/>
              </a:rPr>
              <a:t>Assuming a respondent is responsible because of rumors you have hears about him/her.</a:t>
            </a:r>
          </a:p>
          <a:p>
            <a:pPr marL="12700">
              <a:spcBef>
                <a:spcPts val="1080"/>
              </a:spcBef>
            </a:pPr>
            <a:r>
              <a:rPr lang="en-US" sz="2400" dirty="0">
                <a:latin typeface="Corbel" panose="020B0503020204020204" pitchFamily="34" charset="0"/>
                <a:cs typeface="Calibri"/>
              </a:rPr>
              <a:t>Assuming a </a:t>
            </a:r>
            <a:r>
              <a:rPr lang="en-US" sz="2400" spc="-5" dirty="0">
                <a:latin typeface="Corbel" panose="020B0503020204020204" pitchFamily="34" charset="0"/>
                <a:cs typeface="Calibri"/>
              </a:rPr>
              <a:t>party does not </a:t>
            </a:r>
            <a:r>
              <a:rPr lang="en-US" sz="2400" dirty="0">
                <a:latin typeface="Corbel" panose="020B0503020204020204" pitchFamily="34" charset="0"/>
                <a:cs typeface="Calibri"/>
              </a:rPr>
              <a:t>recall events </a:t>
            </a:r>
            <a:r>
              <a:rPr lang="en-US" sz="2400" spc="-5" dirty="0">
                <a:latin typeface="Corbel" panose="020B0503020204020204" pitchFamily="34" charset="0"/>
                <a:cs typeface="Calibri"/>
              </a:rPr>
              <a:t>because </a:t>
            </a:r>
            <a:r>
              <a:rPr lang="en-US" sz="2400" dirty="0">
                <a:latin typeface="Corbel" panose="020B0503020204020204" pitchFamily="34" charset="0"/>
                <a:cs typeface="Calibri"/>
              </a:rPr>
              <a:t>they</a:t>
            </a:r>
            <a:r>
              <a:rPr lang="en-US" sz="2400" spc="-215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z="2400" dirty="0">
                <a:latin typeface="Corbel" panose="020B0503020204020204" pitchFamily="34" charset="0"/>
                <a:cs typeface="Calibri"/>
              </a:rPr>
              <a:t>were  </a:t>
            </a:r>
            <a:r>
              <a:rPr lang="en-US" sz="2400" spc="-10" dirty="0">
                <a:latin typeface="Corbel" panose="020B0503020204020204" pitchFamily="34" charset="0"/>
                <a:cs typeface="Calibri"/>
              </a:rPr>
              <a:t>consuming alcohol </a:t>
            </a:r>
            <a:r>
              <a:rPr lang="en-US" sz="2400" spc="-15" dirty="0">
                <a:latin typeface="Corbel" panose="020B0503020204020204" pitchFamily="34" charset="0"/>
                <a:cs typeface="Calibri"/>
              </a:rPr>
              <a:t>at </a:t>
            </a:r>
            <a:r>
              <a:rPr lang="en-US" sz="2400" dirty="0">
                <a:latin typeface="Corbel" panose="020B0503020204020204" pitchFamily="34" charset="0"/>
                <a:cs typeface="Calibri"/>
              </a:rPr>
              <a:t>the</a:t>
            </a:r>
            <a:r>
              <a:rPr lang="en-US" sz="2400" spc="-10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z="2400" dirty="0">
                <a:latin typeface="Corbel" panose="020B0503020204020204" pitchFamily="34" charset="0"/>
                <a:cs typeface="Calibri"/>
              </a:rPr>
              <a:t>time.</a:t>
            </a: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09800" y="1101788"/>
            <a:ext cx="51054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b="1" spc="-80" dirty="0">
                <a:solidFill>
                  <a:srgbClr val="2583C5"/>
                </a:solidFill>
                <a:latin typeface="Corbel" panose="020B0503020204020204" pitchFamily="34" charset="0"/>
              </a:rPr>
              <a:t>A</a:t>
            </a:r>
            <a:r>
              <a:rPr lang="en-US" sz="3200" b="1" spc="-80" dirty="0">
                <a:solidFill>
                  <a:srgbClr val="2583C5"/>
                </a:solidFill>
                <a:latin typeface="Corbel" panose="020B0503020204020204" pitchFamily="34" charset="0"/>
              </a:rPr>
              <a:t>VOIDING PREJUDGMENT</a:t>
            </a:r>
            <a:endParaRPr sz="3200" b="1" spc="-90" dirty="0">
              <a:solidFill>
                <a:srgbClr val="2583C5"/>
              </a:solidFill>
              <a:latin typeface="Corbel" panose="020B0503020204020204" pitchFamily="34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62533" y="2186573"/>
            <a:ext cx="7407275" cy="27044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255135">
              <a:lnSpc>
                <a:spcPct val="138700"/>
              </a:lnSpc>
              <a:spcBef>
                <a:spcPts val="100"/>
              </a:spcBef>
            </a:pPr>
            <a:r>
              <a:rPr sz="2400" dirty="0">
                <a:latin typeface="Corbel" panose="020B0503020204020204" pitchFamily="34" charset="0"/>
                <a:cs typeface="Calibri"/>
              </a:rPr>
              <a:t>Keep an </a:t>
            </a:r>
            <a:r>
              <a:rPr sz="2400" spc="-5" dirty="0">
                <a:latin typeface="Corbel" panose="020B0503020204020204" pitchFamily="34" charset="0"/>
                <a:cs typeface="Calibri"/>
              </a:rPr>
              <a:t>open </a:t>
            </a:r>
            <a:r>
              <a:rPr sz="2400" dirty="0">
                <a:latin typeface="Corbel" panose="020B0503020204020204" pitchFamily="34" charset="0"/>
                <a:cs typeface="Calibri"/>
              </a:rPr>
              <a:t>mind.  Wait to hear all the</a:t>
            </a:r>
            <a:r>
              <a:rPr sz="2400" spc="-110" dirty="0">
                <a:latin typeface="Corbel" panose="020B0503020204020204" pitchFamily="34" charset="0"/>
                <a:cs typeface="Calibri"/>
              </a:rPr>
              <a:t> </a:t>
            </a:r>
            <a:r>
              <a:rPr sz="2400" dirty="0">
                <a:latin typeface="Corbel" panose="020B0503020204020204" pitchFamily="34" charset="0"/>
                <a:cs typeface="Calibri"/>
              </a:rPr>
              <a:t>facts.</a:t>
            </a:r>
            <a:endParaRPr lang="en-US" sz="2400" dirty="0">
              <a:latin typeface="Corbel" panose="020B0503020204020204" pitchFamily="34" charset="0"/>
              <a:cs typeface="Calibri"/>
            </a:endParaRPr>
          </a:p>
          <a:p>
            <a:pPr marL="12700" marR="4255135">
              <a:lnSpc>
                <a:spcPct val="138700"/>
              </a:lnSpc>
              <a:spcBef>
                <a:spcPts val="100"/>
              </a:spcBef>
            </a:pPr>
            <a:r>
              <a:rPr lang="en-US" sz="2400" dirty="0">
                <a:latin typeface="Corbel" panose="020B0503020204020204" pitchFamily="34" charset="0"/>
                <a:cs typeface="Calibri"/>
              </a:rPr>
              <a:t>Don’t assume.</a:t>
            </a:r>
          </a:p>
          <a:p>
            <a:pPr marL="12700">
              <a:lnSpc>
                <a:spcPct val="100000"/>
              </a:lnSpc>
              <a:spcBef>
                <a:spcPts val="1115"/>
              </a:spcBef>
            </a:pPr>
            <a:r>
              <a:rPr lang="en-US" sz="2400" dirty="0">
                <a:latin typeface="Corbel" panose="020B0503020204020204" pitchFamily="34" charset="0"/>
                <a:cs typeface="Calibri"/>
              </a:rPr>
              <a:t>Seek out more</a:t>
            </a:r>
            <a:r>
              <a:rPr lang="en-US" sz="2400" spc="-15" dirty="0">
                <a:latin typeface="Corbel" panose="020B0503020204020204" pitchFamily="34" charset="0"/>
                <a:cs typeface="Calibri"/>
              </a:rPr>
              <a:t> </a:t>
            </a:r>
            <a:r>
              <a:rPr lang="en-US" sz="2400" dirty="0">
                <a:latin typeface="Corbel" panose="020B0503020204020204" pitchFamily="34" charset="0"/>
                <a:cs typeface="Calibri"/>
              </a:rPr>
              <a:t>information.</a:t>
            </a:r>
          </a:p>
          <a:p>
            <a:pPr marL="464820" marR="5080" indent="-342900">
              <a:lnSpc>
                <a:spcPts val="2160"/>
              </a:lnSpc>
              <a:spcBef>
                <a:spcPts val="455"/>
              </a:spcBef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305435" algn="l"/>
              </a:tabLst>
            </a:pPr>
            <a:r>
              <a:rPr sz="2000" dirty="0">
                <a:latin typeface="Corbel" panose="020B0503020204020204" pitchFamily="34" charset="0"/>
                <a:cs typeface="Calibri"/>
              </a:rPr>
              <a:t>Do not </a:t>
            </a:r>
            <a:r>
              <a:rPr sz="2000" spc="-15" dirty="0">
                <a:latin typeface="Corbel" panose="020B0503020204020204" pitchFamily="34" charset="0"/>
                <a:cs typeface="Calibri"/>
              </a:rPr>
              <a:t>stop investigating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because </a:t>
            </a:r>
            <a:r>
              <a:rPr sz="2000" dirty="0">
                <a:latin typeface="Corbel" panose="020B0503020204020204" pitchFamily="34" charset="0"/>
                <a:cs typeface="Calibri"/>
              </a:rPr>
              <a:t>the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facts you currently </a:t>
            </a:r>
            <a:r>
              <a:rPr sz="2000" spc="-20" dirty="0">
                <a:latin typeface="Corbel" panose="020B0503020204020204" pitchFamily="34" charset="0"/>
                <a:cs typeface="Calibri"/>
              </a:rPr>
              <a:t>have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match  what you </a:t>
            </a:r>
            <a:r>
              <a:rPr sz="2000" dirty="0">
                <a:latin typeface="Corbel" panose="020B0503020204020204" pitchFamily="34" charset="0"/>
                <a:cs typeface="Calibri"/>
              </a:rPr>
              <a:t>think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 </a:t>
            </a:r>
            <a:r>
              <a:rPr sz="2000" dirty="0">
                <a:latin typeface="Corbel" panose="020B0503020204020204" pitchFamily="34" charset="0"/>
                <a:cs typeface="Calibri"/>
              </a:rPr>
              <a:t>happened.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62100" y="1147088"/>
            <a:ext cx="60198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b="1" spc="-85" dirty="0">
                <a:solidFill>
                  <a:srgbClr val="2583C5"/>
                </a:solidFill>
                <a:latin typeface="Corbel" panose="020B0503020204020204" pitchFamily="34" charset="0"/>
              </a:rPr>
              <a:t>P</a:t>
            </a:r>
            <a:r>
              <a:rPr lang="en-US" sz="3200" b="1" spc="-85" dirty="0">
                <a:solidFill>
                  <a:srgbClr val="2583C5"/>
                </a:solidFill>
                <a:latin typeface="Corbel" panose="020B0503020204020204" pitchFamily="34" charset="0"/>
              </a:rPr>
              <a:t>REJUDGMENT HYPOTHETICAL</a:t>
            </a:r>
            <a:endParaRPr sz="3200" b="1" spc="-80" dirty="0">
              <a:solidFill>
                <a:srgbClr val="2583C5"/>
              </a:solidFill>
              <a:latin typeface="Corbel" panose="020B0503020204020204" pitchFamily="34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99795" y="2057400"/>
            <a:ext cx="7344409" cy="221551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latin typeface="Corbel" panose="020B0503020204020204" pitchFamily="34" charset="0"/>
                <a:cs typeface="Calibri"/>
              </a:rPr>
              <a:t>An </a:t>
            </a:r>
            <a:r>
              <a:rPr sz="2400" spc="-5" dirty="0">
                <a:latin typeface="Corbel" panose="020B0503020204020204" pitchFamily="34" charset="0"/>
                <a:cs typeface="Calibri"/>
              </a:rPr>
              <a:t>investigator has previously </a:t>
            </a:r>
            <a:r>
              <a:rPr sz="2400" dirty="0">
                <a:latin typeface="Corbel" panose="020B0503020204020204" pitchFamily="34" charset="0"/>
                <a:cs typeface="Calibri"/>
              </a:rPr>
              <a:t>made comments about </a:t>
            </a:r>
            <a:r>
              <a:rPr sz="2400" spc="-5" dirty="0">
                <a:latin typeface="Corbel" panose="020B0503020204020204" pitchFamily="34" charset="0"/>
                <a:cs typeface="Calibri"/>
              </a:rPr>
              <a:t>how  </a:t>
            </a:r>
            <a:r>
              <a:rPr sz="2400" spc="-10" dirty="0">
                <a:latin typeface="Corbel" panose="020B0503020204020204" pitchFamily="34" charset="0"/>
                <a:cs typeface="Calibri"/>
              </a:rPr>
              <a:t>female students often dress inappropriately </a:t>
            </a:r>
            <a:r>
              <a:rPr sz="2400" spc="-5" dirty="0">
                <a:latin typeface="Corbel" panose="020B0503020204020204" pitchFamily="34" charset="0"/>
                <a:cs typeface="Calibri"/>
              </a:rPr>
              <a:t>and </a:t>
            </a:r>
            <a:r>
              <a:rPr sz="2400" spc="-20" dirty="0">
                <a:latin typeface="Corbel" panose="020B0503020204020204" pitchFamily="34" charset="0"/>
                <a:cs typeface="Calibri"/>
              </a:rPr>
              <a:t>“ask </a:t>
            </a:r>
            <a:r>
              <a:rPr sz="2400" spc="10" dirty="0">
                <a:latin typeface="Corbel" panose="020B0503020204020204" pitchFamily="34" charset="0"/>
                <a:cs typeface="Calibri"/>
              </a:rPr>
              <a:t>for”  </a:t>
            </a:r>
            <a:r>
              <a:rPr sz="2400" spc="-15" dirty="0">
                <a:latin typeface="Corbel" panose="020B0503020204020204" pitchFamily="34" charset="0"/>
                <a:cs typeface="Calibri"/>
              </a:rPr>
              <a:t>attention from </a:t>
            </a:r>
            <a:r>
              <a:rPr sz="2400" dirty="0">
                <a:latin typeface="Corbel" panose="020B0503020204020204" pitchFamily="34" charset="0"/>
                <a:cs typeface="Calibri"/>
              </a:rPr>
              <a:t>male </a:t>
            </a:r>
            <a:r>
              <a:rPr sz="2400" spc="-10" dirty="0">
                <a:latin typeface="Corbel" panose="020B0503020204020204" pitchFamily="34" charset="0"/>
                <a:cs typeface="Calibri"/>
              </a:rPr>
              <a:t>students </a:t>
            </a:r>
            <a:r>
              <a:rPr sz="2400" spc="-5" dirty="0">
                <a:latin typeface="Corbel" panose="020B0503020204020204" pitchFamily="34" charset="0"/>
                <a:cs typeface="Calibri"/>
              </a:rPr>
              <a:t>and </a:t>
            </a:r>
            <a:r>
              <a:rPr sz="2400" spc="-45" dirty="0">
                <a:latin typeface="Corbel" panose="020B0503020204020204" pitchFamily="34" charset="0"/>
                <a:cs typeface="Calibri"/>
              </a:rPr>
              <a:t>staff. </a:t>
            </a:r>
            <a:r>
              <a:rPr sz="2400" spc="-5" dirty="0">
                <a:latin typeface="Corbel" panose="020B0503020204020204" pitchFamily="34" charset="0"/>
                <a:cs typeface="Calibri"/>
              </a:rPr>
              <a:t>The </a:t>
            </a:r>
            <a:r>
              <a:rPr sz="2400" spc="-10" dirty="0">
                <a:latin typeface="Corbel" panose="020B0503020204020204" pitchFamily="34" charset="0"/>
                <a:cs typeface="Calibri"/>
              </a:rPr>
              <a:t>female student  </a:t>
            </a:r>
            <a:r>
              <a:rPr sz="2400" spc="-5" dirty="0">
                <a:latin typeface="Corbel" panose="020B0503020204020204" pitchFamily="34" charset="0"/>
                <a:cs typeface="Calibri"/>
              </a:rPr>
              <a:t>alleging </a:t>
            </a:r>
            <a:r>
              <a:rPr sz="2400" spc="-15" dirty="0">
                <a:latin typeface="Corbel" panose="020B0503020204020204" pitchFamily="34" charset="0"/>
                <a:cs typeface="Calibri"/>
              </a:rPr>
              <a:t>sexual </a:t>
            </a:r>
            <a:r>
              <a:rPr sz="2400" spc="-10" dirty="0">
                <a:latin typeface="Corbel" panose="020B0503020204020204" pitchFamily="34" charset="0"/>
                <a:cs typeface="Calibri"/>
              </a:rPr>
              <a:t>harassment was </a:t>
            </a:r>
            <a:r>
              <a:rPr sz="2400" spc="-5" dirty="0">
                <a:latin typeface="Corbel" panose="020B0503020204020204" pitchFamily="34" charset="0"/>
                <a:cs typeface="Calibri"/>
              </a:rPr>
              <a:t>wearing </a:t>
            </a:r>
            <a:r>
              <a:rPr sz="2400" dirty="0">
                <a:latin typeface="Corbel" panose="020B0503020204020204" pitchFamily="34" charset="0"/>
                <a:cs typeface="Calibri"/>
              </a:rPr>
              <a:t>a </a:t>
            </a:r>
            <a:r>
              <a:rPr sz="2400" spc="-5" dirty="0">
                <a:latin typeface="Corbel" panose="020B0503020204020204" pitchFamily="34" charset="0"/>
                <a:cs typeface="Calibri"/>
              </a:rPr>
              <a:t>short skirt during  </a:t>
            </a:r>
            <a:r>
              <a:rPr sz="2400" dirty="0">
                <a:latin typeface="Corbel" panose="020B0503020204020204" pitchFamily="34" charset="0"/>
                <a:cs typeface="Calibri"/>
              </a:rPr>
              <a:t>the </a:t>
            </a:r>
            <a:r>
              <a:rPr sz="2400" spc="-5" dirty="0">
                <a:latin typeface="Corbel" panose="020B0503020204020204" pitchFamily="34" charset="0"/>
                <a:cs typeface="Calibri"/>
              </a:rPr>
              <a:t>incident </a:t>
            </a:r>
            <a:r>
              <a:rPr sz="2400" spc="-15" dirty="0">
                <a:latin typeface="Corbel" panose="020B0503020204020204" pitchFamily="34" charset="0"/>
                <a:cs typeface="Calibri"/>
              </a:rPr>
              <a:t>at</a:t>
            </a:r>
            <a:r>
              <a:rPr sz="2400" spc="-30" dirty="0">
                <a:latin typeface="Corbel" panose="020B0503020204020204" pitchFamily="34" charset="0"/>
                <a:cs typeface="Calibri"/>
              </a:rPr>
              <a:t> </a:t>
            </a:r>
            <a:r>
              <a:rPr sz="2400" spc="-5" dirty="0">
                <a:latin typeface="Corbel" panose="020B0503020204020204" pitchFamily="34" charset="0"/>
                <a:cs typeface="Calibri"/>
              </a:rPr>
              <a:t>issue.</a:t>
            </a:r>
            <a:endParaRPr sz="2400" dirty="0">
              <a:latin typeface="Corbel" panose="020B0503020204020204" pitchFamily="34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2400" dirty="0">
                <a:latin typeface="Corbel" panose="020B0503020204020204" pitchFamily="34" charset="0"/>
                <a:cs typeface="Calibri"/>
              </a:rPr>
              <a:t>Does this investigator seem</a:t>
            </a:r>
            <a:r>
              <a:rPr sz="2400" spc="-70" dirty="0">
                <a:latin typeface="Corbel" panose="020B0503020204020204" pitchFamily="34" charset="0"/>
                <a:cs typeface="Calibri"/>
              </a:rPr>
              <a:t> </a:t>
            </a:r>
            <a:r>
              <a:rPr sz="2400" dirty="0">
                <a:latin typeface="Corbel" panose="020B0503020204020204" pitchFamily="34" charset="0"/>
                <a:cs typeface="Calibri"/>
              </a:rPr>
              <a:t>impartial?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14600" y="1180822"/>
            <a:ext cx="449579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b="1" spc="-70" dirty="0">
                <a:solidFill>
                  <a:srgbClr val="2583C5"/>
                </a:solidFill>
                <a:latin typeface="Corbel" panose="020B0503020204020204" pitchFamily="34" charset="0"/>
              </a:rPr>
              <a:t>C</a:t>
            </a:r>
            <a:r>
              <a:rPr lang="en-US" sz="3200" b="1" spc="-70" dirty="0">
                <a:solidFill>
                  <a:srgbClr val="2583C5"/>
                </a:solidFill>
                <a:latin typeface="Corbel" panose="020B0503020204020204" pitchFamily="34" charset="0"/>
              </a:rPr>
              <a:t>ONFLICTS OF INTEREST</a:t>
            </a:r>
            <a:endParaRPr sz="3200" b="1" spc="-90" dirty="0">
              <a:solidFill>
                <a:srgbClr val="2583C5"/>
              </a:solidFill>
              <a:latin typeface="Corbel" panose="020B0503020204020204" pitchFamily="34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18845" y="2057400"/>
            <a:ext cx="7306309" cy="13343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2400" dirty="0">
                <a:latin typeface="Corbel" panose="020B0503020204020204" pitchFamily="34" charset="0"/>
                <a:cs typeface="Calibri"/>
              </a:rPr>
              <a:t>What </a:t>
            </a:r>
            <a:r>
              <a:rPr sz="2400" spc="-5" dirty="0">
                <a:latin typeface="Corbel" panose="020B0503020204020204" pitchFamily="34" charset="0"/>
                <a:cs typeface="Calibri"/>
              </a:rPr>
              <a:t>is </a:t>
            </a:r>
            <a:r>
              <a:rPr sz="2400" dirty="0">
                <a:latin typeface="Corbel" panose="020B0503020204020204" pitchFamily="34" charset="0"/>
                <a:cs typeface="Calibri"/>
              </a:rPr>
              <a:t>a conflict </a:t>
            </a:r>
            <a:r>
              <a:rPr sz="2400" spc="-5" dirty="0">
                <a:latin typeface="Corbel" panose="020B0503020204020204" pitchFamily="34" charset="0"/>
                <a:cs typeface="Calibri"/>
              </a:rPr>
              <a:t>of</a:t>
            </a:r>
            <a:r>
              <a:rPr sz="2400" spc="-90" dirty="0">
                <a:latin typeface="Corbel" panose="020B0503020204020204" pitchFamily="34" charset="0"/>
                <a:cs typeface="Calibri"/>
              </a:rPr>
              <a:t> </a:t>
            </a:r>
            <a:r>
              <a:rPr sz="2400" spc="-5" dirty="0">
                <a:latin typeface="Corbel" panose="020B0503020204020204" pitchFamily="34" charset="0"/>
                <a:cs typeface="Calibri"/>
              </a:rPr>
              <a:t>interest?</a:t>
            </a:r>
            <a:endParaRPr sz="2400" dirty="0">
              <a:latin typeface="Corbel" panose="020B0503020204020204" pitchFamily="34" charset="0"/>
              <a:cs typeface="Calibri"/>
            </a:endParaRPr>
          </a:p>
          <a:p>
            <a:pPr marL="464820" marR="69850" indent="-342900">
              <a:lnSpc>
                <a:spcPts val="2160"/>
              </a:lnSpc>
              <a:spcBef>
                <a:spcPts val="455"/>
              </a:spcBef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305435" algn="l"/>
              </a:tabLst>
            </a:pPr>
            <a:r>
              <a:rPr sz="2000" dirty="0">
                <a:latin typeface="Corbel" panose="020B0503020204020204" pitchFamily="34" charset="0"/>
                <a:cs typeface="Calibri"/>
              </a:rPr>
              <a:t>A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conflict of </a:t>
            </a:r>
            <a:r>
              <a:rPr sz="2000" spc="-15" dirty="0">
                <a:latin typeface="Corbel" panose="020B0503020204020204" pitchFamily="34" charset="0"/>
                <a:cs typeface="Calibri"/>
              </a:rPr>
              <a:t>interest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occurs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when </a:t>
            </a:r>
            <a:r>
              <a:rPr sz="2000" dirty="0">
                <a:latin typeface="Corbel" panose="020B0503020204020204" pitchFamily="34" charset="0"/>
                <a:cs typeface="Calibri"/>
              </a:rPr>
              <a:t>a </a:t>
            </a:r>
            <a:r>
              <a:rPr sz="2000" spc="-25" dirty="0">
                <a:latin typeface="Corbel" panose="020B0503020204020204" pitchFamily="34" charset="0"/>
                <a:cs typeface="Calibri"/>
              </a:rPr>
              <a:t>person’s </a:t>
            </a:r>
            <a:r>
              <a:rPr sz="2000" spc="-15" dirty="0">
                <a:latin typeface="Corbel" panose="020B0503020204020204" pitchFamily="34" charset="0"/>
                <a:cs typeface="Calibri"/>
              </a:rPr>
              <a:t>private interests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might  </a:t>
            </a:r>
            <a:r>
              <a:rPr sz="2000" spc="-15" dirty="0">
                <a:latin typeface="Corbel" panose="020B0503020204020204" pitchFamily="34" charset="0"/>
                <a:cs typeface="Calibri"/>
              </a:rPr>
              <a:t>affect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or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compromise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his or </a:t>
            </a:r>
            <a:r>
              <a:rPr sz="2000" dirty="0">
                <a:latin typeface="Corbel" panose="020B0503020204020204" pitchFamily="34" charset="0"/>
                <a:cs typeface="Calibri"/>
              </a:rPr>
              <a:t>her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actions, decisions, judgments,</a:t>
            </a:r>
            <a:r>
              <a:rPr sz="2000" spc="85" dirty="0">
                <a:latin typeface="Corbel" panose="020B0503020204020204" pitchFamily="34" charset="0"/>
                <a:cs typeface="Calibri"/>
              </a:rPr>
              <a:t>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etc.</a:t>
            </a:r>
            <a:endParaRPr sz="2000" dirty="0">
              <a:latin typeface="Corbel" panose="020B0503020204020204" pitchFamily="34" charset="0"/>
              <a:cs typeface="Calibri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981200" y="1198565"/>
            <a:ext cx="55626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200" b="1" spc="-90" dirty="0">
                <a:solidFill>
                  <a:srgbClr val="2583C5"/>
                </a:solidFill>
                <a:latin typeface="Corbel" panose="020B0503020204020204" pitchFamily="34" charset="0"/>
              </a:rPr>
              <a:t>WHY DO CONFLICTS MATTER? </a:t>
            </a:r>
            <a:endParaRPr sz="3200" b="1" spc="-90" dirty="0">
              <a:solidFill>
                <a:srgbClr val="2583C5"/>
              </a:solidFill>
              <a:latin typeface="Corbel" panose="020B0503020204020204" pitchFamily="34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18845" y="2057400"/>
            <a:ext cx="7306309" cy="1672894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lang="en-US" sz="2400" dirty="0">
                <a:latin typeface="Corbel" panose="020B0503020204020204" pitchFamily="34" charset="0"/>
                <a:cs typeface="Calibri"/>
              </a:rPr>
              <a:t>They undermine the outcome of the grievance process.</a:t>
            </a:r>
          </a:p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lang="en-US" sz="2400" dirty="0">
                <a:latin typeface="Corbel" panose="020B0503020204020204" pitchFamily="34" charset="0"/>
                <a:cs typeface="Calibri"/>
              </a:rPr>
              <a:t>A person cannot administer the Title IX process if he or she has a conflict of interest that prevents him or her from acting impartially. </a:t>
            </a:r>
          </a:p>
        </p:txBody>
      </p:sp>
    </p:spTree>
    <p:extLst>
      <p:ext uri="{BB962C8B-B14F-4D97-AF65-F5344CB8AC3E}">
        <p14:creationId xmlns:p14="http://schemas.microsoft.com/office/powerpoint/2010/main" val="179613690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07998" y="1174465"/>
            <a:ext cx="62484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0" dirty="0">
                <a:solidFill>
                  <a:srgbClr val="2583C5"/>
                </a:solidFill>
                <a:latin typeface="Corbel" panose="020B0503020204020204" pitchFamily="34" charset="0"/>
              </a:rPr>
              <a:t>T</a:t>
            </a:r>
            <a:r>
              <a:rPr lang="en-US" sz="3200" b="1" spc="-100" dirty="0">
                <a:solidFill>
                  <a:srgbClr val="2583C5"/>
                </a:solidFill>
                <a:latin typeface="Corbel" panose="020B0503020204020204" pitchFamily="34" charset="0"/>
              </a:rPr>
              <a:t>YPES OF CONFLICT OF INTEREST</a:t>
            </a:r>
            <a:endParaRPr sz="3200" b="1" spc="-90" dirty="0">
              <a:solidFill>
                <a:srgbClr val="2583C5"/>
              </a:solidFill>
              <a:latin typeface="Corbel" panose="020B0503020204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1698" y="1794989"/>
            <a:ext cx="7461884" cy="3977371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400" dirty="0">
                <a:latin typeface="Corbel" panose="020B0503020204020204" pitchFamily="34" charset="0"/>
                <a:cs typeface="Calibri"/>
              </a:rPr>
              <a:t>Actual</a:t>
            </a:r>
            <a:r>
              <a:rPr sz="2400" spc="-30" dirty="0">
                <a:latin typeface="Corbel" panose="020B0503020204020204" pitchFamily="34" charset="0"/>
                <a:cs typeface="Calibri"/>
              </a:rPr>
              <a:t> </a:t>
            </a:r>
            <a:r>
              <a:rPr sz="2400" dirty="0">
                <a:latin typeface="Corbel" panose="020B0503020204020204" pitchFamily="34" charset="0"/>
                <a:cs typeface="Calibri"/>
              </a:rPr>
              <a:t>Conflict</a:t>
            </a:r>
          </a:p>
          <a:p>
            <a:pPr marL="464820" marR="887094" indent="-342900">
              <a:lnSpc>
                <a:spcPts val="2160"/>
              </a:lnSpc>
              <a:spcBef>
                <a:spcPts val="455"/>
              </a:spcBef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305435" algn="l"/>
              </a:tabLst>
            </a:pPr>
            <a:r>
              <a:rPr sz="2000" dirty="0">
                <a:latin typeface="Corbel" panose="020B0503020204020204" pitchFamily="34" charset="0"/>
                <a:cs typeface="Calibri"/>
              </a:rPr>
              <a:t>A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personal </a:t>
            </a:r>
            <a:r>
              <a:rPr sz="2000" spc="-15" dirty="0">
                <a:latin typeface="Corbel" panose="020B0503020204020204" pitchFamily="34" charset="0"/>
                <a:cs typeface="Calibri"/>
              </a:rPr>
              <a:t>interest </a:t>
            </a:r>
            <a:r>
              <a:rPr sz="2000" dirty="0">
                <a:latin typeface="Corbel" panose="020B0503020204020204" pitchFamily="34" charset="0"/>
                <a:cs typeface="Calibri"/>
              </a:rPr>
              <a:t>actually </a:t>
            </a:r>
            <a:r>
              <a:rPr sz="2000" spc="-15" dirty="0">
                <a:latin typeface="Corbel" panose="020B0503020204020204" pitchFamily="34" charset="0"/>
                <a:cs typeface="Calibri"/>
              </a:rPr>
              <a:t>interferes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with </a:t>
            </a:r>
            <a:r>
              <a:rPr sz="2000" dirty="0">
                <a:latin typeface="Corbel" panose="020B0503020204020204" pitchFamily="34" charset="0"/>
                <a:cs typeface="Calibri"/>
              </a:rPr>
              <a:t>a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participant </a:t>
            </a:r>
            <a:r>
              <a:rPr sz="2000" dirty="0">
                <a:latin typeface="Corbel" panose="020B0503020204020204" pitchFamily="34" charset="0"/>
                <a:cs typeface="Calibri"/>
              </a:rPr>
              <a:t>(e.g.  </a:t>
            </a:r>
            <a:r>
              <a:rPr sz="2000" spc="-15" dirty="0">
                <a:latin typeface="Corbel" panose="020B0503020204020204" pitchFamily="34" charset="0"/>
                <a:cs typeface="Calibri"/>
              </a:rPr>
              <a:t>investigator’s)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ability </a:t>
            </a:r>
            <a:r>
              <a:rPr sz="2000" spc="-15" dirty="0">
                <a:latin typeface="Corbel" panose="020B0503020204020204" pitchFamily="34" charset="0"/>
                <a:cs typeface="Calibri"/>
              </a:rPr>
              <a:t>to </a:t>
            </a:r>
            <a:r>
              <a:rPr sz="2000" dirty="0">
                <a:latin typeface="Corbel" panose="020B0503020204020204" pitchFamily="34" charset="0"/>
                <a:cs typeface="Calibri"/>
              </a:rPr>
              <a:t>act</a:t>
            </a:r>
            <a:r>
              <a:rPr sz="2000" spc="65" dirty="0">
                <a:latin typeface="Corbel" panose="020B0503020204020204" pitchFamily="34" charset="0"/>
                <a:cs typeface="Calibri"/>
              </a:rPr>
              <a:t> </a:t>
            </a:r>
            <a:r>
              <a:rPr sz="2000" spc="-15" dirty="0">
                <a:latin typeface="Corbel" panose="020B0503020204020204" pitchFamily="34" charset="0"/>
                <a:cs typeface="Calibri"/>
              </a:rPr>
              <a:t>impartially.</a:t>
            </a:r>
            <a:endParaRPr sz="2000" dirty="0">
              <a:latin typeface="Corbel" panose="020B0503020204020204" pitchFamily="34" charset="0"/>
              <a:cs typeface="Calibri"/>
            </a:endParaRPr>
          </a:p>
          <a:p>
            <a:pPr marL="589915" lvl="1" indent="-285750">
              <a:lnSpc>
                <a:spcPct val="100000"/>
              </a:lnSpc>
              <a:spcBef>
                <a:spcPts val="370"/>
              </a:spcBef>
              <a:buClr>
                <a:srgbClr val="1CACE3"/>
              </a:buClr>
              <a:buFont typeface="Wingdings" panose="05000000000000000000" pitchFamily="2" charset="2"/>
              <a:buChar char="§"/>
              <a:tabLst>
                <a:tab pos="488315" algn="l"/>
              </a:tabLst>
            </a:pPr>
            <a:r>
              <a:rPr sz="1800" spc="-10" dirty="0">
                <a:latin typeface="Corbel" panose="020B0503020204020204" pitchFamily="34" charset="0"/>
                <a:cs typeface="Calibri"/>
              </a:rPr>
              <a:t>Direct conflict </a:t>
            </a:r>
            <a:r>
              <a:rPr sz="1800" spc="-5" dirty="0">
                <a:latin typeface="Corbel" panose="020B0503020204020204" pitchFamily="34" charset="0"/>
                <a:cs typeface="Calibri"/>
              </a:rPr>
              <a:t>between </a:t>
            </a:r>
            <a:r>
              <a:rPr sz="1800" spc="-15" dirty="0">
                <a:latin typeface="Corbel" panose="020B0503020204020204" pitchFamily="34" charset="0"/>
                <a:cs typeface="Calibri"/>
              </a:rPr>
              <a:t>interest </a:t>
            </a:r>
            <a:r>
              <a:rPr sz="1800" dirty="0">
                <a:latin typeface="Corbel" panose="020B0503020204020204" pitchFamily="34" charset="0"/>
                <a:cs typeface="Calibri"/>
              </a:rPr>
              <a:t>and</a:t>
            </a:r>
            <a:r>
              <a:rPr sz="1800" spc="110" dirty="0">
                <a:latin typeface="Corbel" panose="020B0503020204020204" pitchFamily="34" charset="0"/>
                <a:cs typeface="Calibri"/>
              </a:rPr>
              <a:t> </a:t>
            </a:r>
            <a:r>
              <a:rPr sz="1800" spc="-5" dirty="0">
                <a:latin typeface="Corbel" panose="020B0503020204020204" pitchFamily="34" charset="0"/>
                <a:cs typeface="Calibri"/>
              </a:rPr>
              <a:t>duties.</a:t>
            </a:r>
            <a:endParaRPr sz="1800" dirty="0">
              <a:latin typeface="Corbel" panose="020B0503020204020204" pitchFamily="34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sz="2400" dirty="0">
                <a:latin typeface="Corbel" panose="020B0503020204020204" pitchFamily="34" charset="0"/>
                <a:cs typeface="Calibri"/>
              </a:rPr>
              <a:t>Potential</a:t>
            </a:r>
            <a:r>
              <a:rPr sz="2400" spc="-20" dirty="0">
                <a:latin typeface="Corbel" panose="020B0503020204020204" pitchFamily="34" charset="0"/>
                <a:cs typeface="Calibri"/>
              </a:rPr>
              <a:t> </a:t>
            </a:r>
            <a:r>
              <a:rPr sz="2400" dirty="0">
                <a:latin typeface="Corbel" panose="020B0503020204020204" pitchFamily="34" charset="0"/>
                <a:cs typeface="Calibri"/>
              </a:rPr>
              <a:t>Conflict</a:t>
            </a:r>
          </a:p>
          <a:p>
            <a:pPr marL="464820" marR="247650" indent="-342900">
              <a:lnSpc>
                <a:spcPts val="2160"/>
              </a:lnSpc>
              <a:spcBef>
                <a:spcPts val="455"/>
              </a:spcBef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305435" algn="l"/>
              </a:tabLst>
            </a:pPr>
            <a:r>
              <a:rPr sz="2000" dirty="0">
                <a:latin typeface="Corbel" panose="020B0503020204020204" pitchFamily="34" charset="0"/>
                <a:cs typeface="Calibri"/>
              </a:rPr>
              <a:t>A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personal </a:t>
            </a:r>
            <a:r>
              <a:rPr sz="2000" spc="-15" dirty="0">
                <a:latin typeface="Corbel" panose="020B0503020204020204" pitchFamily="34" charset="0"/>
                <a:cs typeface="Calibri"/>
              </a:rPr>
              <a:t>interest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could </a:t>
            </a:r>
            <a:r>
              <a:rPr sz="2000" spc="-20" dirty="0">
                <a:latin typeface="Corbel" panose="020B0503020204020204" pitchFamily="34" charset="0"/>
                <a:cs typeface="Calibri"/>
              </a:rPr>
              <a:t>interfere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with </a:t>
            </a:r>
            <a:r>
              <a:rPr sz="2000" dirty="0">
                <a:latin typeface="Corbel" panose="020B0503020204020204" pitchFamily="34" charset="0"/>
                <a:cs typeface="Calibri"/>
              </a:rPr>
              <a:t>a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participant’s ability </a:t>
            </a:r>
            <a:r>
              <a:rPr sz="2000" spc="-15" dirty="0">
                <a:latin typeface="Corbel" panose="020B0503020204020204" pitchFamily="34" charset="0"/>
                <a:cs typeface="Calibri"/>
              </a:rPr>
              <a:t>to </a:t>
            </a:r>
            <a:r>
              <a:rPr sz="2000" dirty="0">
                <a:latin typeface="Corbel" panose="020B0503020204020204" pitchFamily="34" charset="0"/>
                <a:cs typeface="Calibri"/>
              </a:rPr>
              <a:t>act  </a:t>
            </a:r>
            <a:r>
              <a:rPr sz="2000" spc="-15" dirty="0">
                <a:latin typeface="Corbel" panose="020B0503020204020204" pitchFamily="34" charset="0"/>
                <a:cs typeface="Calibri"/>
              </a:rPr>
              <a:t>impartially.</a:t>
            </a:r>
            <a:endParaRPr sz="2000" dirty="0">
              <a:latin typeface="Corbel" panose="020B0503020204020204" pitchFamily="34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2400" dirty="0">
                <a:latin typeface="Corbel" panose="020B0503020204020204" pitchFamily="34" charset="0"/>
                <a:cs typeface="Calibri"/>
              </a:rPr>
              <a:t>Perceived</a:t>
            </a:r>
            <a:r>
              <a:rPr sz="2400" spc="-5" dirty="0">
                <a:latin typeface="Corbel" panose="020B0503020204020204" pitchFamily="34" charset="0"/>
                <a:cs typeface="Calibri"/>
              </a:rPr>
              <a:t> </a:t>
            </a:r>
            <a:r>
              <a:rPr sz="2400" dirty="0">
                <a:latin typeface="Corbel" panose="020B0503020204020204" pitchFamily="34" charset="0"/>
                <a:cs typeface="Calibri"/>
              </a:rPr>
              <a:t>Conflict</a:t>
            </a:r>
          </a:p>
          <a:p>
            <a:pPr marL="464820" marR="5080" indent="-342900">
              <a:lnSpc>
                <a:spcPts val="2160"/>
              </a:lnSpc>
              <a:spcBef>
                <a:spcPts val="455"/>
              </a:spcBef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305435" algn="l"/>
              </a:tabLst>
            </a:pPr>
            <a:r>
              <a:rPr sz="2000" dirty="0">
                <a:latin typeface="Corbel" panose="020B0503020204020204" pitchFamily="34" charset="0"/>
                <a:cs typeface="Calibri"/>
              </a:rPr>
              <a:t>The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complainant, respondent, or other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third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parties could reasonably 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believe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that </a:t>
            </a:r>
            <a:r>
              <a:rPr sz="2000" dirty="0">
                <a:latin typeface="Corbel" panose="020B0503020204020204" pitchFamily="34" charset="0"/>
                <a:cs typeface="Calibri"/>
              </a:rPr>
              <a:t>a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participant cannot </a:t>
            </a:r>
            <a:r>
              <a:rPr sz="2000" dirty="0">
                <a:latin typeface="Corbel" panose="020B0503020204020204" pitchFamily="34" charset="0"/>
                <a:cs typeface="Calibri"/>
              </a:rPr>
              <a:t>act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impartially based on </a:t>
            </a:r>
            <a:r>
              <a:rPr sz="2000" dirty="0">
                <a:latin typeface="Corbel" panose="020B0503020204020204" pitchFamily="34" charset="0"/>
                <a:cs typeface="Calibri"/>
              </a:rPr>
              <a:t>the 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participant’s personal</a:t>
            </a:r>
            <a:r>
              <a:rPr sz="2000" spc="15" dirty="0">
                <a:latin typeface="Corbel" panose="020B0503020204020204" pitchFamily="34" charset="0"/>
                <a:cs typeface="Calibri"/>
              </a:rPr>
              <a:t> </a:t>
            </a:r>
            <a:r>
              <a:rPr sz="2000" spc="-15" dirty="0">
                <a:latin typeface="Corbel" panose="020B0503020204020204" pitchFamily="34" charset="0"/>
                <a:cs typeface="Calibri"/>
              </a:rPr>
              <a:t>interests.</a:t>
            </a:r>
            <a:endParaRPr sz="2000" dirty="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67877" y="2667000"/>
            <a:ext cx="967739" cy="9677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55598" y="1175367"/>
            <a:ext cx="65532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b="1" spc="-70" dirty="0">
                <a:solidFill>
                  <a:srgbClr val="2583C5"/>
                </a:solidFill>
                <a:latin typeface="Corbel" panose="020B0503020204020204" pitchFamily="34" charset="0"/>
              </a:rPr>
              <a:t>C</a:t>
            </a:r>
            <a:r>
              <a:rPr lang="en-US" sz="3200" b="1" spc="-70" dirty="0">
                <a:solidFill>
                  <a:srgbClr val="2583C5"/>
                </a:solidFill>
                <a:latin typeface="Corbel" panose="020B0503020204020204" pitchFamily="34" charset="0"/>
              </a:rPr>
              <a:t>ONFLICTS</a:t>
            </a:r>
            <a:r>
              <a:rPr sz="3200" b="1" spc="-70" dirty="0">
                <a:solidFill>
                  <a:srgbClr val="2583C5"/>
                </a:solidFill>
                <a:latin typeface="Corbel" panose="020B0503020204020204" pitchFamily="34" charset="0"/>
              </a:rPr>
              <a:t> </a:t>
            </a:r>
            <a:r>
              <a:rPr lang="en-US" sz="3200" b="1" spc="-70" dirty="0">
                <a:solidFill>
                  <a:srgbClr val="2583C5"/>
                </a:solidFill>
                <a:latin typeface="Corbel" panose="020B0503020204020204" pitchFamily="34" charset="0"/>
              </a:rPr>
              <a:t>OF INTEREST EXAMPLES</a:t>
            </a:r>
            <a:endParaRPr sz="3200" b="1" spc="-80" dirty="0">
              <a:solidFill>
                <a:srgbClr val="2583C5"/>
              </a:solidFill>
              <a:latin typeface="Corbel" panose="020B0503020204020204" pitchFamily="34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53770" y="1918330"/>
            <a:ext cx="7236459" cy="2206625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sz="2400" dirty="0">
                <a:latin typeface="Corbel" panose="020B0503020204020204" pitchFamily="34" charset="0"/>
                <a:cs typeface="Calibri"/>
              </a:rPr>
              <a:t>The investigator is related to a</a:t>
            </a:r>
            <a:r>
              <a:rPr sz="2400" spc="-40" dirty="0">
                <a:latin typeface="Corbel" panose="020B0503020204020204" pitchFamily="34" charset="0"/>
                <a:cs typeface="Calibri"/>
              </a:rPr>
              <a:t> </a:t>
            </a:r>
            <a:r>
              <a:rPr sz="2400" dirty="0">
                <a:latin typeface="Corbel" panose="020B0503020204020204" pitchFamily="34" charset="0"/>
                <a:cs typeface="Calibri"/>
              </a:rPr>
              <a:t>complainant.</a:t>
            </a:r>
          </a:p>
          <a:p>
            <a:pPr marL="12700" marR="268605">
              <a:lnSpc>
                <a:spcPts val="2590"/>
              </a:lnSpc>
              <a:spcBef>
                <a:spcPts val="1445"/>
              </a:spcBef>
            </a:pPr>
            <a:r>
              <a:rPr sz="2400" dirty="0">
                <a:latin typeface="Corbel" panose="020B0503020204020204" pitchFamily="34" charset="0"/>
                <a:cs typeface="Calibri"/>
              </a:rPr>
              <a:t>The </a:t>
            </a:r>
            <a:r>
              <a:rPr sz="2400" spc="-10" dirty="0">
                <a:latin typeface="Corbel" panose="020B0503020204020204" pitchFamily="34" charset="0"/>
                <a:cs typeface="Calibri"/>
              </a:rPr>
              <a:t>decision-maker </a:t>
            </a:r>
            <a:r>
              <a:rPr sz="2400" spc="-5" dirty="0">
                <a:latin typeface="Corbel" panose="020B0503020204020204" pitchFamily="34" charset="0"/>
                <a:cs typeface="Calibri"/>
              </a:rPr>
              <a:t>has </a:t>
            </a:r>
            <a:r>
              <a:rPr sz="2400" dirty="0">
                <a:latin typeface="Corbel" panose="020B0503020204020204" pitchFamily="34" charset="0"/>
                <a:cs typeface="Calibri"/>
              </a:rPr>
              <a:t>an </a:t>
            </a:r>
            <a:r>
              <a:rPr sz="2400" spc="-5" dirty="0">
                <a:latin typeface="Corbel" panose="020B0503020204020204" pitchFamily="34" charset="0"/>
                <a:cs typeface="Calibri"/>
              </a:rPr>
              <a:t>outside business </a:t>
            </a:r>
            <a:r>
              <a:rPr sz="2400" spc="-10" dirty="0">
                <a:latin typeface="Corbel" panose="020B0503020204020204" pitchFamily="34" charset="0"/>
                <a:cs typeface="Calibri"/>
              </a:rPr>
              <a:t>relationship  </a:t>
            </a:r>
            <a:r>
              <a:rPr sz="2400" dirty="0">
                <a:latin typeface="Corbel" panose="020B0503020204020204" pitchFamily="34" charset="0"/>
                <a:cs typeface="Calibri"/>
              </a:rPr>
              <a:t>with a</a:t>
            </a:r>
            <a:r>
              <a:rPr sz="2400" spc="-25" dirty="0">
                <a:latin typeface="Corbel" panose="020B0503020204020204" pitchFamily="34" charset="0"/>
                <a:cs typeface="Calibri"/>
              </a:rPr>
              <a:t> </a:t>
            </a:r>
            <a:r>
              <a:rPr sz="2400" spc="-10" dirty="0">
                <a:latin typeface="Corbel" panose="020B0503020204020204" pitchFamily="34" charset="0"/>
                <a:cs typeface="Calibri"/>
              </a:rPr>
              <a:t>respondent.</a:t>
            </a:r>
            <a:endParaRPr sz="2400" dirty="0">
              <a:latin typeface="Corbel" panose="020B0503020204020204" pitchFamily="34" charset="0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1405"/>
              </a:spcBef>
            </a:pPr>
            <a:r>
              <a:rPr sz="2400" dirty="0">
                <a:latin typeface="Corbel" panose="020B0503020204020204" pitchFamily="34" charset="0"/>
                <a:cs typeface="Calibri"/>
              </a:rPr>
              <a:t>The Title IX Coordinator has been close family friends</a:t>
            </a:r>
            <a:r>
              <a:rPr sz="2400" spc="-135" dirty="0">
                <a:latin typeface="Corbel" panose="020B0503020204020204" pitchFamily="34" charset="0"/>
                <a:cs typeface="Calibri"/>
              </a:rPr>
              <a:t> </a:t>
            </a:r>
            <a:r>
              <a:rPr sz="2400" dirty="0">
                <a:latin typeface="Corbel" panose="020B0503020204020204" pitchFamily="34" charset="0"/>
                <a:cs typeface="Calibri"/>
              </a:rPr>
              <a:t>with  the </a:t>
            </a:r>
            <a:r>
              <a:rPr sz="2400" spc="-10" dirty="0">
                <a:latin typeface="Corbel" panose="020B0503020204020204" pitchFamily="34" charset="0"/>
                <a:cs typeface="Calibri"/>
              </a:rPr>
              <a:t>respondent </a:t>
            </a:r>
            <a:r>
              <a:rPr sz="2400" spc="-5" dirty="0">
                <a:latin typeface="Corbel" panose="020B0503020204020204" pitchFamily="34" charset="0"/>
                <a:cs typeface="Calibri"/>
              </a:rPr>
              <a:t>since they </a:t>
            </a:r>
            <a:r>
              <a:rPr sz="2400" spc="-15" dirty="0">
                <a:latin typeface="Corbel" panose="020B0503020204020204" pitchFamily="34" charset="0"/>
                <a:cs typeface="Calibri"/>
              </a:rPr>
              <a:t>were</a:t>
            </a:r>
            <a:r>
              <a:rPr sz="2400" spc="-5" dirty="0">
                <a:latin typeface="Corbel" panose="020B0503020204020204" pitchFamily="34" charset="0"/>
                <a:cs typeface="Calibri"/>
              </a:rPr>
              <a:t> children.</a:t>
            </a:r>
            <a:endParaRPr sz="2400" dirty="0">
              <a:latin typeface="Corbel" panose="020B0503020204020204" pitchFamily="34" charset="0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78286" y="2675115"/>
            <a:ext cx="6327140" cy="2677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ts val="3000"/>
              </a:lnSpc>
              <a:spcBef>
                <a:spcPts val="100"/>
              </a:spcBef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15" dirty="0">
                <a:latin typeface="Calibri"/>
                <a:cs typeface="Calibri"/>
              </a:rPr>
              <a:t>Districts </a:t>
            </a:r>
            <a:r>
              <a:rPr sz="2400" spc="-30" dirty="0">
                <a:latin typeface="Calibri"/>
                <a:cs typeface="Calibri"/>
              </a:rPr>
              <a:t>are required </a:t>
            </a:r>
            <a:r>
              <a:rPr sz="2400" spc="-25" dirty="0">
                <a:latin typeface="Calibri"/>
                <a:cs typeface="Calibri"/>
              </a:rPr>
              <a:t>to </a:t>
            </a:r>
            <a:r>
              <a:rPr sz="2400" spc="-15" dirty="0">
                <a:latin typeface="Calibri"/>
                <a:cs typeface="Calibri"/>
              </a:rPr>
              <a:t>adopt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30" dirty="0">
                <a:latin typeface="Calibri"/>
                <a:cs typeface="Calibri"/>
              </a:rPr>
              <a:t>formal</a:t>
            </a:r>
            <a:r>
              <a:rPr sz="2400" spc="-25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grievance  process </a:t>
            </a:r>
            <a:r>
              <a:rPr sz="2400" spc="-25" dirty="0">
                <a:latin typeface="Calibri"/>
                <a:cs typeface="Calibri"/>
              </a:rPr>
              <a:t>to </a:t>
            </a:r>
            <a:r>
              <a:rPr sz="2400" spc="-65" dirty="0">
                <a:latin typeface="Calibri"/>
                <a:cs typeface="Calibri"/>
              </a:rPr>
              <a:t>investigate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spc="-35" dirty="0">
                <a:latin typeface="Calibri"/>
                <a:cs typeface="Calibri"/>
              </a:rPr>
              <a:t>resolve formal  </a:t>
            </a:r>
            <a:r>
              <a:rPr sz="2400" spc="-30" dirty="0">
                <a:latin typeface="Calibri"/>
                <a:cs typeface="Calibri"/>
              </a:rPr>
              <a:t>complaints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30" dirty="0">
                <a:latin typeface="Calibri"/>
                <a:cs typeface="Calibri"/>
              </a:rPr>
              <a:t>sexual harassment </a:t>
            </a:r>
            <a:r>
              <a:rPr sz="2400" spc="-5" dirty="0">
                <a:latin typeface="Calibri"/>
                <a:cs typeface="Calibri"/>
              </a:rPr>
              <a:t>under Title</a:t>
            </a:r>
            <a:r>
              <a:rPr sz="2400" spc="-1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IX.</a:t>
            </a:r>
            <a:endParaRPr sz="2400">
              <a:latin typeface="Calibri"/>
              <a:cs typeface="Calibri"/>
            </a:endParaRPr>
          </a:p>
          <a:p>
            <a:pPr marL="354965" marR="55244" indent="-342900">
              <a:lnSpc>
                <a:spcPts val="3000"/>
              </a:lnSpc>
              <a:buClr>
                <a:srgbClr val="0F6CC5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A </a:t>
            </a:r>
            <a:r>
              <a:rPr sz="2400" spc="-25" dirty="0">
                <a:latin typeface="Calibri"/>
                <a:cs typeface="Calibri"/>
              </a:rPr>
              <a:t>REPORT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30" dirty="0">
                <a:latin typeface="Calibri"/>
                <a:cs typeface="Calibri"/>
              </a:rPr>
              <a:t>sexual harassment requires  immediate response from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District, </a:t>
            </a:r>
            <a:r>
              <a:rPr sz="2400" spc="-5" dirty="0">
                <a:latin typeface="Calibri"/>
                <a:cs typeface="Calibri"/>
              </a:rPr>
              <a:t>but only</a:t>
            </a:r>
            <a:r>
              <a:rPr sz="2400" spc="-2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  </a:t>
            </a:r>
            <a:r>
              <a:rPr sz="2400" spc="-15" dirty="0">
                <a:latin typeface="Calibri"/>
                <a:cs typeface="Calibri"/>
              </a:rPr>
              <a:t>FORMAL </a:t>
            </a:r>
            <a:r>
              <a:rPr sz="2400" spc="-30" dirty="0">
                <a:latin typeface="Calibri"/>
                <a:cs typeface="Calibri"/>
              </a:rPr>
              <a:t>COMPLAINT </a:t>
            </a:r>
            <a:r>
              <a:rPr sz="2400" spc="-15" dirty="0">
                <a:latin typeface="Calibri"/>
                <a:cs typeface="Calibri"/>
              </a:rPr>
              <a:t>triggers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30" dirty="0">
                <a:latin typeface="Calibri"/>
                <a:cs typeface="Calibri"/>
              </a:rPr>
              <a:t>grievance  </a:t>
            </a:r>
            <a:r>
              <a:rPr sz="2400" spc="-35" dirty="0">
                <a:latin typeface="Calibri"/>
                <a:cs typeface="Calibri"/>
              </a:rPr>
              <a:t>process.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48233" y="1002474"/>
            <a:ext cx="7128509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13990" marR="5080" indent="-2701925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orbel"/>
                <a:cs typeface="Corbel"/>
              </a:rPr>
              <a:t>OVERVIEW</a:t>
            </a:r>
            <a:r>
              <a:rPr sz="3200" b="1" spc="-280" dirty="0">
                <a:latin typeface="Corbel"/>
                <a:cs typeface="Corbel"/>
              </a:rPr>
              <a:t> </a:t>
            </a:r>
            <a:r>
              <a:rPr sz="3200" b="1" dirty="0">
                <a:latin typeface="Corbel"/>
                <a:cs typeface="Corbel"/>
              </a:rPr>
              <a:t>OF</a:t>
            </a:r>
            <a:r>
              <a:rPr sz="3200" b="1" spc="-280" dirty="0">
                <a:latin typeface="Corbel"/>
                <a:cs typeface="Corbel"/>
              </a:rPr>
              <a:t> </a:t>
            </a:r>
            <a:r>
              <a:rPr sz="3200" b="1" spc="-5" dirty="0">
                <a:latin typeface="Corbel"/>
                <a:cs typeface="Corbel"/>
              </a:rPr>
              <a:t>THE</a:t>
            </a:r>
            <a:r>
              <a:rPr sz="3200" b="1" spc="-290" dirty="0">
                <a:latin typeface="Corbel"/>
                <a:cs typeface="Corbel"/>
              </a:rPr>
              <a:t> </a:t>
            </a:r>
            <a:r>
              <a:rPr sz="3200" b="1" dirty="0">
                <a:latin typeface="Corbel"/>
                <a:cs typeface="Corbel"/>
              </a:rPr>
              <a:t>TITLE</a:t>
            </a:r>
            <a:r>
              <a:rPr sz="3200" b="1" spc="-55" dirty="0">
                <a:latin typeface="Corbel"/>
                <a:cs typeface="Corbel"/>
              </a:rPr>
              <a:t> </a:t>
            </a:r>
            <a:r>
              <a:rPr sz="3200" b="1" dirty="0">
                <a:latin typeface="Corbel"/>
                <a:cs typeface="Corbel"/>
              </a:rPr>
              <a:t>IX</a:t>
            </a:r>
            <a:r>
              <a:rPr sz="3200" b="1" spc="-175" dirty="0">
                <a:latin typeface="Corbel"/>
                <a:cs typeface="Corbel"/>
              </a:rPr>
              <a:t> </a:t>
            </a:r>
            <a:r>
              <a:rPr sz="3200" b="1" spc="-20" dirty="0">
                <a:latin typeface="Corbel"/>
                <a:cs typeface="Corbel"/>
              </a:rPr>
              <a:t>GRIEVANCE  </a:t>
            </a:r>
            <a:r>
              <a:rPr sz="3200" b="1" spc="-5" dirty="0">
                <a:latin typeface="Corbel"/>
                <a:cs typeface="Corbel"/>
              </a:rPr>
              <a:t>PROCESS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308415" y="736033"/>
            <a:ext cx="6646545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3200" b="1" spc="-80" dirty="0">
                <a:solidFill>
                  <a:srgbClr val="2583C5"/>
                </a:solidFill>
                <a:latin typeface="Corbel" panose="020B0503020204020204" pitchFamily="34" charset="0"/>
              </a:rPr>
              <a:t>R</a:t>
            </a:r>
            <a:r>
              <a:rPr lang="en-US" sz="3200" b="1" spc="-80" dirty="0">
                <a:solidFill>
                  <a:srgbClr val="2583C5"/>
                </a:solidFill>
                <a:latin typeface="Corbel" panose="020B0503020204020204" pitchFamily="34" charset="0"/>
              </a:rPr>
              <a:t>ECUSAL</a:t>
            </a:r>
            <a:r>
              <a:rPr sz="3200" b="1" spc="-180" dirty="0">
                <a:solidFill>
                  <a:srgbClr val="2583C5"/>
                </a:solidFill>
                <a:latin typeface="Corbel" panose="020B0503020204020204" pitchFamily="34" charset="0"/>
              </a:rPr>
              <a:t> </a:t>
            </a:r>
            <a:r>
              <a:rPr sz="3200" b="1" spc="-60" dirty="0">
                <a:solidFill>
                  <a:srgbClr val="2583C5"/>
                </a:solidFill>
                <a:latin typeface="Corbel" panose="020B0503020204020204" pitchFamily="34" charset="0"/>
              </a:rPr>
              <a:t>B</a:t>
            </a:r>
            <a:r>
              <a:rPr lang="en-US" sz="3200" b="1" spc="-60" dirty="0">
                <a:solidFill>
                  <a:srgbClr val="2583C5"/>
                </a:solidFill>
                <a:latin typeface="Corbel" panose="020B0503020204020204" pitchFamily="34" charset="0"/>
              </a:rPr>
              <a:t>ASED </a:t>
            </a:r>
            <a:r>
              <a:rPr lang="en-US" sz="3200" b="1" spc="-200" dirty="0">
                <a:solidFill>
                  <a:srgbClr val="2583C5"/>
                </a:solidFill>
                <a:latin typeface="Corbel" panose="020B0503020204020204" pitchFamily="34" charset="0"/>
              </a:rPr>
              <a:t>ON A </a:t>
            </a:r>
            <a:r>
              <a:rPr sz="3200" b="1" spc="-155" dirty="0">
                <a:solidFill>
                  <a:srgbClr val="2583C5"/>
                </a:solidFill>
                <a:latin typeface="Corbel" panose="020B0503020204020204" pitchFamily="34" charset="0"/>
              </a:rPr>
              <a:t> </a:t>
            </a:r>
            <a:r>
              <a:rPr sz="3200" b="1" spc="-70" dirty="0">
                <a:solidFill>
                  <a:srgbClr val="2583C5"/>
                </a:solidFill>
                <a:latin typeface="Corbel" panose="020B0503020204020204" pitchFamily="34" charset="0"/>
              </a:rPr>
              <a:t>C</a:t>
            </a:r>
            <a:r>
              <a:rPr lang="en-US" sz="3200" b="1" spc="-70" dirty="0">
                <a:solidFill>
                  <a:srgbClr val="2583C5"/>
                </a:solidFill>
                <a:latin typeface="Corbel" panose="020B0503020204020204" pitchFamily="34" charset="0"/>
              </a:rPr>
              <a:t>ONFLICT </a:t>
            </a:r>
            <a:br>
              <a:rPr lang="en-US" sz="3200" b="1" spc="-70" dirty="0">
                <a:solidFill>
                  <a:srgbClr val="2583C5"/>
                </a:solidFill>
                <a:latin typeface="Corbel" panose="020B0503020204020204" pitchFamily="34" charset="0"/>
              </a:rPr>
            </a:br>
            <a:r>
              <a:rPr lang="en-US" sz="3200" b="1" spc="-70" dirty="0">
                <a:solidFill>
                  <a:srgbClr val="2583C5"/>
                </a:solidFill>
                <a:latin typeface="Corbel" panose="020B0503020204020204" pitchFamily="34" charset="0"/>
              </a:rPr>
              <a:t>OF INTEREST</a:t>
            </a:r>
            <a:endParaRPr sz="3200" b="1" spc="-90" dirty="0">
              <a:solidFill>
                <a:srgbClr val="2583C5"/>
              </a:solidFill>
              <a:latin typeface="Corbel" panose="020B0503020204020204" pitchFamily="34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9828" y="2021535"/>
            <a:ext cx="7459980" cy="307199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lang="en-US" sz="2400" dirty="0">
                <a:latin typeface="Corbel" panose="020B0503020204020204" pitchFamily="34" charset="0"/>
                <a:cs typeface="Calibri"/>
              </a:rPr>
              <a:t>When does a conflict of interest disqualify a person from participating in the Title IX Grievance Process?</a:t>
            </a:r>
          </a:p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400" dirty="0">
                <a:latin typeface="Corbel" panose="020B0503020204020204" pitchFamily="34" charset="0"/>
                <a:cs typeface="Calibri"/>
              </a:rPr>
              <a:t>Objective</a:t>
            </a:r>
            <a:r>
              <a:rPr sz="2400" spc="-5" dirty="0">
                <a:latin typeface="Corbel" panose="020B0503020204020204" pitchFamily="34" charset="0"/>
                <a:cs typeface="Calibri"/>
              </a:rPr>
              <a:t> </a:t>
            </a:r>
            <a:r>
              <a:rPr sz="2400" dirty="0">
                <a:latin typeface="Corbel" panose="020B0503020204020204" pitchFamily="34" charset="0"/>
                <a:cs typeface="Calibri"/>
              </a:rPr>
              <a:t>test</a:t>
            </a:r>
          </a:p>
          <a:p>
            <a:pPr marL="464820" marR="5080" indent="-342900">
              <a:lnSpc>
                <a:spcPts val="2160"/>
              </a:lnSpc>
              <a:spcBef>
                <a:spcPts val="455"/>
              </a:spcBef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305435" algn="l"/>
              </a:tabLst>
            </a:pPr>
            <a:r>
              <a:rPr sz="2000" spc="-20" dirty="0">
                <a:latin typeface="Corbel" panose="020B0503020204020204" pitchFamily="34" charset="0"/>
                <a:cs typeface="Calibri"/>
              </a:rPr>
              <a:t>Would </a:t>
            </a:r>
            <a:r>
              <a:rPr sz="2000" dirty="0">
                <a:latin typeface="Corbel" panose="020B0503020204020204" pitchFamily="34" charset="0"/>
                <a:cs typeface="Calibri"/>
              </a:rPr>
              <a:t>a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reasonable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person believe,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based on </a:t>
            </a:r>
            <a:r>
              <a:rPr sz="2000" dirty="0">
                <a:latin typeface="Corbel" panose="020B0503020204020204" pitchFamily="34" charset="0"/>
                <a:cs typeface="Calibri"/>
              </a:rPr>
              <a:t>the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facts </a:t>
            </a:r>
            <a:r>
              <a:rPr sz="2000" spc="-15" dirty="0">
                <a:latin typeface="Corbel" panose="020B0503020204020204" pitchFamily="34" charset="0"/>
                <a:cs typeface="Calibri"/>
              </a:rPr>
              <a:t>at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issue </a:t>
            </a:r>
            <a:r>
              <a:rPr sz="2000" dirty="0">
                <a:latin typeface="Corbel" panose="020B0503020204020204" pitchFamily="34" charset="0"/>
                <a:cs typeface="Calibri"/>
              </a:rPr>
              <a:t>and  the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participant’s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personal </a:t>
            </a:r>
            <a:r>
              <a:rPr sz="2000" spc="-15" dirty="0">
                <a:latin typeface="Corbel" panose="020B0503020204020204" pitchFamily="34" charset="0"/>
                <a:cs typeface="Calibri"/>
              </a:rPr>
              <a:t>interests,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that </a:t>
            </a:r>
            <a:r>
              <a:rPr sz="2000" dirty="0">
                <a:latin typeface="Corbel" panose="020B0503020204020204" pitchFamily="34" charset="0"/>
                <a:cs typeface="Calibri"/>
              </a:rPr>
              <a:t>the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participant in </a:t>
            </a:r>
            <a:r>
              <a:rPr sz="2000" dirty="0">
                <a:latin typeface="Corbel" panose="020B0503020204020204" pitchFamily="34" charset="0"/>
                <a:cs typeface="Calibri"/>
              </a:rPr>
              <a:t>the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Title IX 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process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can </a:t>
            </a:r>
            <a:r>
              <a:rPr sz="2000" dirty="0">
                <a:latin typeface="Corbel" panose="020B0503020204020204" pitchFamily="34" charset="0"/>
                <a:cs typeface="Calibri"/>
              </a:rPr>
              <a:t>act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impartially?</a:t>
            </a:r>
            <a:endParaRPr lang="en-US" sz="2000" spc="-5" dirty="0">
              <a:latin typeface="Corbel" panose="020B0503020204020204" pitchFamily="34" charset="0"/>
              <a:cs typeface="Calibri"/>
            </a:endParaRPr>
          </a:p>
          <a:p>
            <a:pPr marL="922020" marR="5080" lvl="1" indent="-342900">
              <a:lnSpc>
                <a:spcPts val="2160"/>
              </a:lnSpc>
              <a:spcBef>
                <a:spcPts val="455"/>
              </a:spcBef>
              <a:buClr>
                <a:srgbClr val="1CACE3"/>
              </a:buClr>
              <a:buFont typeface="Wingdings" panose="05000000000000000000" pitchFamily="2" charset="2"/>
              <a:buChar char="§"/>
              <a:tabLst>
                <a:tab pos="305435" algn="l"/>
              </a:tabLst>
            </a:pPr>
            <a:r>
              <a:rPr lang="en-US" sz="2000" spc="-5" dirty="0">
                <a:latin typeface="Corbel" panose="020B0503020204020204" pitchFamily="34" charset="0"/>
                <a:cs typeface="Calibri"/>
              </a:rPr>
              <a:t>How do you think people will react to your participation?</a:t>
            </a:r>
          </a:p>
          <a:p>
            <a:pPr marL="922020" marR="5080" lvl="1" indent="-342900">
              <a:lnSpc>
                <a:spcPts val="2160"/>
              </a:lnSpc>
              <a:spcBef>
                <a:spcPts val="455"/>
              </a:spcBef>
              <a:buClr>
                <a:srgbClr val="1CACE3"/>
              </a:buClr>
              <a:buFont typeface="Wingdings" panose="05000000000000000000" pitchFamily="2" charset="2"/>
              <a:buChar char="§"/>
              <a:tabLst>
                <a:tab pos="305435" algn="l"/>
              </a:tabLst>
            </a:pPr>
            <a:r>
              <a:rPr lang="en-US" sz="2000" spc="-5" dirty="0">
                <a:latin typeface="Corbel" panose="020B0503020204020204" pitchFamily="34" charset="0"/>
                <a:cs typeface="Calibri"/>
              </a:rPr>
              <a:t>How would you react to someone else’s participation if they had the same conflict?</a:t>
            </a:r>
            <a:endParaRPr sz="2000" dirty="0">
              <a:latin typeface="Corbel" panose="020B0503020204020204" pitchFamily="34" charset="0"/>
              <a:cs typeface="Calibri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194889" y="1174579"/>
            <a:ext cx="87461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b="1" spc="-70" dirty="0">
                <a:solidFill>
                  <a:srgbClr val="2583C5"/>
                </a:solidFill>
                <a:latin typeface="Corbel" panose="020B0503020204020204" pitchFamily="34" charset="0"/>
              </a:rPr>
              <a:t>B</a:t>
            </a:r>
            <a:r>
              <a:rPr lang="en-US" sz="3200" b="1" spc="-70" dirty="0">
                <a:solidFill>
                  <a:srgbClr val="2583C5"/>
                </a:solidFill>
                <a:latin typeface="Corbel" panose="020B0503020204020204" pitchFamily="34" charset="0"/>
              </a:rPr>
              <a:t>IAS</a:t>
            </a:r>
            <a:endParaRPr sz="3200" b="1" spc="-75" dirty="0">
              <a:solidFill>
                <a:srgbClr val="2583C5"/>
              </a:solidFill>
              <a:latin typeface="Corbel" panose="020B0503020204020204" pitchFamily="34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96620" y="2012884"/>
            <a:ext cx="7350759" cy="3033523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400" dirty="0">
                <a:latin typeface="Corbel" panose="020B0503020204020204" pitchFamily="34" charset="0"/>
                <a:cs typeface="Calibri"/>
              </a:rPr>
              <a:t>What </a:t>
            </a:r>
            <a:r>
              <a:rPr sz="2400" spc="-5" dirty="0">
                <a:latin typeface="Corbel" panose="020B0503020204020204" pitchFamily="34" charset="0"/>
                <a:cs typeface="Calibri"/>
              </a:rPr>
              <a:t>is</a:t>
            </a:r>
            <a:r>
              <a:rPr sz="2400" spc="-40" dirty="0">
                <a:latin typeface="Corbel" panose="020B0503020204020204" pitchFamily="34" charset="0"/>
                <a:cs typeface="Calibri"/>
              </a:rPr>
              <a:t> </a:t>
            </a:r>
            <a:r>
              <a:rPr sz="2400" spc="-5" dirty="0">
                <a:latin typeface="Corbel" panose="020B0503020204020204" pitchFamily="34" charset="0"/>
                <a:cs typeface="Calibri"/>
              </a:rPr>
              <a:t>bias?</a:t>
            </a:r>
            <a:endParaRPr sz="2400" dirty="0">
              <a:latin typeface="Corbel" panose="020B0503020204020204" pitchFamily="34" charset="0"/>
              <a:cs typeface="Calibri"/>
            </a:endParaRPr>
          </a:p>
          <a:p>
            <a:pPr marL="464185" indent="-342900">
              <a:lnSpc>
                <a:spcPct val="100000"/>
              </a:lnSpc>
              <a:spcBef>
                <a:spcPts val="185"/>
              </a:spcBef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305435" algn="l"/>
              </a:tabLst>
            </a:pPr>
            <a:r>
              <a:rPr sz="2000" spc="-20" dirty="0">
                <a:latin typeface="Corbel" panose="020B0503020204020204" pitchFamily="34" charset="0"/>
                <a:cs typeface="Calibri"/>
              </a:rPr>
              <a:t>Favorable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or </a:t>
            </a:r>
            <a:r>
              <a:rPr sz="2000" spc="-15" dirty="0">
                <a:latin typeface="Corbel" panose="020B0503020204020204" pitchFamily="34" charset="0"/>
                <a:cs typeface="Calibri"/>
              </a:rPr>
              <a:t>unfavorable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inclination or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preconceived</a:t>
            </a:r>
            <a:r>
              <a:rPr sz="2000" spc="45" dirty="0">
                <a:latin typeface="Corbel" panose="020B0503020204020204" pitchFamily="34" charset="0"/>
                <a:cs typeface="Calibri"/>
              </a:rPr>
              <a:t>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opinion.</a:t>
            </a:r>
            <a:endParaRPr sz="2000" dirty="0">
              <a:latin typeface="Corbel" panose="020B0503020204020204" pitchFamily="34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90"/>
              </a:spcBef>
            </a:pPr>
            <a:r>
              <a:rPr sz="2400" dirty="0">
                <a:latin typeface="Corbel" panose="020B0503020204020204" pitchFamily="34" charset="0"/>
                <a:cs typeface="Calibri"/>
              </a:rPr>
              <a:t>Bias can be general or</a:t>
            </a:r>
            <a:r>
              <a:rPr sz="2400" spc="-20" dirty="0">
                <a:latin typeface="Corbel" panose="020B0503020204020204" pitchFamily="34" charset="0"/>
                <a:cs typeface="Calibri"/>
              </a:rPr>
              <a:t> </a:t>
            </a:r>
            <a:r>
              <a:rPr sz="2400" dirty="0">
                <a:latin typeface="Corbel" panose="020B0503020204020204" pitchFamily="34" charset="0"/>
                <a:cs typeface="Calibri"/>
              </a:rPr>
              <a:t>specific.</a:t>
            </a:r>
          </a:p>
          <a:p>
            <a:pPr marL="464185" indent="-342900">
              <a:lnSpc>
                <a:spcPct val="100000"/>
              </a:lnSpc>
              <a:spcBef>
                <a:spcPts val="185"/>
              </a:spcBef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305435" algn="l"/>
              </a:tabLst>
            </a:pPr>
            <a:r>
              <a:rPr sz="2000" spc="-10" dirty="0">
                <a:latin typeface="Corbel" panose="020B0503020204020204" pitchFamily="34" charset="0"/>
                <a:cs typeface="Calibri"/>
              </a:rPr>
              <a:t>General</a:t>
            </a:r>
            <a:r>
              <a:rPr sz="2000" spc="5" dirty="0">
                <a:latin typeface="Corbel" panose="020B0503020204020204" pitchFamily="34" charset="0"/>
                <a:cs typeface="Calibri"/>
              </a:rPr>
              <a:t>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bias</a:t>
            </a:r>
            <a:endParaRPr sz="2000" dirty="0">
              <a:latin typeface="Corbel" panose="020B0503020204020204" pitchFamily="34" charset="0"/>
              <a:cs typeface="Calibri"/>
            </a:endParaRPr>
          </a:p>
          <a:p>
            <a:pPr marL="647065" lvl="1" indent="-342900">
              <a:lnSpc>
                <a:spcPct val="100000"/>
              </a:lnSpc>
              <a:spcBef>
                <a:spcPts val="360"/>
              </a:spcBef>
              <a:buClr>
                <a:srgbClr val="1CACE3"/>
              </a:buClr>
              <a:buFont typeface="Wingdings" panose="05000000000000000000" pitchFamily="2" charset="2"/>
              <a:buChar char="§"/>
              <a:tabLst>
                <a:tab pos="488315" algn="l"/>
              </a:tabLst>
            </a:pPr>
            <a:r>
              <a:rPr sz="2000" dirty="0">
                <a:latin typeface="Corbel" panose="020B0503020204020204" pitchFamily="34" charset="0"/>
                <a:cs typeface="Calibri"/>
              </a:rPr>
              <a:t>Bias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in </a:t>
            </a:r>
            <a:r>
              <a:rPr sz="2000" spc="-25" dirty="0">
                <a:latin typeface="Corbel" panose="020B0503020204020204" pitchFamily="34" charset="0"/>
                <a:cs typeface="Calibri"/>
              </a:rPr>
              <a:t>favor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or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against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complainants or respondents</a:t>
            </a:r>
            <a:r>
              <a:rPr sz="2000" spc="30" dirty="0">
                <a:latin typeface="Corbel" panose="020B0503020204020204" pitchFamily="34" charset="0"/>
                <a:cs typeface="Calibri"/>
              </a:rPr>
              <a:t> </a:t>
            </a:r>
            <a:r>
              <a:rPr sz="2000" spc="-20" dirty="0">
                <a:latin typeface="Corbel" panose="020B0503020204020204" pitchFamily="34" charset="0"/>
                <a:cs typeface="Calibri"/>
              </a:rPr>
              <a:t>generally.</a:t>
            </a:r>
            <a:endParaRPr sz="2000" dirty="0">
              <a:latin typeface="Corbel" panose="020B0503020204020204" pitchFamily="34" charset="0"/>
              <a:cs typeface="Calibri"/>
            </a:endParaRPr>
          </a:p>
          <a:p>
            <a:pPr marL="464185" indent="-342900">
              <a:lnSpc>
                <a:spcPct val="100000"/>
              </a:lnSpc>
              <a:spcBef>
                <a:spcPts val="284"/>
              </a:spcBef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305435" algn="l"/>
              </a:tabLst>
            </a:pPr>
            <a:r>
              <a:rPr sz="2400" dirty="0">
                <a:latin typeface="Corbel" panose="020B0503020204020204" pitchFamily="34" charset="0"/>
                <a:cs typeface="Calibri"/>
              </a:rPr>
              <a:t>Specific</a:t>
            </a:r>
            <a:r>
              <a:rPr sz="2400" spc="-20" dirty="0">
                <a:latin typeface="Corbel" panose="020B0503020204020204" pitchFamily="34" charset="0"/>
                <a:cs typeface="Calibri"/>
              </a:rPr>
              <a:t> </a:t>
            </a:r>
            <a:r>
              <a:rPr sz="2400" spc="-5" dirty="0">
                <a:latin typeface="Corbel" panose="020B0503020204020204" pitchFamily="34" charset="0"/>
                <a:cs typeface="Calibri"/>
              </a:rPr>
              <a:t>bias</a:t>
            </a:r>
            <a:endParaRPr sz="2400" dirty="0">
              <a:latin typeface="Corbel" panose="020B0503020204020204" pitchFamily="34" charset="0"/>
              <a:cs typeface="Calibri"/>
            </a:endParaRPr>
          </a:p>
          <a:p>
            <a:pPr marL="647700" marR="5080" lvl="1" indent="-342900">
              <a:lnSpc>
                <a:spcPts val="2160"/>
              </a:lnSpc>
              <a:spcBef>
                <a:spcPts val="660"/>
              </a:spcBef>
              <a:buClr>
                <a:srgbClr val="1CACE3"/>
              </a:buClr>
              <a:buFont typeface="Wingdings" panose="05000000000000000000" pitchFamily="2" charset="2"/>
              <a:buChar char="§"/>
              <a:tabLst>
                <a:tab pos="488315" algn="l"/>
              </a:tabLst>
            </a:pPr>
            <a:r>
              <a:rPr sz="2000" dirty="0">
                <a:latin typeface="Corbel" panose="020B0503020204020204" pitchFamily="34" charset="0"/>
                <a:cs typeface="Calibri"/>
              </a:rPr>
              <a:t>Bias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in </a:t>
            </a:r>
            <a:r>
              <a:rPr sz="2000" spc="-25" dirty="0">
                <a:latin typeface="Corbel" panose="020B0503020204020204" pitchFamily="34" charset="0"/>
                <a:cs typeface="Calibri"/>
              </a:rPr>
              <a:t>favor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or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against </a:t>
            </a:r>
            <a:r>
              <a:rPr sz="2000" dirty="0">
                <a:latin typeface="Corbel" panose="020B0503020204020204" pitchFamily="34" charset="0"/>
                <a:cs typeface="Calibri"/>
              </a:rPr>
              <a:t>the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complainant or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respondent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in </a:t>
            </a:r>
            <a:r>
              <a:rPr sz="2000" dirty="0">
                <a:latin typeface="Corbel" panose="020B0503020204020204" pitchFamily="34" charset="0"/>
                <a:cs typeface="Calibri"/>
              </a:rPr>
              <a:t>a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specific  case.</a:t>
            </a:r>
            <a:endParaRPr sz="2000" dirty="0">
              <a:latin typeface="Corbel" panose="020B0503020204020204" pitchFamily="34" charset="0"/>
              <a:cs typeface="Calibri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18586" y="1175607"/>
            <a:ext cx="4591813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b="1" spc="-70" dirty="0">
                <a:solidFill>
                  <a:srgbClr val="2583C5"/>
                </a:solidFill>
                <a:latin typeface="Corbel" panose="020B0503020204020204" pitchFamily="34" charset="0"/>
              </a:rPr>
              <a:t>C</a:t>
            </a:r>
            <a:r>
              <a:rPr lang="en-US" sz="3200" b="1" spc="-70" dirty="0">
                <a:solidFill>
                  <a:srgbClr val="2583C5"/>
                </a:solidFill>
                <a:latin typeface="Corbel" panose="020B0503020204020204" pitchFamily="34" charset="0"/>
              </a:rPr>
              <a:t>HECKING AGAINST BIAS</a:t>
            </a:r>
            <a:endParaRPr sz="3200" b="1" spc="-75" dirty="0">
              <a:solidFill>
                <a:srgbClr val="2583C5"/>
              </a:solidFill>
              <a:latin typeface="Corbel" panose="020B050302020402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1698" y="1794989"/>
            <a:ext cx="7388859" cy="4064574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</a:pPr>
            <a:r>
              <a:rPr sz="2400" dirty="0">
                <a:latin typeface="Corbel" panose="020B0503020204020204" pitchFamily="34" charset="0"/>
                <a:cs typeface="Calibri"/>
              </a:rPr>
              <a:t>Bias can be</a:t>
            </a:r>
            <a:r>
              <a:rPr sz="2400" spc="-50" dirty="0">
                <a:latin typeface="Corbel" panose="020B0503020204020204" pitchFamily="34" charset="0"/>
                <a:cs typeface="Calibri"/>
              </a:rPr>
              <a:t> </a:t>
            </a:r>
            <a:r>
              <a:rPr sz="2400" dirty="0">
                <a:latin typeface="Corbel" panose="020B0503020204020204" pitchFamily="34" charset="0"/>
                <a:cs typeface="Calibri"/>
              </a:rPr>
              <a:t>implicit.</a:t>
            </a:r>
          </a:p>
          <a:p>
            <a:pPr marL="464820" marR="208915" indent="-342900">
              <a:lnSpc>
                <a:spcPts val="2160"/>
              </a:lnSpc>
              <a:spcBef>
                <a:spcPts val="455"/>
              </a:spcBef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305435" algn="l"/>
              </a:tabLst>
            </a:pPr>
            <a:r>
              <a:rPr lang="en-US" sz="2000" spc="-5" dirty="0">
                <a:latin typeface="Corbel" panose="020B0503020204020204" pitchFamily="34" charset="0"/>
                <a:cs typeface="Calibri"/>
              </a:rPr>
              <a:t>Our attitudes, beliefs, and stereotypes might occur in an unconscious manner</a:t>
            </a:r>
          </a:p>
          <a:p>
            <a:pPr marL="464820" marR="208915" indent="-342900">
              <a:lnSpc>
                <a:spcPts val="2160"/>
              </a:lnSpc>
              <a:spcBef>
                <a:spcPts val="455"/>
              </a:spcBef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305435" algn="l"/>
              </a:tabLst>
            </a:pPr>
            <a:r>
              <a:rPr sz="2000" spc="-5" dirty="0">
                <a:latin typeface="Corbel" panose="020B0503020204020204" pitchFamily="34" charset="0"/>
                <a:cs typeface="Calibri"/>
              </a:rPr>
              <a:t>All participants in </a:t>
            </a:r>
            <a:r>
              <a:rPr sz="2000" dirty="0">
                <a:latin typeface="Corbel" panose="020B0503020204020204" pitchFamily="34" charset="0"/>
                <a:cs typeface="Calibri"/>
              </a:rPr>
              <a:t>the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Title IX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process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need </a:t>
            </a:r>
            <a:r>
              <a:rPr sz="2000" spc="-15" dirty="0">
                <a:latin typeface="Corbel" panose="020B0503020204020204" pitchFamily="34" charset="0"/>
                <a:cs typeface="Calibri"/>
              </a:rPr>
              <a:t>to </a:t>
            </a:r>
            <a:r>
              <a:rPr sz="2000" dirty="0">
                <a:latin typeface="Corbel" panose="020B0503020204020204" pitchFamily="34" charset="0"/>
                <a:cs typeface="Calibri"/>
              </a:rPr>
              <a:t>be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cognizant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of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what 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they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are </a:t>
            </a:r>
            <a:r>
              <a:rPr sz="2000" dirty="0">
                <a:latin typeface="Corbel" panose="020B0503020204020204" pitchFamily="34" charset="0"/>
                <a:cs typeface="Calibri"/>
              </a:rPr>
              <a:t>thinking/feeling, and </a:t>
            </a:r>
            <a:r>
              <a:rPr sz="2000" spc="-15" dirty="0">
                <a:latin typeface="Corbel" panose="020B0503020204020204" pitchFamily="34" charset="0"/>
                <a:cs typeface="Calibri"/>
              </a:rPr>
              <a:t>why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they think/feel that</a:t>
            </a:r>
            <a:r>
              <a:rPr sz="2000" spc="-15" dirty="0">
                <a:latin typeface="Corbel" panose="020B0503020204020204" pitchFamily="34" charset="0"/>
                <a:cs typeface="Calibri"/>
              </a:rPr>
              <a:t> </a:t>
            </a:r>
            <a:r>
              <a:rPr sz="2000" spc="-50" dirty="0">
                <a:latin typeface="Corbel" panose="020B0503020204020204" pitchFamily="34" charset="0"/>
                <a:cs typeface="Calibri"/>
              </a:rPr>
              <a:t>way.</a:t>
            </a:r>
            <a:endParaRPr sz="2000" dirty="0">
              <a:latin typeface="Corbel" panose="020B0503020204020204" pitchFamily="34" charset="0"/>
              <a:cs typeface="Calibri"/>
            </a:endParaRPr>
          </a:p>
          <a:p>
            <a:pPr marL="464185" indent="-342900">
              <a:lnSpc>
                <a:spcPct val="100000"/>
              </a:lnSpc>
              <a:spcBef>
                <a:spcPts val="330"/>
              </a:spcBef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305435" algn="l"/>
              </a:tabLst>
            </a:pPr>
            <a:r>
              <a:rPr sz="2000" spc="-15" dirty="0">
                <a:latin typeface="Corbel" panose="020B0503020204020204" pitchFamily="34" charset="0"/>
                <a:cs typeface="Calibri"/>
              </a:rPr>
              <a:t>Listen to </a:t>
            </a:r>
            <a:r>
              <a:rPr sz="2000" dirty="0">
                <a:latin typeface="Corbel" panose="020B0503020204020204" pitchFamily="34" charset="0"/>
                <a:cs typeface="Calibri"/>
              </a:rPr>
              <a:t>the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opinions of</a:t>
            </a:r>
            <a:r>
              <a:rPr sz="2000" spc="15" dirty="0">
                <a:latin typeface="Corbel" panose="020B0503020204020204" pitchFamily="34" charset="0"/>
                <a:cs typeface="Calibri"/>
              </a:rPr>
              <a:t>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others.</a:t>
            </a:r>
            <a:endParaRPr sz="2000" dirty="0">
              <a:latin typeface="Corbel" panose="020B0503020204020204" pitchFamily="34" charset="0"/>
              <a:cs typeface="Calibri"/>
            </a:endParaRPr>
          </a:p>
          <a:p>
            <a:pPr marL="589915" lvl="1" indent="-285750">
              <a:lnSpc>
                <a:spcPct val="100000"/>
              </a:lnSpc>
              <a:spcBef>
                <a:spcPts val="400"/>
              </a:spcBef>
              <a:buClr>
                <a:srgbClr val="1CACE3"/>
              </a:buClr>
              <a:buFont typeface="Wingdings" panose="05000000000000000000" pitchFamily="2" charset="2"/>
              <a:buChar char="§"/>
              <a:tabLst>
                <a:tab pos="488315" algn="l"/>
              </a:tabLst>
            </a:pPr>
            <a:r>
              <a:rPr sz="1800" dirty="0">
                <a:latin typeface="Corbel" panose="020B0503020204020204" pitchFamily="34" charset="0"/>
                <a:cs typeface="Calibri"/>
              </a:rPr>
              <a:t>If </a:t>
            </a:r>
            <a:r>
              <a:rPr sz="1800" spc="-5" dirty="0">
                <a:latin typeface="Corbel" panose="020B0503020204020204" pitchFamily="34" charset="0"/>
                <a:cs typeface="Calibri"/>
              </a:rPr>
              <a:t>another participant </a:t>
            </a:r>
            <a:r>
              <a:rPr sz="1800" spc="-10" dirty="0">
                <a:latin typeface="Corbel" panose="020B0503020204020204" pitchFamily="34" charset="0"/>
                <a:cs typeface="Calibri"/>
              </a:rPr>
              <a:t>views certain </a:t>
            </a:r>
            <a:r>
              <a:rPr sz="1800" spc="-5" dirty="0">
                <a:latin typeface="Corbel" panose="020B0503020204020204" pitchFamily="34" charset="0"/>
                <a:cs typeface="Calibri"/>
              </a:rPr>
              <a:t>evidence </a:t>
            </a:r>
            <a:r>
              <a:rPr sz="1800" spc="-25" dirty="0">
                <a:latin typeface="Corbel" panose="020B0503020204020204" pitchFamily="34" charset="0"/>
                <a:cs typeface="Calibri"/>
              </a:rPr>
              <a:t>differently, </a:t>
            </a:r>
            <a:r>
              <a:rPr sz="1800" dirty="0">
                <a:latin typeface="Corbel" panose="020B0503020204020204" pitchFamily="34" charset="0"/>
                <a:cs typeface="Calibri"/>
              </a:rPr>
              <a:t>ask </a:t>
            </a:r>
            <a:r>
              <a:rPr sz="1800" spc="-10" dirty="0">
                <a:latin typeface="Corbel" panose="020B0503020204020204" pitchFamily="34" charset="0"/>
                <a:cs typeface="Calibri"/>
              </a:rPr>
              <a:t>yourself</a:t>
            </a:r>
            <a:r>
              <a:rPr sz="1800" spc="170" dirty="0">
                <a:latin typeface="Corbel" panose="020B0503020204020204" pitchFamily="34" charset="0"/>
                <a:cs typeface="Calibri"/>
              </a:rPr>
              <a:t> </a:t>
            </a:r>
            <a:r>
              <a:rPr sz="1800" spc="-10" dirty="0">
                <a:latin typeface="Corbel" panose="020B0503020204020204" pitchFamily="34" charset="0"/>
                <a:cs typeface="Calibri"/>
              </a:rPr>
              <a:t>why?</a:t>
            </a:r>
            <a:endParaRPr sz="1800" dirty="0">
              <a:latin typeface="Corbel" panose="020B0503020204020204" pitchFamily="34" charset="0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2400" spc="-5" dirty="0">
                <a:latin typeface="Corbel" panose="020B0503020204020204" pitchFamily="34" charset="0"/>
                <a:cs typeface="Calibri"/>
              </a:rPr>
              <a:t>The outcome should be based on </a:t>
            </a:r>
            <a:r>
              <a:rPr sz="2400" dirty="0">
                <a:latin typeface="Corbel" panose="020B0503020204020204" pitchFamily="34" charset="0"/>
                <a:cs typeface="Calibri"/>
              </a:rPr>
              <a:t>the </a:t>
            </a:r>
            <a:r>
              <a:rPr sz="2400" spc="-5" dirty="0">
                <a:latin typeface="Corbel" panose="020B0503020204020204" pitchFamily="34" charset="0"/>
                <a:cs typeface="Calibri"/>
              </a:rPr>
              <a:t>facts of </a:t>
            </a:r>
            <a:r>
              <a:rPr sz="2400" dirty="0">
                <a:latin typeface="Corbel" panose="020B0503020204020204" pitchFamily="34" charset="0"/>
                <a:cs typeface="Calibri"/>
              </a:rPr>
              <a:t>the</a:t>
            </a:r>
            <a:r>
              <a:rPr sz="2400" spc="-45" dirty="0">
                <a:latin typeface="Corbel" panose="020B0503020204020204" pitchFamily="34" charset="0"/>
                <a:cs typeface="Calibri"/>
              </a:rPr>
              <a:t> </a:t>
            </a:r>
            <a:r>
              <a:rPr sz="2400" dirty="0">
                <a:latin typeface="Corbel" panose="020B0503020204020204" pitchFamily="34" charset="0"/>
                <a:cs typeface="Calibri"/>
              </a:rPr>
              <a:t>case.</a:t>
            </a:r>
          </a:p>
          <a:p>
            <a:pPr marL="464185" indent="-342900">
              <a:lnSpc>
                <a:spcPct val="100000"/>
              </a:lnSpc>
              <a:spcBef>
                <a:spcPts val="185"/>
              </a:spcBef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305435" algn="l"/>
              </a:tabLst>
            </a:pPr>
            <a:r>
              <a:rPr sz="2000" dirty="0">
                <a:latin typeface="Corbel" panose="020B0503020204020204" pitchFamily="34" charset="0"/>
                <a:cs typeface="Calibri"/>
              </a:rPr>
              <a:t>Not the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preconceived beliefs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of </a:t>
            </a:r>
            <a:r>
              <a:rPr sz="2000" dirty="0">
                <a:latin typeface="Corbel" panose="020B0503020204020204" pitchFamily="34" charset="0"/>
                <a:cs typeface="Calibri"/>
              </a:rPr>
              <a:t>an </a:t>
            </a:r>
            <a:r>
              <a:rPr sz="2000" spc="-30" dirty="0">
                <a:latin typeface="Corbel" panose="020B0503020204020204" pitchFamily="34" charset="0"/>
                <a:cs typeface="Calibri"/>
              </a:rPr>
              <a:t>investigator, </a:t>
            </a:r>
            <a:r>
              <a:rPr sz="2000" spc="-20" dirty="0">
                <a:latin typeface="Corbel" panose="020B0503020204020204" pitchFamily="34" charset="0"/>
                <a:cs typeface="Calibri"/>
              </a:rPr>
              <a:t>decision-maker,</a:t>
            </a:r>
            <a:r>
              <a:rPr sz="2000" spc="120" dirty="0">
                <a:latin typeface="Corbel" panose="020B0503020204020204" pitchFamily="34" charset="0"/>
                <a:cs typeface="Calibri"/>
              </a:rPr>
              <a:t>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etc.</a:t>
            </a:r>
            <a:endParaRPr sz="2000" dirty="0">
              <a:latin typeface="Corbel" panose="020B0503020204020204" pitchFamily="34" charset="0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38600" y="5581202"/>
            <a:ext cx="838200" cy="6719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44"/>
            <a:ext cx="9144000" cy="524510"/>
            <a:chOff x="0" y="6333744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800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58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44"/>
              <a:ext cx="9144000" cy="67310"/>
            </a:xfrm>
            <a:custGeom>
              <a:avLst/>
              <a:gdLst/>
              <a:ahLst/>
              <a:cxnLst/>
              <a:rect l="l" t="t" r="r" b="b"/>
              <a:pathLst>
                <a:path w="9144000" h="67310">
                  <a:moveTo>
                    <a:pt x="91440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144000" y="67055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1CAC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40237" y="1159762"/>
            <a:ext cx="3401059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200" b="1" spc="-55" dirty="0">
                <a:solidFill>
                  <a:srgbClr val="2583C5"/>
                </a:solidFill>
                <a:latin typeface="Corbel" panose="020B0503020204020204" pitchFamily="34" charset="0"/>
              </a:rPr>
              <a:t>B</a:t>
            </a:r>
            <a:r>
              <a:rPr lang="en-US" sz="3200" b="1" spc="-55" dirty="0">
                <a:solidFill>
                  <a:srgbClr val="2583C5"/>
                </a:solidFill>
                <a:latin typeface="Corbel" panose="020B0503020204020204" pitchFamily="34" charset="0"/>
              </a:rPr>
              <a:t>IAS EXAMPLES</a:t>
            </a:r>
            <a:endParaRPr sz="3200" b="1" spc="-90" dirty="0">
              <a:solidFill>
                <a:srgbClr val="2583C5"/>
              </a:solidFill>
              <a:latin typeface="Corbel" panose="020B0503020204020204" pitchFamily="34" charset="0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COPYRIGHT </a:t>
            </a:r>
            <a:r>
              <a:rPr dirty="0"/>
              <a:t>2020 - </a:t>
            </a:r>
            <a:r>
              <a:rPr spc="-5" dirty="0"/>
              <a:t>HAUSER, IZZO, PETRARCA, GLEASON </a:t>
            </a:r>
            <a:r>
              <a:rPr dirty="0"/>
              <a:t>&amp; </a:t>
            </a:r>
            <a:r>
              <a:rPr spc="-5" dirty="0"/>
              <a:t>STILLMAN,</a:t>
            </a:r>
            <a:r>
              <a:rPr spc="-55" dirty="0"/>
              <a:t> </a:t>
            </a:r>
            <a:r>
              <a:rPr dirty="0"/>
              <a:t>LLC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81261" y="1981200"/>
            <a:ext cx="7319009" cy="3407984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315"/>
              </a:spcBef>
            </a:pPr>
            <a:r>
              <a:rPr sz="2400" dirty="0">
                <a:latin typeface="Corbel" panose="020B0503020204020204" pitchFamily="34" charset="0"/>
                <a:cs typeface="Calibri"/>
              </a:rPr>
              <a:t>General</a:t>
            </a:r>
            <a:r>
              <a:rPr sz="2400" spc="-20" dirty="0">
                <a:latin typeface="Corbel" panose="020B0503020204020204" pitchFamily="34" charset="0"/>
                <a:cs typeface="Calibri"/>
              </a:rPr>
              <a:t> </a:t>
            </a:r>
            <a:r>
              <a:rPr sz="2400" dirty="0">
                <a:latin typeface="Corbel" panose="020B0503020204020204" pitchFamily="34" charset="0"/>
                <a:cs typeface="Calibri"/>
              </a:rPr>
              <a:t>Bias</a:t>
            </a:r>
          </a:p>
          <a:p>
            <a:pPr marL="464820" marR="442595" indent="-342900" algn="just">
              <a:lnSpc>
                <a:spcPts val="2160"/>
              </a:lnSpc>
              <a:spcBef>
                <a:spcPts val="455"/>
              </a:spcBef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305435" algn="l"/>
              </a:tabLst>
            </a:pPr>
            <a:r>
              <a:rPr sz="2000" dirty="0">
                <a:latin typeface="Corbel" panose="020B0503020204020204" pitchFamily="34" charset="0"/>
                <a:cs typeface="Calibri"/>
              </a:rPr>
              <a:t>An </a:t>
            </a:r>
            <a:r>
              <a:rPr sz="2000" spc="-20" dirty="0">
                <a:latin typeface="Corbel" panose="020B0503020204020204" pitchFamily="34" charset="0"/>
                <a:cs typeface="Calibri"/>
              </a:rPr>
              <a:t>investigator’s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sibling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was previously falsely </a:t>
            </a:r>
            <a:r>
              <a:rPr sz="2000" dirty="0">
                <a:latin typeface="Corbel" panose="020B0503020204020204" pitchFamily="34" charset="0"/>
                <a:cs typeface="Calibri"/>
              </a:rPr>
              <a:t>accused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of </a:t>
            </a:r>
            <a:r>
              <a:rPr sz="2000" spc="-15" dirty="0">
                <a:latin typeface="Corbel" panose="020B0503020204020204" pitchFamily="34" charset="0"/>
                <a:cs typeface="Calibri"/>
              </a:rPr>
              <a:t>sexual 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harassment. </a:t>
            </a:r>
            <a:r>
              <a:rPr sz="2000" dirty="0">
                <a:latin typeface="Corbel" panose="020B0503020204020204" pitchFamily="34" charset="0"/>
                <a:cs typeface="Calibri"/>
              </a:rPr>
              <a:t>The </a:t>
            </a:r>
            <a:r>
              <a:rPr sz="2000" spc="-20" dirty="0">
                <a:latin typeface="Corbel" panose="020B0503020204020204" pitchFamily="34" charset="0"/>
                <a:cs typeface="Calibri"/>
              </a:rPr>
              <a:t>investigator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thinks that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most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complainants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are  </a:t>
            </a:r>
            <a:r>
              <a:rPr sz="2000" dirty="0">
                <a:latin typeface="Corbel" panose="020B0503020204020204" pitchFamily="34" charset="0"/>
                <a:cs typeface="Calibri"/>
              </a:rPr>
              <a:t>making things</a:t>
            </a:r>
            <a:r>
              <a:rPr sz="2000" spc="-30" dirty="0">
                <a:latin typeface="Corbel" panose="020B0503020204020204" pitchFamily="34" charset="0"/>
                <a:cs typeface="Calibri"/>
              </a:rPr>
              <a:t> </a:t>
            </a:r>
            <a:r>
              <a:rPr sz="2000" dirty="0">
                <a:latin typeface="Corbel" panose="020B0503020204020204" pitchFamily="34" charset="0"/>
                <a:cs typeface="Calibri"/>
              </a:rPr>
              <a:t>up.</a:t>
            </a:r>
          </a:p>
          <a:p>
            <a:pPr marL="464185" indent="-342900" algn="just">
              <a:lnSpc>
                <a:spcPct val="100000"/>
              </a:lnSpc>
              <a:spcBef>
                <a:spcPts val="330"/>
              </a:spcBef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305435" algn="l"/>
              </a:tabLst>
            </a:pPr>
            <a:r>
              <a:rPr sz="2000" dirty="0">
                <a:latin typeface="Corbel" panose="020B0503020204020204" pitchFamily="34" charset="0"/>
                <a:cs typeface="Calibri"/>
              </a:rPr>
              <a:t>Racial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 </a:t>
            </a:r>
            <a:r>
              <a:rPr sz="2000" dirty="0">
                <a:latin typeface="Corbel" panose="020B0503020204020204" pitchFamily="34" charset="0"/>
                <a:cs typeface="Calibri"/>
              </a:rPr>
              <a:t>bias</a:t>
            </a:r>
          </a:p>
          <a:p>
            <a:pPr marL="12700">
              <a:lnSpc>
                <a:spcPct val="100000"/>
              </a:lnSpc>
              <a:spcBef>
                <a:spcPts val="1395"/>
              </a:spcBef>
            </a:pPr>
            <a:r>
              <a:rPr sz="2400" dirty="0">
                <a:latin typeface="Corbel" panose="020B0503020204020204" pitchFamily="34" charset="0"/>
                <a:cs typeface="Calibri"/>
              </a:rPr>
              <a:t>Specific</a:t>
            </a:r>
            <a:r>
              <a:rPr sz="2400" spc="-20" dirty="0">
                <a:latin typeface="Corbel" panose="020B0503020204020204" pitchFamily="34" charset="0"/>
                <a:cs typeface="Calibri"/>
              </a:rPr>
              <a:t> </a:t>
            </a:r>
            <a:r>
              <a:rPr sz="2400" dirty="0">
                <a:latin typeface="Corbel" panose="020B0503020204020204" pitchFamily="34" charset="0"/>
                <a:cs typeface="Calibri"/>
              </a:rPr>
              <a:t>Bias</a:t>
            </a:r>
          </a:p>
          <a:p>
            <a:pPr marL="464820" marR="5080" indent="-342900">
              <a:lnSpc>
                <a:spcPts val="2160"/>
              </a:lnSpc>
              <a:spcBef>
                <a:spcPts val="455"/>
              </a:spcBef>
              <a:buClr>
                <a:schemeClr val="tx2"/>
              </a:buClr>
              <a:buFont typeface="Wingdings" panose="05000000000000000000" pitchFamily="2" charset="2"/>
              <a:buChar char="Ø"/>
              <a:tabLst>
                <a:tab pos="305435" algn="l"/>
              </a:tabLst>
            </a:pPr>
            <a:r>
              <a:rPr sz="2000" dirty="0">
                <a:latin typeface="Corbel" panose="020B0503020204020204" pitchFamily="34" charset="0"/>
                <a:cs typeface="Calibri"/>
              </a:rPr>
              <a:t>A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decision-maker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previously received </a:t>
            </a:r>
            <a:r>
              <a:rPr sz="2000" dirty="0">
                <a:latin typeface="Corbel" panose="020B0503020204020204" pitchFamily="34" charset="0"/>
                <a:cs typeface="Calibri"/>
              </a:rPr>
              <a:t>a bad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evaluation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by </a:t>
            </a:r>
            <a:r>
              <a:rPr sz="2000" dirty="0">
                <a:latin typeface="Corbel" panose="020B0503020204020204" pitchFamily="34" charset="0"/>
                <a:cs typeface="Calibri"/>
              </a:rPr>
              <a:t>a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superior  </a:t>
            </a:r>
            <a:r>
              <a:rPr sz="2000" dirty="0">
                <a:latin typeface="Corbel" panose="020B0503020204020204" pitchFamily="34" charset="0"/>
                <a:cs typeface="Calibri"/>
              </a:rPr>
              <a:t>who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is now </a:t>
            </a:r>
            <a:r>
              <a:rPr sz="2000" dirty="0">
                <a:latin typeface="Corbel" panose="020B0503020204020204" pitchFamily="34" charset="0"/>
                <a:cs typeface="Calibri"/>
              </a:rPr>
              <a:t>the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respondent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in </a:t>
            </a:r>
            <a:r>
              <a:rPr sz="2000" dirty="0">
                <a:latin typeface="Corbel" panose="020B0503020204020204" pitchFamily="34" charset="0"/>
                <a:cs typeface="Calibri"/>
              </a:rPr>
              <a:t>a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Title IX </a:t>
            </a:r>
            <a:r>
              <a:rPr sz="2000" spc="-45" dirty="0">
                <a:latin typeface="Corbel" panose="020B0503020204020204" pitchFamily="34" charset="0"/>
                <a:cs typeface="Calibri"/>
              </a:rPr>
              <a:t>matter. </a:t>
            </a:r>
            <a:r>
              <a:rPr sz="2000" dirty="0">
                <a:latin typeface="Corbel" panose="020B0503020204020204" pitchFamily="34" charset="0"/>
                <a:cs typeface="Calibri"/>
              </a:rPr>
              <a:t>The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decision-maker 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does </a:t>
            </a:r>
            <a:r>
              <a:rPr sz="2000" dirty="0">
                <a:latin typeface="Corbel" panose="020B0503020204020204" pitchFamily="34" charset="0"/>
                <a:cs typeface="Calibri"/>
              </a:rPr>
              <a:t>not </a:t>
            </a:r>
            <a:r>
              <a:rPr sz="2000" spc="-20" dirty="0">
                <a:latin typeface="Corbel" panose="020B0503020204020204" pitchFamily="34" charset="0"/>
                <a:cs typeface="Calibri"/>
              </a:rPr>
              <a:t>like </a:t>
            </a:r>
            <a:r>
              <a:rPr sz="2000" dirty="0">
                <a:latin typeface="Corbel" panose="020B0503020204020204" pitchFamily="34" charset="0"/>
                <a:cs typeface="Calibri"/>
              </a:rPr>
              <a:t>the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respondent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because of </a:t>
            </a:r>
            <a:r>
              <a:rPr sz="2000" dirty="0">
                <a:latin typeface="Corbel" panose="020B0503020204020204" pitchFamily="34" charset="0"/>
                <a:cs typeface="Calibri"/>
              </a:rPr>
              <a:t>the bad </a:t>
            </a:r>
            <a:r>
              <a:rPr sz="2000" spc="-15" dirty="0">
                <a:latin typeface="Corbel" panose="020B0503020204020204" pitchFamily="34" charset="0"/>
                <a:cs typeface="Calibri"/>
              </a:rPr>
              <a:t>review </a:t>
            </a:r>
            <a:r>
              <a:rPr sz="2000" dirty="0">
                <a:latin typeface="Corbel" panose="020B0503020204020204" pitchFamily="34" charset="0"/>
                <a:cs typeface="Calibri"/>
              </a:rPr>
              <a:t>and </a:t>
            </a:r>
            <a:r>
              <a:rPr sz="2000" spc="-5" dirty="0">
                <a:latin typeface="Corbel" panose="020B0503020204020204" pitchFamily="34" charset="0"/>
                <a:cs typeface="Calibri"/>
              </a:rPr>
              <a:t>is </a:t>
            </a:r>
            <a:r>
              <a:rPr sz="2000" spc="-20" dirty="0">
                <a:latin typeface="Corbel" panose="020B0503020204020204" pitchFamily="34" charset="0"/>
                <a:cs typeface="Calibri"/>
              </a:rPr>
              <a:t>“out  </a:t>
            </a:r>
            <a:r>
              <a:rPr sz="2000" spc="-15" dirty="0">
                <a:latin typeface="Corbel" panose="020B0503020204020204" pitchFamily="34" charset="0"/>
                <a:cs typeface="Calibri"/>
              </a:rPr>
              <a:t>to </a:t>
            </a:r>
            <a:r>
              <a:rPr sz="2000" spc="-10" dirty="0">
                <a:latin typeface="Corbel" panose="020B0503020204020204" pitchFamily="34" charset="0"/>
                <a:cs typeface="Calibri"/>
              </a:rPr>
              <a:t>get</a:t>
            </a:r>
            <a:r>
              <a:rPr sz="2000" dirty="0">
                <a:latin typeface="Corbel" panose="020B0503020204020204" pitchFamily="34" charset="0"/>
                <a:cs typeface="Calibri"/>
              </a:rPr>
              <a:t> </a:t>
            </a:r>
            <a:r>
              <a:rPr sz="2000" spc="-35" dirty="0">
                <a:latin typeface="Corbel" panose="020B0503020204020204" pitchFamily="34" charset="0"/>
                <a:cs typeface="Calibri"/>
              </a:rPr>
              <a:t>him.”</a:t>
            </a:r>
            <a:endParaRPr sz="2000" dirty="0">
              <a:latin typeface="Corbel" panose="020B0503020204020204" pitchFamily="34" charset="0"/>
              <a:cs typeface="Calibri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58083" y="4325111"/>
            <a:ext cx="5349240" cy="0"/>
          </a:xfrm>
          <a:custGeom>
            <a:avLst/>
            <a:gdLst/>
            <a:ahLst/>
            <a:cxnLst/>
            <a:rect l="l" t="t" r="r" b="b"/>
            <a:pathLst>
              <a:path w="5349240">
                <a:moveTo>
                  <a:pt x="0" y="0"/>
                </a:moveTo>
                <a:lnTo>
                  <a:pt x="5349240" y="0"/>
                </a:lnTo>
              </a:path>
            </a:pathLst>
          </a:custGeom>
          <a:ln w="6350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58083" y="906680"/>
            <a:ext cx="5349240" cy="58766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300F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3200" b="1" i="0" u="none" strike="noStrike" kern="1200" cap="none" spc="-50" normalizeH="0" baseline="0" noProof="0" dirty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TITLE IX TRAINING</a:t>
            </a:r>
            <a:br>
              <a:rPr kumimoji="0" lang="en-US" sz="3200" b="1" i="0" u="none" strike="noStrike" kern="1200" cap="none" spc="-50" normalizeH="0" baseline="0" noProof="0" dirty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kumimoji="0" lang="en-US" sz="3200" b="1" i="0" u="none" strike="noStrike" kern="1200" cap="none" spc="-50" normalizeH="0" baseline="0" noProof="0" dirty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3200" b="1" i="0" u="none" strike="noStrike" kern="1200" cap="none" spc="-50" normalizeH="0" baseline="0" noProof="0" dirty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PART IV:  INFORMAL RESOLUTION</a:t>
            </a:r>
            <a:br>
              <a:rPr kumimoji="0" lang="en-US" sz="3200" b="1" i="0" u="none" strike="noStrike" kern="1200" cap="none" spc="-50" normalizeH="0" baseline="0" noProof="0" dirty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kumimoji="0" lang="en-US" sz="3200" b="1" i="0" u="none" strike="noStrike" kern="1200" cap="none" spc="-50" normalizeH="0" baseline="0" noProof="0" dirty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2800" b="1" i="0" u="none" strike="noStrike" kern="1200" cap="none" spc="-50" normalizeH="0" baseline="0" noProof="0" dirty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NOVEMBER, 2020</a:t>
            </a:r>
            <a:br>
              <a:rPr kumimoji="0" lang="en-US" sz="2800" b="1" i="0" u="none" strike="noStrike" kern="1200" cap="none" spc="-50" normalizeH="0" baseline="0" noProof="0" dirty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kumimoji="0" lang="en-US" sz="2800" b="1" i="0" u="none" strike="noStrike" kern="1200" cap="none" spc="-50" normalizeH="0" baseline="0" noProof="0" dirty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kumimoji="0" lang="en-US" sz="2800" b="1" i="0" u="none" strike="noStrike" kern="1200" cap="none" spc="-50" normalizeH="0" baseline="0" noProof="0" dirty="0">
                <a:ln>
                  <a:noFill/>
                </a:ln>
                <a:solidFill>
                  <a:srgbClr val="A5300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sz="2200" b="1" i="0" u="none" strike="noStrike" kern="1200" cap="all" spc="200" normalizeH="0" baseline="0" noProof="0" dirty="0">
                <a:ln>
                  <a:noFill/>
                </a:ln>
                <a:solidFill>
                  <a:srgbClr val="D558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PRESENTED BY: </a:t>
            </a:r>
            <a:br>
              <a:rPr kumimoji="0" lang="en-US" sz="2200" b="1" i="0" u="none" strike="noStrike" kern="1200" cap="all" spc="200" normalizeH="0" baseline="0" noProof="0" dirty="0">
                <a:ln>
                  <a:noFill/>
                </a:ln>
                <a:solidFill>
                  <a:srgbClr val="D558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200" b="1" i="0" u="none" strike="noStrike" kern="1200" cap="all" spc="200" normalizeH="0" baseline="0" noProof="0" dirty="0">
                <a:ln>
                  <a:noFill/>
                </a:ln>
                <a:solidFill>
                  <a:srgbClr val="D558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HAUSER, IZZO, PETRARCA,</a:t>
            </a:r>
            <a:br>
              <a:rPr kumimoji="0" lang="en-US" sz="2200" b="1" i="0" u="none" strike="noStrike" kern="1200" cap="all" spc="200" normalizeH="0" baseline="0" noProof="0" dirty="0">
                <a:ln>
                  <a:noFill/>
                </a:ln>
                <a:solidFill>
                  <a:srgbClr val="D558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200" b="1" i="0" u="none" strike="noStrike" kern="1200" cap="all" spc="200" normalizeH="0" baseline="0" noProof="0" dirty="0">
                <a:ln>
                  <a:noFill/>
                </a:ln>
                <a:solidFill>
                  <a:srgbClr val="D558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GLEASON &amp; STILLMAN, LLC</a:t>
            </a:r>
            <a:br>
              <a:rPr kumimoji="0" lang="en-US" sz="2200" b="1" i="0" u="none" strike="noStrike" kern="1200" cap="all" spc="200" normalizeH="0" baseline="0" noProof="0" dirty="0">
                <a:ln>
                  <a:noFill/>
                </a:ln>
                <a:solidFill>
                  <a:srgbClr val="D558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US" sz="2200" b="1" i="0" u="none" strike="noStrike" kern="1200" cap="all" spc="200" normalizeH="0" baseline="0" noProof="0" dirty="0">
                <a:ln>
                  <a:noFill/>
                </a:ln>
                <a:solidFill>
                  <a:srgbClr val="D558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700" b="1" i="0" u="none" strike="noStrike" kern="1200" cap="all" spc="200" normalizeH="0" baseline="0" noProof="0" dirty="0">
                <a:ln>
                  <a:noFill/>
                </a:ln>
                <a:solidFill>
                  <a:srgbClr val="D558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WWW.HAUSERIZZO.COM</a:t>
            </a:r>
            <a:br>
              <a:rPr kumimoji="0" lang="en-US" sz="1700" b="1" i="0" u="none" strike="noStrike" kern="1200" cap="all" spc="200" normalizeH="0" baseline="0" noProof="0" dirty="0">
                <a:ln>
                  <a:noFill/>
                </a:ln>
                <a:solidFill>
                  <a:srgbClr val="D5581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97992" y="1612391"/>
            <a:ext cx="1825751" cy="3115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6333731"/>
            <a:ext cx="9144000" cy="524510"/>
            <a:chOff x="0" y="6333731"/>
            <a:chExt cx="9144000" cy="524510"/>
          </a:xfrm>
        </p:grpSpPr>
        <p:sp>
          <p:nvSpPr>
            <p:cNvPr id="7" name="object 7"/>
            <p:cNvSpPr/>
            <p:nvPr/>
          </p:nvSpPr>
          <p:spPr>
            <a:xfrm>
              <a:off x="0" y="6333731"/>
              <a:ext cx="9144000" cy="66675"/>
            </a:xfrm>
            <a:custGeom>
              <a:avLst/>
              <a:gdLst/>
              <a:ahLst/>
              <a:cxnLst/>
              <a:rect l="l" t="t" r="r" b="b"/>
              <a:pathLst>
                <a:path w="9144000" h="66675">
                  <a:moveTo>
                    <a:pt x="9144000" y="0"/>
                  </a:moveTo>
                  <a:lnTo>
                    <a:pt x="0" y="0"/>
                  </a:lnTo>
                  <a:lnTo>
                    <a:pt x="0" y="66560"/>
                  </a:lnTo>
                  <a:lnTo>
                    <a:pt x="9144000" y="665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A22D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6400799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55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31"/>
            <a:ext cx="9144000" cy="524510"/>
            <a:chOff x="0" y="6333731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799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55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31"/>
              <a:ext cx="9144000" cy="66675"/>
            </a:xfrm>
            <a:custGeom>
              <a:avLst/>
              <a:gdLst/>
              <a:ahLst/>
              <a:cxnLst/>
              <a:rect l="l" t="t" r="r" b="b"/>
              <a:pathLst>
                <a:path w="9144000" h="66675">
                  <a:moveTo>
                    <a:pt x="9144000" y="0"/>
                  </a:moveTo>
                  <a:lnTo>
                    <a:pt x="0" y="0"/>
                  </a:lnTo>
                  <a:lnTo>
                    <a:pt x="0" y="66560"/>
                  </a:lnTo>
                  <a:lnTo>
                    <a:pt x="9144000" y="665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A22D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84201" y="1043875"/>
            <a:ext cx="43961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45" dirty="0">
                <a:latin typeface="Calibri"/>
                <a:cs typeface="Calibri"/>
              </a:rPr>
              <a:t>INFORMAL</a:t>
            </a:r>
            <a:r>
              <a:rPr b="0" spc="-365" dirty="0">
                <a:latin typeface="Calibri"/>
                <a:cs typeface="Calibri"/>
              </a:rPr>
              <a:t> </a:t>
            </a:r>
            <a:r>
              <a:rPr b="0" spc="-65" dirty="0">
                <a:latin typeface="Calibri"/>
                <a:cs typeface="Calibri"/>
              </a:rPr>
              <a:t>RESOLUTION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01849" y="1787949"/>
            <a:ext cx="4506595" cy="30251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b="1" spc="-20" dirty="0">
                <a:latin typeface="Calibri"/>
                <a:cs typeface="Calibri"/>
              </a:rPr>
              <a:t>After </a:t>
            </a:r>
            <a:r>
              <a:rPr sz="2400" b="1" dirty="0">
                <a:latin typeface="Calibri"/>
                <a:cs typeface="Calibri"/>
              </a:rPr>
              <a:t>a </a:t>
            </a:r>
            <a:r>
              <a:rPr sz="2400" b="1" spc="-15" dirty="0">
                <a:latin typeface="Calibri"/>
                <a:cs typeface="Calibri"/>
              </a:rPr>
              <a:t>Formal </a:t>
            </a:r>
            <a:r>
              <a:rPr sz="2400" b="1" spc="-10" dirty="0">
                <a:latin typeface="Calibri"/>
                <a:cs typeface="Calibri"/>
              </a:rPr>
              <a:t>Complaint </a:t>
            </a:r>
            <a:r>
              <a:rPr sz="2400" spc="-5" dirty="0">
                <a:latin typeface="Calibri"/>
                <a:cs typeface="Calibri"/>
              </a:rPr>
              <a:t>of Title IX  </a:t>
            </a:r>
            <a:r>
              <a:rPr sz="2400" spc="-30" dirty="0">
                <a:latin typeface="Calibri"/>
                <a:cs typeface="Calibri"/>
              </a:rPr>
              <a:t>sexual harassment </a:t>
            </a:r>
            <a:r>
              <a:rPr sz="2400" spc="-5" dirty="0">
                <a:latin typeface="Calibri"/>
                <a:cs typeface="Calibri"/>
              </a:rPr>
              <a:t>has </a:t>
            </a:r>
            <a:r>
              <a:rPr sz="2400" dirty="0">
                <a:latin typeface="Calibri"/>
                <a:cs typeface="Calibri"/>
              </a:rPr>
              <a:t>been </a:t>
            </a:r>
            <a:r>
              <a:rPr sz="2400" spc="-5" dirty="0">
                <a:latin typeface="Calibri"/>
                <a:cs typeface="Calibri"/>
              </a:rPr>
              <a:t>filed, 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District </a:t>
            </a:r>
            <a:r>
              <a:rPr sz="2400" b="1" spc="-35" dirty="0">
                <a:latin typeface="Calibri"/>
                <a:cs typeface="Calibri"/>
              </a:rPr>
              <a:t>may </a:t>
            </a:r>
            <a:r>
              <a:rPr sz="2400" spc="-50" dirty="0">
                <a:latin typeface="Calibri"/>
                <a:cs typeface="Calibri"/>
              </a:rPr>
              <a:t>offer </a:t>
            </a:r>
            <a:r>
              <a:rPr sz="2400" dirty="0">
                <a:latin typeface="Calibri"/>
                <a:cs typeface="Calibri"/>
              </a:rPr>
              <a:t>the parties an  </a:t>
            </a:r>
            <a:r>
              <a:rPr sz="2400" spc="-30" dirty="0">
                <a:latin typeface="Calibri"/>
                <a:cs typeface="Calibri"/>
              </a:rPr>
              <a:t>informal process, </a:t>
            </a:r>
            <a:r>
              <a:rPr sz="2400" spc="-5" dirty="0">
                <a:latin typeface="Calibri"/>
                <a:cs typeface="Calibri"/>
              </a:rPr>
              <a:t>such </a:t>
            </a:r>
            <a:r>
              <a:rPr sz="2400" dirty="0">
                <a:latin typeface="Calibri"/>
                <a:cs typeface="Calibri"/>
              </a:rPr>
              <a:t>as </a:t>
            </a:r>
            <a:r>
              <a:rPr sz="2400" spc="-15" dirty="0">
                <a:latin typeface="Calibri"/>
                <a:cs typeface="Calibri"/>
              </a:rPr>
              <a:t>mediation,  </a:t>
            </a:r>
            <a:r>
              <a:rPr sz="2400" spc="-25" dirty="0">
                <a:latin typeface="Calibri"/>
                <a:cs typeface="Calibri"/>
              </a:rPr>
              <a:t>to </a:t>
            </a:r>
            <a:r>
              <a:rPr sz="2400" spc="-35" dirty="0">
                <a:latin typeface="Calibri"/>
                <a:cs typeface="Calibri"/>
              </a:rPr>
              <a:t>resolve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20" dirty="0">
                <a:latin typeface="Calibri"/>
                <a:cs typeface="Calibri"/>
              </a:rPr>
              <a:t>Complaint.</a:t>
            </a:r>
            <a:r>
              <a:rPr sz="2400" spc="-2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Otherwise,  the </a:t>
            </a:r>
            <a:r>
              <a:rPr sz="2400" spc="-35" dirty="0">
                <a:latin typeface="Calibri"/>
                <a:cs typeface="Calibri"/>
              </a:rPr>
              <a:t>“default” </a:t>
            </a:r>
            <a:r>
              <a:rPr sz="2400" spc="-5" dirty="0">
                <a:latin typeface="Calibri"/>
                <a:cs typeface="Calibri"/>
              </a:rPr>
              <a:t>under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35" dirty="0">
                <a:latin typeface="Calibri"/>
                <a:cs typeface="Calibri"/>
              </a:rPr>
              <a:t>regulations 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50" dirty="0">
                <a:latin typeface="Calibri"/>
                <a:cs typeface="Calibri"/>
              </a:rPr>
              <a:t>investigation </a:t>
            </a:r>
            <a:r>
              <a:rPr sz="2400" spc="-5" dirty="0">
                <a:latin typeface="Calibri"/>
                <a:cs typeface="Calibri"/>
              </a:rPr>
              <a:t>and </a:t>
            </a:r>
            <a:r>
              <a:rPr sz="2400" spc="-30" dirty="0">
                <a:latin typeface="Calibri"/>
                <a:cs typeface="Calibri"/>
              </a:rPr>
              <a:t>adjudication </a:t>
            </a:r>
            <a:r>
              <a:rPr sz="2400" spc="-20" dirty="0">
                <a:latin typeface="Calibri"/>
                <a:cs typeface="Calibri"/>
              </a:rPr>
              <a:t>of 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20" dirty="0">
                <a:latin typeface="Calibri"/>
                <a:cs typeface="Calibri"/>
              </a:rPr>
              <a:t>Complaint </a:t>
            </a:r>
            <a:r>
              <a:rPr sz="2400" spc="-5" dirty="0">
                <a:latin typeface="Calibri"/>
                <a:cs typeface="Calibri"/>
              </a:rPr>
              <a:t>under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20" dirty="0">
                <a:latin typeface="Calibri"/>
                <a:cs typeface="Calibri"/>
              </a:rPr>
              <a:t>grievance  process.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15228" y="2610611"/>
            <a:ext cx="2351531" cy="20817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871547" y="6580243"/>
            <a:ext cx="332676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COPYRIGHT</a:t>
            </a:r>
            <a:r>
              <a:rPr sz="9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2020</a:t>
            </a:r>
            <a:r>
              <a:rPr sz="9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9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HAUSER,</a:t>
            </a:r>
            <a:r>
              <a:rPr sz="9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IZZO,</a:t>
            </a:r>
            <a:r>
              <a:rPr sz="9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PETRARCA,</a:t>
            </a:r>
            <a:r>
              <a:rPr sz="9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FFFFFF"/>
                </a:solidFill>
                <a:latin typeface="Calibri"/>
                <a:cs typeface="Calibri"/>
              </a:rPr>
              <a:t>GLEASON&amp;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STILLMAN,LLC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31"/>
            <a:ext cx="9144000" cy="524510"/>
            <a:chOff x="0" y="6333731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799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55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31"/>
              <a:ext cx="9144000" cy="66675"/>
            </a:xfrm>
            <a:custGeom>
              <a:avLst/>
              <a:gdLst/>
              <a:ahLst/>
              <a:cxnLst/>
              <a:rect l="l" t="t" r="r" b="b"/>
              <a:pathLst>
                <a:path w="9144000" h="66675">
                  <a:moveTo>
                    <a:pt x="9144000" y="0"/>
                  </a:moveTo>
                  <a:lnTo>
                    <a:pt x="0" y="0"/>
                  </a:lnTo>
                  <a:lnTo>
                    <a:pt x="0" y="66560"/>
                  </a:lnTo>
                  <a:lnTo>
                    <a:pt x="9144000" y="665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A22D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51741" y="1043875"/>
            <a:ext cx="56572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45" dirty="0">
                <a:latin typeface="Calibri"/>
                <a:cs typeface="Calibri"/>
              </a:rPr>
              <a:t>INFORMAL </a:t>
            </a:r>
            <a:r>
              <a:rPr b="0" spc="-60" dirty="0">
                <a:latin typeface="Calibri"/>
                <a:cs typeface="Calibri"/>
              </a:rPr>
              <a:t>RESOLUTION</a:t>
            </a:r>
            <a:r>
              <a:rPr b="0" spc="-505" dirty="0">
                <a:latin typeface="Calibri"/>
                <a:cs typeface="Calibri"/>
              </a:rPr>
              <a:t> </a:t>
            </a:r>
            <a:r>
              <a:rPr b="0" spc="-55" dirty="0">
                <a:latin typeface="Calibri"/>
                <a:cs typeface="Calibri"/>
              </a:rPr>
              <a:t>(cont.)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871547" y="6580243"/>
            <a:ext cx="332676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COPYRIGHT</a:t>
            </a:r>
            <a:r>
              <a:rPr sz="9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2020</a:t>
            </a:r>
            <a:r>
              <a:rPr sz="9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9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HAUSER,</a:t>
            </a:r>
            <a:r>
              <a:rPr sz="9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IZZO,</a:t>
            </a:r>
            <a:r>
              <a:rPr sz="9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PETRARCA,</a:t>
            </a:r>
            <a:r>
              <a:rPr sz="9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FFFFFF"/>
                </a:solidFill>
                <a:latin typeface="Calibri"/>
                <a:cs typeface="Calibri"/>
              </a:rPr>
              <a:t>GLEASON&amp;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STILLMAN,LLC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1447" y="1819316"/>
            <a:ext cx="7111365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buClr>
                <a:srgbClr val="A22D0F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30" dirty="0">
                <a:latin typeface="Calibri"/>
                <a:cs typeface="Calibri"/>
              </a:rPr>
              <a:t>Informal Resolution </a:t>
            </a:r>
            <a:r>
              <a:rPr sz="2400" spc="-40" dirty="0">
                <a:latin typeface="Calibri"/>
                <a:cs typeface="Calibri"/>
              </a:rPr>
              <a:t>may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spc="-50" dirty="0">
                <a:latin typeface="Calibri"/>
                <a:cs typeface="Calibri"/>
              </a:rPr>
              <a:t>offered </a:t>
            </a:r>
            <a:r>
              <a:rPr sz="2400" spc="-5" dirty="0">
                <a:latin typeface="Calibri"/>
                <a:cs typeface="Calibri"/>
              </a:rPr>
              <a:t>only </a:t>
            </a:r>
            <a:r>
              <a:rPr sz="2400" dirty="0">
                <a:latin typeface="Calibri"/>
                <a:cs typeface="Calibri"/>
              </a:rPr>
              <a:t>when a</a:t>
            </a:r>
            <a:r>
              <a:rPr sz="2400" spc="-16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Formal  </a:t>
            </a:r>
            <a:r>
              <a:rPr sz="2400" spc="-20" dirty="0">
                <a:latin typeface="Calibri"/>
                <a:cs typeface="Calibri"/>
              </a:rPr>
              <a:t>Complaint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filed.</a:t>
            </a:r>
            <a:endParaRPr sz="2400">
              <a:latin typeface="Calibri"/>
              <a:cs typeface="Calibri"/>
            </a:endParaRPr>
          </a:p>
          <a:p>
            <a:pPr marL="355600" marR="109220" indent="-342900">
              <a:lnSpc>
                <a:spcPct val="100000"/>
              </a:lnSpc>
              <a:buClr>
                <a:srgbClr val="A22D0F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District </a:t>
            </a:r>
            <a:r>
              <a:rPr sz="2400" spc="-25" dirty="0">
                <a:latin typeface="Calibri"/>
                <a:cs typeface="Calibri"/>
              </a:rPr>
              <a:t>cannot </a:t>
            </a:r>
            <a:r>
              <a:rPr sz="2400" spc="-35" dirty="0">
                <a:latin typeface="Calibri"/>
                <a:cs typeface="Calibri"/>
              </a:rPr>
              <a:t>require </a:t>
            </a:r>
            <a:r>
              <a:rPr sz="2400" dirty="0">
                <a:latin typeface="Calibri"/>
                <a:cs typeface="Calibri"/>
              </a:rPr>
              <a:t>the parties </a:t>
            </a:r>
            <a:r>
              <a:rPr sz="2400" spc="-25" dirty="0">
                <a:latin typeface="Calibri"/>
                <a:cs typeface="Calibri"/>
              </a:rPr>
              <a:t>to </a:t>
            </a:r>
            <a:r>
              <a:rPr sz="2400" spc="-20" dirty="0">
                <a:latin typeface="Calibri"/>
                <a:cs typeface="Calibri"/>
              </a:rPr>
              <a:t>participate</a:t>
            </a:r>
            <a:r>
              <a:rPr sz="2400" spc="-3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  lieu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30" dirty="0">
                <a:latin typeface="Calibri"/>
                <a:cs typeface="Calibri"/>
              </a:rPr>
              <a:t>formal grievance</a:t>
            </a:r>
            <a:r>
              <a:rPr sz="2400" spc="-13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process.</a:t>
            </a:r>
            <a:endParaRPr sz="2400">
              <a:latin typeface="Calibri"/>
              <a:cs typeface="Calibri"/>
            </a:endParaRPr>
          </a:p>
          <a:p>
            <a:pPr marL="354965" marR="170815" indent="-342900">
              <a:lnSpc>
                <a:spcPct val="100000"/>
              </a:lnSpc>
              <a:buClr>
                <a:srgbClr val="A22D0F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30" dirty="0">
                <a:latin typeface="Calibri"/>
                <a:cs typeface="Calibri"/>
              </a:rPr>
              <a:t>Informal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Resolution </a:t>
            </a:r>
            <a:r>
              <a:rPr sz="2400" spc="-40" dirty="0">
                <a:latin typeface="Calibri"/>
                <a:cs typeface="Calibri"/>
              </a:rPr>
              <a:t>may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occur</a:t>
            </a:r>
            <a:r>
              <a:rPr sz="2400" spc="-25" dirty="0">
                <a:latin typeface="Calibri"/>
                <a:cs typeface="Calibri"/>
              </a:rPr>
              <a:t> at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any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time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prior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to</a:t>
            </a:r>
            <a:r>
              <a:rPr sz="2400" spc="-2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  </a:t>
            </a:r>
            <a:r>
              <a:rPr sz="2400" spc="-15" dirty="0">
                <a:latin typeface="Calibri"/>
                <a:cs typeface="Calibri"/>
              </a:rPr>
              <a:t>District </a:t>
            </a:r>
            <a:r>
              <a:rPr sz="2400" spc="-5" dirty="0">
                <a:latin typeface="Calibri"/>
                <a:cs typeface="Calibri"/>
              </a:rPr>
              <a:t>reaching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30" dirty="0">
                <a:latin typeface="Calibri"/>
                <a:cs typeface="Calibri"/>
              </a:rPr>
              <a:t>Determination </a:t>
            </a:r>
            <a:r>
              <a:rPr sz="2400" spc="-5" dirty="0">
                <a:latin typeface="Calibri"/>
                <a:cs typeface="Calibri"/>
              </a:rPr>
              <a:t>on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30" dirty="0">
                <a:latin typeface="Calibri"/>
                <a:cs typeface="Calibri"/>
              </a:rPr>
              <a:t>Formal  </a:t>
            </a:r>
            <a:r>
              <a:rPr sz="2400" spc="-20" dirty="0">
                <a:latin typeface="Calibri"/>
                <a:cs typeface="Calibri"/>
              </a:rPr>
              <a:t>Complaint.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31"/>
            <a:ext cx="9144000" cy="524510"/>
            <a:chOff x="0" y="6333731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799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55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31"/>
              <a:ext cx="9144000" cy="66675"/>
            </a:xfrm>
            <a:custGeom>
              <a:avLst/>
              <a:gdLst/>
              <a:ahLst/>
              <a:cxnLst/>
              <a:rect l="l" t="t" r="r" b="b"/>
              <a:pathLst>
                <a:path w="9144000" h="66675">
                  <a:moveTo>
                    <a:pt x="9144000" y="0"/>
                  </a:moveTo>
                  <a:lnTo>
                    <a:pt x="0" y="0"/>
                  </a:lnTo>
                  <a:lnTo>
                    <a:pt x="0" y="66560"/>
                  </a:lnTo>
                  <a:lnTo>
                    <a:pt x="9144000" y="665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A22D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51741" y="1043875"/>
            <a:ext cx="56572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0" spc="-45" dirty="0">
                <a:latin typeface="Calibri"/>
                <a:cs typeface="Calibri"/>
              </a:rPr>
              <a:t>INFORMAL </a:t>
            </a:r>
            <a:r>
              <a:rPr b="0" spc="-60" dirty="0">
                <a:latin typeface="Calibri"/>
                <a:cs typeface="Calibri"/>
              </a:rPr>
              <a:t>RESOLUTION</a:t>
            </a:r>
            <a:r>
              <a:rPr b="0" spc="-505" dirty="0">
                <a:latin typeface="Calibri"/>
                <a:cs typeface="Calibri"/>
              </a:rPr>
              <a:t> </a:t>
            </a:r>
            <a:r>
              <a:rPr b="0" spc="-55" dirty="0">
                <a:latin typeface="Calibri"/>
                <a:cs typeface="Calibri"/>
              </a:rPr>
              <a:t>(cont.)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871547" y="6580243"/>
            <a:ext cx="332676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COPYRIGHT</a:t>
            </a:r>
            <a:r>
              <a:rPr sz="9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2020</a:t>
            </a:r>
            <a:r>
              <a:rPr sz="9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9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HAUSER,</a:t>
            </a:r>
            <a:r>
              <a:rPr sz="9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IZZO,</a:t>
            </a:r>
            <a:r>
              <a:rPr sz="9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PETRARCA,</a:t>
            </a:r>
            <a:r>
              <a:rPr sz="9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FFFFFF"/>
                </a:solidFill>
                <a:latin typeface="Calibri"/>
                <a:cs typeface="Calibri"/>
              </a:rPr>
              <a:t>GLEASON&amp;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STILLMAN,LLC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1447" y="1829732"/>
            <a:ext cx="7326630" cy="276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Clr>
                <a:srgbClr val="A22D0F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spc="-30" dirty="0">
                <a:latin typeface="Calibri"/>
                <a:cs typeface="Calibri"/>
              </a:rPr>
              <a:t>Informal </a:t>
            </a:r>
            <a:r>
              <a:rPr sz="2000" spc="-20" dirty="0">
                <a:latin typeface="Calibri"/>
                <a:cs typeface="Calibri"/>
              </a:rPr>
              <a:t>Resolution </a:t>
            </a:r>
            <a:r>
              <a:rPr sz="2000" spc="-30" dirty="0">
                <a:latin typeface="Calibri"/>
                <a:cs typeface="Calibri"/>
              </a:rPr>
              <a:t>must </a:t>
            </a:r>
            <a:r>
              <a:rPr sz="2000" dirty="0">
                <a:latin typeface="Calibri"/>
                <a:cs typeface="Calibri"/>
              </a:rPr>
              <a:t>be </a:t>
            </a:r>
            <a:r>
              <a:rPr sz="2000" spc="-30" dirty="0">
                <a:latin typeface="Calibri"/>
                <a:cs typeface="Calibri"/>
              </a:rPr>
              <a:t>completed </a:t>
            </a:r>
            <a:r>
              <a:rPr sz="2000" spc="-5" dirty="0">
                <a:latin typeface="Calibri"/>
                <a:cs typeface="Calibri"/>
              </a:rPr>
              <a:t>in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reasonably </a:t>
            </a:r>
            <a:r>
              <a:rPr sz="2000" spc="-30" dirty="0">
                <a:latin typeface="Calibri"/>
                <a:cs typeface="Calibri"/>
              </a:rPr>
              <a:t>prompt </a:t>
            </a:r>
            <a:r>
              <a:rPr sz="2000" spc="-5" dirty="0">
                <a:latin typeface="Calibri"/>
                <a:cs typeface="Calibri"/>
              </a:rPr>
              <a:t>time  </a:t>
            </a:r>
            <a:r>
              <a:rPr sz="2000" spc="-30" dirty="0">
                <a:latin typeface="Calibri"/>
                <a:cs typeface="Calibri"/>
              </a:rPr>
              <a:t>frame.</a:t>
            </a:r>
            <a:endParaRPr sz="2000" dirty="0">
              <a:latin typeface="Calibri"/>
              <a:cs typeface="Calibri"/>
            </a:endParaRPr>
          </a:p>
          <a:p>
            <a:pPr marL="355600" marR="36195" indent="-343535">
              <a:lnSpc>
                <a:spcPct val="100000"/>
              </a:lnSpc>
              <a:buClr>
                <a:srgbClr val="A22D0F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District </a:t>
            </a:r>
            <a:r>
              <a:rPr sz="2000" spc="-30" dirty="0">
                <a:latin typeface="Calibri"/>
                <a:cs typeface="Calibri"/>
              </a:rPr>
              <a:t>must obtain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65" dirty="0">
                <a:latin typeface="Calibri"/>
                <a:cs typeface="Calibri"/>
              </a:rPr>
              <a:t>voluntary, </a:t>
            </a:r>
            <a:r>
              <a:rPr sz="2000" spc="-30" dirty="0">
                <a:latin typeface="Calibri"/>
                <a:cs typeface="Calibri"/>
              </a:rPr>
              <a:t>written </a:t>
            </a:r>
            <a:r>
              <a:rPr sz="2000" spc="-15" dirty="0">
                <a:latin typeface="Calibri"/>
                <a:cs typeface="Calibri"/>
              </a:rPr>
              <a:t>consent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each party  </a:t>
            </a:r>
            <a:r>
              <a:rPr sz="2000" spc="-2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participate in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30" dirty="0">
                <a:latin typeface="Calibri"/>
                <a:cs typeface="Calibri"/>
              </a:rPr>
              <a:t>Informal</a:t>
            </a:r>
            <a:r>
              <a:rPr sz="2000" spc="-1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Resolution.</a:t>
            </a:r>
            <a:endParaRPr sz="2000" dirty="0">
              <a:latin typeface="Calibri"/>
              <a:cs typeface="Calibri"/>
            </a:endParaRPr>
          </a:p>
          <a:p>
            <a:pPr marL="355600" marR="144145" indent="-343535">
              <a:lnSpc>
                <a:spcPct val="100000"/>
              </a:lnSpc>
              <a:buClr>
                <a:srgbClr val="A22D0F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spc="-25" dirty="0">
                <a:latin typeface="Calibri"/>
                <a:cs typeface="Calibri"/>
              </a:rPr>
              <a:t>Any </a:t>
            </a:r>
            <a:r>
              <a:rPr sz="2000" dirty="0">
                <a:latin typeface="Calibri"/>
                <a:cs typeface="Calibri"/>
              </a:rPr>
              <a:t>party has the </a:t>
            </a:r>
            <a:r>
              <a:rPr sz="2000" spc="-15" dirty="0">
                <a:latin typeface="Calibri"/>
                <a:cs typeface="Calibri"/>
              </a:rPr>
              <a:t>right </a:t>
            </a:r>
            <a:r>
              <a:rPr sz="2000" spc="-25" dirty="0">
                <a:latin typeface="Calibri"/>
                <a:cs typeface="Calibri"/>
              </a:rPr>
              <a:t>to </a:t>
            </a:r>
            <a:r>
              <a:rPr sz="2000" spc="-30" dirty="0">
                <a:latin typeface="Calibri"/>
                <a:cs typeface="Calibri"/>
              </a:rPr>
              <a:t>withdraw from Informal </a:t>
            </a:r>
            <a:r>
              <a:rPr lang="en-US" sz="2000" spc="-3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esolution </a:t>
            </a:r>
            <a:r>
              <a:rPr sz="2000" spc="-25" dirty="0">
                <a:latin typeface="Calibri"/>
                <a:cs typeface="Calibri"/>
              </a:rPr>
              <a:t>at</a:t>
            </a:r>
            <a:r>
              <a:rPr sz="2000" spc="-155" dirty="0">
                <a:latin typeface="Calibri"/>
                <a:cs typeface="Calibri"/>
              </a:rPr>
              <a:t> </a:t>
            </a:r>
            <a:r>
              <a:rPr sz="2000" spc="-60" dirty="0">
                <a:latin typeface="Calibri"/>
                <a:cs typeface="Calibri"/>
              </a:rPr>
              <a:t>any  </a:t>
            </a:r>
            <a:r>
              <a:rPr sz="2000" spc="-5" dirty="0">
                <a:latin typeface="Calibri"/>
                <a:cs typeface="Calibri"/>
              </a:rPr>
              <a:t>time prior </a:t>
            </a:r>
            <a:r>
              <a:rPr sz="2000" spc="-2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finalizing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65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process.</a:t>
            </a:r>
            <a:endParaRPr sz="2000" dirty="0">
              <a:latin typeface="Calibri"/>
              <a:cs typeface="Calibri"/>
            </a:endParaRPr>
          </a:p>
          <a:p>
            <a:pPr marL="354965" marR="236220" indent="-342900">
              <a:lnSpc>
                <a:spcPct val="100000"/>
              </a:lnSpc>
              <a:buClr>
                <a:srgbClr val="A22D0F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If </a:t>
            </a:r>
            <a:r>
              <a:rPr sz="2000" spc="-30" dirty="0">
                <a:latin typeface="Calibri"/>
                <a:cs typeface="Calibri"/>
              </a:rPr>
              <a:t>Informal </a:t>
            </a:r>
            <a:r>
              <a:rPr sz="2000" spc="-20" dirty="0">
                <a:latin typeface="Calibri"/>
                <a:cs typeface="Calibri"/>
              </a:rPr>
              <a:t>Resolution </a:t>
            </a:r>
            <a:r>
              <a:rPr sz="2000" spc="-5" dirty="0">
                <a:latin typeface="Calibri"/>
                <a:cs typeface="Calibri"/>
              </a:rPr>
              <a:t>is </a:t>
            </a:r>
            <a:r>
              <a:rPr sz="2000" spc="-35" dirty="0">
                <a:latin typeface="Calibri"/>
                <a:cs typeface="Calibri"/>
              </a:rPr>
              <a:t>attempted </a:t>
            </a:r>
            <a:r>
              <a:rPr sz="2000" dirty="0">
                <a:latin typeface="Calibri"/>
                <a:cs typeface="Calibri"/>
              </a:rPr>
              <a:t>and not </a:t>
            </a:r>
            <a:r>
              <a:rPr sz="2000" spc="-5" dirty="0">
                <a:latin typeface="Calibri"/>
                <a:cs typeface="Calibri"/>
              </a:rPr>
              <a:t>successful,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District  </a:t>
            </a:r>
            <a:r>
              <a:rPr sz="2000" spc="-30" dirty="0">
                <a:latin typeface="Calibri"/>
                <a:cs typeface="Calibri"/>
              </a:rPr>
              <a:t>must complete </a:t>
            </a:r>
            <a:r>
              <a:rPr sz="2000" dirty="0">
                <a:latin typeface="Calibri"/>
                <a:cs typeface="Calibri"/>
              </a:rPr>
              <a:t>a full </a:t>
            </a:r>
            <a:r>
              <a:rPr sz="2000" spc="-35" dirty="0">
                <a:latin typeface="Calibri"/>
                <a:cs typeface="Calibri"/>
              </a:rPr>
              <a:t>investigation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adjudication of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Formal  Complaint using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5" dirty="0">
                <a:latin typeface="Calibri"/>
                <a:cs typeface="Calibri"/>
              </a:rPr>
              <a:t>grievance</a:t>
            </a:r>
            <a:r>
              <a:rPr sz="2000" spc="-24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process.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31"/>
            <a:ext cx="9144000" cy="524510"/>
            <a:chOff x="0" y="6333731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799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55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31"/>
              <a:ext cx="9144000" cy="66675"/>
            </a:xfrm>
            <a:custGeom>
              <a:avLst/>
              <a:gdLst/>
              <a:ahLst/>
              <a:cxnLst/>
              <a:rect l="l" t="t" r="r" b="b"/>
              <a:pathLst>
                <a:path w="9144000" h="66675">
                  <a:moveTo>
                    <a:pt x="9144000" y="0"/>
                  </a:moveTo>
                  <a:lnTo>
                    <a:pt x="0" y="0"/>
                  </a:lnTo>
                  <a:lnTo>
                    <a:pt x="0" y="66560"/>
                  </a:lnTo>
                  <a:lnTo>
                    <a:pt x="9144000" y="665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A22D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2978150" marR="5080" indent="-1688464">
              <a:lnSpc>
                <a:spcPts val="3710"/>
              </a:lnSpc>
              <a:spcBef>
                <a:spcPts val="730"/>
              </a:spcBef>
            </a:pPr>
            <a:r>
              <a:rPr b="0" spc="-40" dirty="0">
                <a:latin typeface="Calibri"/>
                <a:cs typeface="Calibri"/>
              </a:rPr>
              <a:t>NOTICE </a:t>
            </a:r>
            <a:r>
              <a:rPr b="0" spc="-45" dirty="0">
                <a:latin typeface="Calibri"/>
                <a:cs typeface="Calibri"/>
              </a:rPr>
              <a:t>REGARDING</a:t>
            </a:r>
            <a:r>
              <a:rPr b="0" spc="-545" dirty="0">
                <a:latin typeface="Calibri"/>
                <a:cs typeface="Calibri"/>
              </a:rPr>
              <a:t> </a:t>
            </a:r>
            <a:r>
              <a:rPr b="0" spc="-55" dirty="0">
                <a:latin typeface="Calibri"/>
                <a:cs typeface="Calibri"/>
              </a:rPr>
              <a:t>INFORMAL  </a:t>
            </a:r>
            <a:r>
              <a:rPr b="0" spc="-65" dirty="0">
                <a:latin typeface="Calibri"/>
                <a:cs typeface="Calibri"/>
              </a:rPr>
              <a:t>RESOLUTION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91447" y="1827192"/>
            <a:ext cx="7227570" cy="2652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5435" marR="659130" indent="-635">
              <a:lnSpc>
                <a:spcPct val="100000"/>
              </a:lnSpc>
              <a:spcBef>
                <a:spcPts val="95"/>
              </a:spcBef>
            </a:pPr>
            <a:r>
              <a:rPr sz="2200" spc="-15" dirty="0">
                <a:latin typeface="Calibri"/>
                <a:cs typeface="Calibri"/>
              </a:rPr>
              <a:t>The </a:t>
            </a:r>
            <a:r>
              <a:rPr sz="2200" spc="-35" dirty="0">
                <a:latin typeface="Calibri"/>
                <a:cs typeface="Calibri"/>
              </a:rPr>
              <a:t>written </a:t>
            </a:r>
            <a:r>
              <a:rPr sz="2200" spc="-5" dirty="0">
                <a:latin typeface="Calibri"/>
                <a:cs typeface="Calibri"/>
              </a:rPr>
              <a:t>notice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30" dirty="0">
                <a:latin typeface="Calibri"/>
                <a:cs typeface="Calibri"/>
              </a:rPr>
              <a:t>Formal Complaint </a:t>
            </a:r>
            <a:r>
              <a:rPr sz="2200" spc="-35" dirty="0">
                <a:latin typeface="Calibri"/>
                <a:cs typeface="Calibri"/>
              </a:rPr>
              <a:t>allegations </a:t>
            </a:r>
            <a:r>
              <a:rPr sz="2200" spc="-30" dirty="0">
                <a:latin typeface="Calibri"/>
                <a:cs typeface="Calibri"/>
              </a:rPr>
              <a:t>must  </a:t>
            </a:r>
            <a:r>
              <a:rPr sz="2200" spc="-35" dirty="0">
                <a:latin typeface="Calibri"/>
                <a:cs typeface="Calibri"/>
              </a:rPr>
              <a:t>include: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05"/>
              </a:spcBef>
              <a:buClr>
                <a:srgbClr val="A22D0F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notice of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30" dirty="0">
                <a:latin typeface="Calibri"/>
                <a:cs typeface="Calibri"/>
              </a:rPr>
              <a:t>availability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30" dirty="0">
                <a:latin typeface="Calibri"/>
                <a:cs typeface="Calibri"/>
              </a:rPr>
              <a:t>Informal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Resolution;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Clr>
                <a:srgbClr val="A22D0F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the </a:t>
            </a:r>
            <a:r>
              <a:rPr sz="2000" spc="-30" dirty="0">
                <a:latin typeface="Calibri"/>
                <a:cs typeface="Calibri"/>
              </a:rPr>
              <a:t>circumstances </a:t>
            </a:r>
            <a:r>
              <a:rPr sz="2000" spc="-5" dirty="0">
                <a:latin typeface="Calibri"/>
                <a:cs typeface="Calibri"/>
              </a:rPr>
              <a:t>in which </a:t>
            </a:r>
            <a:r>
              <a:rPr sz="2000" spc="-30" dirty="0">
                <a:latin typeface="Calibri"/>
                <a:cs typeface="Calibri"/>
              </a:rPr>
              <a:t>Informal Resolution </a:t>
            </a:r>
            <a:r>
              <a:rPr sz="2000" spc="-5" dirty="0">
                <a:latin typeface="Calibri"/>
                <a:cs typeface="Calibri"/>
              </a:rPr>
              <a:t>precludes resuming 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Formal Complaint </a:t>
            </a:r>
            <a:r>
              <a:rPr sz="2000" spc="-30" dirty="0">
                <a:latin typeface="Calibri"/>
                <a:cs typeface="Calibri"/>
              </a:rPr>
              <a:t>process </a:t>
            </a:r>
            <a:r>
              <a:rPr sz="2000" spc="-5" dirty="0">
                <a:latin typeface="Calibri"/>
                <a:cs typeface="Calibri"/>
              </a:rPr>
              <a:t>arising </a:t>
            </a:r>
            <a:r>
              <a:rPr sz="2000" spc="-30" dirty="0">
                <a:latin typeface="Calibri"/>
                <a:cs typeface="Calibri"/>
              </a:rPr>
              <a:t>from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same</a:t>
            </a:r>
            <a:r>
              <a:rPr sz="2000" spc="-11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allegations;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Clr>
                <a:srgbClr val="A22D0F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5" dirty="0">
                <a:latin typeface="Calibri"/>
                <a:cs typeface="Calibri"/>
              </a:rPr>
              <a:t>right </a:t>
            </a:r>
            <a:r>
              <a:rPr sz="2000" spc="-25" dirty="0">
                <a:latin typeface="Calibri"/>
                <a:cs typeface="Calibri"/>
              </a:rPr>
              <a:t>to </a:t>
            </a:r>
            <a:r>
              <a:rPr sz="2000" spc="-30" dirty="0">
                <a:latin typeface="Calibri"/>
                <a:cs typeface="Calibri"/>
              </a:rPr>
              <a:t>withdraw from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30" dirty="0">
                <a:latin typeface="Calibri"/>
                <a:cs typeface="Calibri"/>
              </a:rPr>
              <a:t>process </a:t>
            </a:r>
            <a:r>
              <a:rPr sz="2000" spc="-25" dirty="0">
                <a:latin typeface="Calibri"/>
                <a:cs typeface="Calibri"/>
              </a:rPr>
              <a:t>at </a:t>
            </a:r>
            <a:r>
              <a:rPr sz="2000" spc="-30" dirty="0">
                <a:latin typeface="Calibri"/>
                <a:cs typeface="Calibri"/>
              </a:rPr>
              <a:t>any </a:t>
            </a:r>
            <a:r>
              <a:rPr sz="2000" spc="-5" dirty="0">
                <a:latin typeface="Calibri"/>
                <a:cs typeface="Calibri"/>
              </a:rPr>
              <a:t>time;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endParaRPr sz="2000">
              <a:latin typeface="Calibri"/>
              <a:cs typeface="Calibri"/>
            </a:endParaRPr>
          </a:p>
          <a:p>
            <a:pPr marL="355600" marR="179705" indent="-343535">
              <a:lnSpc>
                <a:spcPct val="100000"/>
              </a:lnSpc>
              <a:buClr>
                <a:srgbClr val="A22D0F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spc="-30" dirty="0">
                <a:latin typeface="Calibri"/>
                <a:cs typeface="Calibri"/>
              </a:rPr>
              <a:t>any </a:t>
            </a:r>
            <a:r>
              <a:rPr sz="2000" spc="-5" dirty="0">
                <a:latin typeface="Calibri"/>
                <a:cs typeface="Calibri"/>
              </a:rPr>
              <a:t>consequences resulting </a:t>
            </a:r>
            <a:r>
              <a:rPr sz="2000" spc="-30" dirty="0">
                <a:latin typeface="Calibri"/>
                <a:cs typeface="Calibri"/>
              </a:rPr>
              <a:t>from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30" dirty="0">
                <a:latin typeface="Calibri"/>
                <a:cs typeface="Calibri"/>
              </a:rPr>
              <a:t>Informal Resolution process,  </a:t>
            </a:r>
            <a:r>
              <a:rPr sz="2000" dirty="0">
                <a:latin typeface="Calibri"/>
                <a:cs typeface="Calibri"/>
              </a:rPr>
              <a:t>including </a:t>
            </a:r>
            <a:r>
              <a:rPr sz="2000" spc="-30" dirty="0">
                <a:latin typeface="Calibri"/>
                <a:cs typeface="Calibri"/>
              </a:rPr>
              <a:t>records </a:t>
            </a:r>
            <a:r>
              <a:rPr sz="2000" spc="-5" dirty="0">
                <a:latin typeface="Calibri"/>
                <a:cs typeface="Calibri"/>
              </a:rPr>
              <a:t>that will </a:t>
            </a:r>
            <a:r>
              <a:rPr sz="2000" dirty="0">
                <a:latin typeface="Calibri"/>
                <a:cs typeface="Calibri"/>
              </a:rPr>
              <a:t>be </a:t>
            </a:r>
            <a:r>
              <a:rPr sz="2000" spc="-30" dirty="0">
                <a:latin typeface="Calibri"/>
                <a:cs typeface="Calibri"/>
              </a:rPr>
              <a:t>maintained </a:t>
            </a:r>
            <a:r>
              <a:rPr sz="2000" spc="-5" dirty="0">
                <a:latin typeface="Calibri"/>
                <a:cs typeface="Calibri"/>
              </a:rPr>
              <a:t>or could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2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shared.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715512" y="4683252"/>
            <a:ext cx="1391411" cy="1560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871547" y="6580243"/>
            <a:ext cx="332676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COPYRIGHT</a:t>
            </a:r>
            <a:r>
              <a:rPr sz="9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2020</a:t>
            </a:r>
            <a:r>
              <a:rPr sz="9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9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HAUSER,</a:t>
            </a:r>
            <a:r>
              <a:rPr sz="9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IZZO,</a:t>
            </a:r>
            <a:r>
              <a:rPr sz="9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PETRARCA,</a:t>
            </a:r>
            <a:r>
              <a:rPr sz="9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FFFFFF"/>
                </a:solidFill>
                <a:latin typeface="Calibri"/>
                <a:cs typeface="Calibri"/>
              </a:rPr>
              <a:t>GLEASON&amp;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STILLMAN,LLC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31"/>
            <a:ext cx="9144000" cy="524510"/>
            <a:chOff x="0" y="6333731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799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55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31"/>
              <a:ext cx="9144000" cy="66675"/>
            </a:xfrm>
            <a:custGeom>
              <a:avLst/>
              <a:gdLst/>
              <a:ahLst/>
              <a:cxnLst/>
              <a:rect l="l" t="t" r="r" b="b"/>
              <a:pathLst>
                <a:path w="9144000" h="66675">
                  <a:moveTo>
                    <a:pt x="9144000" y="0"/>
                  </a:moveTo>
                  <a:lnTo>
                    <a:pt x="0" y="0"/>
                  </a:lnTo>
                  <a:lnTo>
                    <a:pt x="0" y="66560"/>
                  </a:lnTo>
                  <a:lnTo>
                    <a:pt x="9144000" y="665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A22D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845310" marR="5080" indent="43815">
              <a:lnSpc>
                <a:spcPts val="3710"/>
              </a:lnSpc>
              <a:spcBef>
                <a:spcPts val="730"/>
              </a:spcBef>
            </a:pPr>
            <a:r>
              <a:rPr b="0" spc="-20" dirty="0">
                <a:latin typeface="Calibri"/>
                <a:cs typeface="Calibri"/>
              </a:rPr>
              <a:t>WHO CAN </a:t>
            </a:r>
            <a:r>
              <a:rPr b="0" spc="-75" dirty="0">
                <a:latin typeface="Calibri"/>
                <a:cs typeface="Calibri"/>
              </a:rPr>
              <a:t>FACILITATEAN  </a:t>
            </a:r>
            <a:r>
              <a:rPr b="0" spc="-45" dirty="0">
                <a:latin typeface="Calibri"/>
                <a:cs typeface="Calibri"/>
              </a:rPr>
              <a:t>INFORMAL</a:t>
            </a:r>
            <a:r>
              <a:rPr b="0" spc="-375" dirty="0">
                <a:latin typeface="Calibri"/>
                <a:cs typeface="Calibri"/>
              </a:rPr>
              <a:t> </a:t>
            </a:r>
            <a:r>
              <a:rPr b="0" spc="-60" dirty="0">
                <a:latin typeface="Calibri"/>
                <a:cs typeface="Calibri"/>
              </a:rPr>
              <a:t>RESOLUTION?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871547" y="6580243"/>
            <a:ext cx="332676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COPYRIGHT</a:t>
            </a:r>
            <a:r>
              <a:rPr sz="9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2020</a:t>
            </a:r>
            <a:r>
              <a:rPr sz="9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9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HAUSER,</a:t>
            </a:r>
            <a:r>
              <a:rPr sz="9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IZZO,</a:t>
            </a:r>
            <a:r>
              <a:rPr sz="9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PETRARCA,</a:t>
            </a:r>
            <a:r>
              <a:rPr sz="9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FFFFFF"/>
                </a:solidFill>
                <a:latin typeface="Calibri"/>
                <a:cs typeface="Calibri"/>
              </a:rPr>
              <a:t>GLEASON&amp;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STILLMAN,LLC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91447" y="1769770"/>
            <a:ext cx="7255509" cy="3530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86995" indent="-343535">
              <a:lnSpc>
                <a:spcPct val="114999"/>
              </a:lnSpc>
              <a:spcBef>
                <a:spcPts val="95"/>
              </a:spcBef>
              <a:buClr>
                <a:srgbClr val="A22D0F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The </a:t>
            </a:r>
            <a:r>
              <a:rPr sz="2000" spc="-30" dirty="0">
                <a:latin typeface="Calibri"/>
                <a:cs typeface="Calibri"/>
              </a:rPr>
              <a:t>person facilitating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30" dirty="0">
                <a:latin typeface="Calibri"/>
                <a:cs typeface="Calibri"/>
              </a:rPr>
              <a:t>Informal </a:t>
            </a:r>
            <a:r>
              <a:rPr sz="2000" spc="-5" dirty="0">
                <a:latin typeface="Calibri"/>
                <a:cs typeface="Calibri"/>
              </a:rPr>
              <a:t>Resolution </a:t>
            </a:r>
            <a:r>
              <a:rPr sz="2000" spc="-30" dirty="0">
                <a:latin typeface="Calibri"/>
                <a:cs typeface="Calibri"/>
              </a:rPr>
              <a:t>must </a:t>
            </a:r>
            <a:r>
              <a:rPr sz="2000" dirty="0">
                <a:latin typeface="Calibri"/>
                <a:cs typeface="Calibri"/>
              </a:rPr>
              <a:t>not </a:t>
            </a:r>
            <a:r>
              <a:rPr sz="2000" spc="-45" dirty="0">
                <a:latin typeface="Calibri"/>
                <a:cs typeface="Calibri"/>
              </a:rPr>
              <a:t>have </a:t>
            </a:r>
            <a:r>
              <a:rPr sz="2000" dirty="0">
                <a:latin typeface="Calibri"/>
                <a:cs typeface="Calibri"/>
              </a:rPr>
              <a:t>a  </a:t>
            </a:r>
            <a:r>
              <a:rPr sz="2000" spc="-5" dirty="0">
                <a:latin typeface="Calibri"/>
                <a:cs typeface="Calibri"/>
              </a:rPr>
              <a:t>conflict of </a:t>
            </a:r>
            <a:r>
              <a:rPr sz="2000" spc="-35" dirty="0">
                <a:latin typeface="Calibri"/>
                <a:cs typeface="Calibri"/>
              </a:rPr>
              <a:t>interest, 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dirty="0">
                <a:latin typeface="Calibri"/>
                <a:cs typeface="Calibri"/>
              </a:rPr>
              <a:t>a bias </a:t>
            </a:r>
            <a:r>
              <a:rPr sz="2000" spc="-30" dirty="0">
                <a:latin typeface="Calibri"/>
                <a:cs typeface="Calibri"/>
              </a:rPr>
              <a:t>for 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spc="-30" dirty="0">
                <a:latin typeface="Calibri"/>
                <a:cs typeface="Calibri"/>
              </a:rPr>
              <a:t>against </a:t>
            </a:r>
            <a:r>
              <a:rPr sz="2000" spc="-5" dirty="0">
                <a:latin typeface="Calibri"/>
                <a:cs typeface="Calibri"/>
              </a:rPr>
              <a:t>complainants or  </a:t>
            </a:r>
            <a:r>
              <a:rPr sz="2000" spc="-15" dirty="0">
                <a:latin typeface="Calibri"/>
                <a:cs typeface="Calibri"/>
              </a:rPr>
              <a:t>respondents </a:t>
            </a:r>
            <a:r>
              <a:rPr sz="2000" spc="-5" dirty="0">
                <a:latin typeface="Calibri"/>
                <a:cs typeface="Calibri"/>
              </a:rPr>
              <a:t>in </a:t>
            </a:r>
            <a:r>
              <a:rPr sz="2000" spc="-30" dirty="0">
                <a:latin typeface="Calibri"/>
                <a:cs typeface="Calibri"/>
              </a:rPr>
              <a:t>general, 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spc="-30" dirty="0">
                <a:latin typeface="Calibri"/>
                <a:cs typeface="Calibri"/>
              </a:rPr>
              <a:t>against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participating </a:t>
            </a:r>
            <a:r>
              <a:rPr sz="2000" spc="-15" dirty="0">
                <a:latin typeface="Calibri"/>
                <a:cs typeface="Calibri"/>
              </a:rPr>
              <a:t>complainant </a:t>
            </a:r>
            <a:r>
              <a:rPr sz="2000" spc="-5" dirty="0">
                <a:latin typeface="Calibri"/>
                <a:cs typeface="Calibri"/>
              </a:rPr>
              <a:t>or  </a:t>
            </a:r>
            <a:r>
              <a:rPr sz="2000" spc="-20" dirty="0">
                <a:latin typeface="Calibri"/>
                <a:cs typeface="Calibri"/>
              </a:rPr>
              <a:t>respondent.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114999"/>
              </a:lnSpc>
              <a:spcBef>
                <a:spcPts val="5"/>
              </a:spcBef>
              <a:buClr>
                <a:srgbClr val="A22D0F"/>
              </a:buClr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The </a:t>
            </a:r>
            <a:r>
              <a:rPr sz="2000" spc="-30" dirty="0">
                <a:latin typeface="Calibri"/>
                <a:cs typeface="Calibri"/>
              </a:rPr>
              <a:t>person facilitating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30" dirty="0">
                <a:latin typeface="Calibri"/>
                <a:cs typeface="Calibri"/>
              </a:rPr>
              <a:t>Informal </a:t>
            </a:r>
            <a:r>
              <a:rPr sz="2000" spc="-5" dirty="0">
                <a:latin typeface="Calibri"/>
                <a:cs typeface="Calibri"/>
              </a:rPr>
              <a:t>Resolution </a:t>
            </a:r>
            <a:r>
              <a:rPr sz="2000" spc="-30" dirty="0">
                <a:latin typeface="Calibri"/>
                <a:cs typeface="Calibri"/>
              </a:rPr>
              <a:t>must receive </a:t>
            </a:r>
            <a:r>
              <a:rPr sz="2000" spc="-5" dirty="0">
                <a:latin typeface="Calibri"/>
                <a:cs typeface="Calibri"/>
              </a:rPr>
              <a:t>training  in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definitions of Title IX </a:t>
            </a:r>
            <a:r>
              <a:rPr sz="2000" spc="-35" dirty="0">
                <a:latin typeface="Calibri"/>
                <a:cs typeface="Calibri"/>
              </a:rPr>
              <a:t>sexual </a:t>
            </a:r>
            <a:r>
              <a:rPr sz="2000" spc="-30" dirty="0">
                <a:latin typeface="Calibri"/>
                <a:cs typeface="Calibri"/>
              </a:rPr>
              <a:t>harassment,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scope of </a:t>
            </a:r>
            <a:r>
              <a:rPr sz="2000" dirty="0">
                <a:latin typeface="Calibri"/>
                <a:cs typeface="Calibri"/>
              </a:rPr>
              <a:t>the  </a:t>
            </a:r>
            <a:r>
              <a:rPr sz="2000" spc="-35" dirty="0">
                <a:latin typeface="Calibri"/>
                <a:cs typeface="Calibri"/>
              </a:rPr>
              <a:t>District’s </a:t>
            </a:r>
            <a:r>
              <a:rPr sz="2000" spc="-5" dirty="0">
                <a:latin typeface="Calibri"/>
                <a:cs typeface="Calibri"/>
              </a:rPr>
              <a:t>education </a:t>
            </a:r>
            <a:r>
              <a:rPr sz="2000" spc="-35" dirty="0">
                <a:latin typeface="Calibri"/>
                <a:cs typeface="Calibri"/>
              </a:rPr>
              <a:t>program 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spc="-50" dirty="0">
                <a:latin typeface="Calibri"/>
                <a:cs typeface="Calibri"/>
              </a:rPr>
              <a:t>activity, </a:t>
            </a:r>
            <a:r>
              <a:rPr sz="2000" spc="-5" dirty="0">
                <a:latin typeface="Calibri"/>
                <a:cs typeface="Calibri"/>
              </a:rPr>
              <a:t>how </a:t>
            </a:r>
            <a:r>
              <a:rPr sz="2000" spc="-2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conduct </a:t>
            </a:r>
            <a:r>
              <a:rPr sz="2000" dirty="0">
                <a:latin typeface="Calibri"/>
                <a:cs typeface="Calibri"/>
              </a:rPr>
              <a:t>an  </a:t>
            </a:r>
            <a:r>
              <a:rPr sz="2000" spc="-35" dirty="0">
                <a:latin typeface="Calibri"/>
                <a:cs typeface="Calibri"/>
              </a:rPr>
              <a:t>investigation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15" dirty="0">
                <a:latin typeface="Calibri"/>
                <a:cs typeface="Calibri"/>
              </a:rPr>
              <a:t>grievance </a:t>
            </a:r>
            <a:r>
              <a:rPr sz="2000" spc="-30" dirty="0">
                <a:latin typeface="Calibri"/>
                <a:cs typeface="Calibri"/>
              </a:rPr>
              <a:t>process,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30" dirty="0">
                <a:latin typeface="Calibri"/>
                <a:cs typeface="Calibri"/>
              </a:rPr>
              <a:t>informal </a:t>
            </a:r>
            <a:r>
              <a:rPr sz="2000" spc="-5" dirty="0">
                <a:latin typeface="Calibri"/>
                <a:cs typeface="Calibri"/>
              </a:rPr>
              <a:t>resolution </a:t>
            </a:r>
            <a:r>
              <a:rPr sz="2000" spc="-35" dirty="0">
                <a:latin typeface="Calibri"/>
                <a:cs typeface="Calibri"/>
              </a:rPr>
              <a:t>process  </a:t>
            </a:r>
            <a:r>
              <a:rPr sz="2000" dirty="0">
                <a:latin typeface="Calibri"/>
                <a:cs typeface="Calibri"/>
              </a:rPr>
              <a:t>and </a:t>
            </a:r>
            <a:r>
              <a:rPr sz="2000" spc="-5" dirty="0">
                <a:latin typeface="Calibri"/>
                <a:cs typeface="Calibri"/>
              </a:rPr>
              <a:t>how </a:t>
            </a:r>
            <a:r>
              <a:rPr sz="2000" spc="-2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serve </a:t>
            </a:r>
            <a:r>
              <a:rPr sz="2000" spc="-45" dirty="0">
                <a:latin typeface="Calibri"/>
                <a:cs typeface="Calibri"/>
              </a:rPr>
              <a:t>impartially, </a:t>
            </a:r>
            <a:r>
              <a:rPr sz="2000" dirty="0">
                <a:latin typeface="Calibri"/>
                <a:cs typeface="Calibri"/>
              </a:rPr>
              <a:t>including </a:t>
            </a:r>
            <a:r>
              <a:rPr sz="2000" spc="-30" dirty="0">
                <a:latin typeface="Calibri"/>
                <a:cs typeface="Calibri"/>
              </a:rPr>
              <a:t>avoiding </a:t>
            </a:r>
            <a:r>
              <a:rPr sz="2000" spc="-15" dirty="0">
                <a:latin typeface="Calibri"/>
                <a:cs typeface="Calibri"/>
              </a:rPr>
              <a:t>prejudgment,  </a:t>
            </a:r>
            <a:r>
              <a:rPr sz="2000" spc="-5" dirty="0">
                <a:latin typeface="Calibri"/>
                <a:cs typeface="Calibri"/>
              </a:rPr>
              <a:t>conflict of </a:t>
            </a:r>
            <a:r>
              <a:rPr sz="2000" spc="-40" dirty="0">
                <a:latin typeface="Calibri"/>
                <a:cs typeface="Calibri"/>
              </a:rPr>
              <a:t>interest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114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bias.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58951"/>
            <a:ext cx="8179434" cy="1650364"/>
          </a:xfrm>
          <a:custGeom>
            <a:avLst/>
            <a:gdLst/>
            <a:ahLst/>
            <a:cxnLst/>
            <a:rect l="l" t="t" r="r" b="b"/>
            <a:pathLst>
              <a:path w="8179434" h="1650364">
                <a:moveTo>
                  <a:pt x="8179054" y="0"/>
                </a:moveTo>
                <a:lnTo>
                  <a:pt x="0" y="0"/>
                </a:lnTo>
                <a:lnTo>
                  <a:pt x="0" y="1650111"/>
                </a:lnTo>
                <a:lnTo>
                  <a:pt x="8179054" y="1650111"/>
                </a:lnTo>
                <a:lnTo>
                  <a:pt x="8179054" y="0"/>
                </a:lnTo>
                <a:close/>
              </a:path>
            </a:pathLst>
          </a:custGeom>
          <a:solidFill>
            <a:srgbClr val="0F6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61604" y="758951"/>
            <a:ext cx="882015" cy="1650364"/>
          </a:xfrm>
          <a:custGeom>
            <a:avLst/>
            <a:gdLst/>
            <a:ahLst/>
            <a:cxnLst/>
            <a:rect l="l" t="t" r="r" b="b"/>
            <a:pathLst>
              <a:path w="882015" h="1650364">
                <a:moveTo>
                  <a:pt x="881888" y="0"/>
                </a:moveTo>
                <a:lnTo>
                  <a:pt x="0" y="0"/>
                </a:lnTo>
                <a:lnTo>
                  <a:pt x="0" y="1650111"/>
                </a:lnTo>
                <a:lnTo>
                  <a:pt x="881888" y="1650111"/>
                </a:lnTo>
                <a:lnTo>
                  <a:pt x="881888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526792"/>
            <a:ext cx="878205" cy="3562985"/>
          </a:xfrm>
          <a:custGeom>
            <a:avLst/>
            <a:gdLst/>
            <a:ahLst/>
            <a:cxnLst/>
            <a:rect l="l" t="t" r="r" b="b"/>
            <a:pathLst>
              <a:path w="878205" h="3562985">
                <a:moveTo>
                  <a:pt x="877697" y="0"/>
                </a:moveTo>
                <a:lnTo>
                  <a:pt x="0" y="0"/>
                </a:lnTo>
                <a:lnTo>
                  <a:pt x="0" y="3562730"/>
                </a:lnTo>
                <a:lnTo>
                  <a:pt x="877697" y="3562730"/>
                </a:lnTo>
                <a:lnTo>
                  <a:pt x="877697" y="0"/>
                </a:lnTo>
                <a:close/>
              </a:path>
            </a:pathLst>
          </a:custGeom>
          <a:solidFill>
            <a:srgbClr val="C5C5C5">
              <a:alpha val="4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8596" y="2526792"/>
            <a:ext cx="8185784" cy="3562985"/>
          </a:xfrm>
          <a:custGeom>
            <a:avLst/>
            <a:gdLst/>
            <a:ahLst/>
            <a:cxnLst/>
            <a:rect l="l" t="t" r="r" b="b"/>
            <a:pathLst>
              <a:path w="8185784" h="3562985">
                <a:moveTo>
                  <a:pt x="8185277" y="0"/>
                </a:moveTo>
                <a:lnTo>
                  <a:pt x="0" y="0"/>
                </a:lnTo>
                <a:lnTo>
                  <a:pt x="0" y="3562730"/>
                </a:lnTo>
                <a:lnTo>
                  <a:pt x="8185277" y="3562730"/>
                </a:lnTo>
                <a:lnTo>
                  <a:pt x="8185277" y="0"/>
                </a:lnTo>
                <a:close/>
              </a:path>
            </a:pathLst>
          </a:custGeom>
          <a:solidFill>
            <a:srgbClr val="E9F5F8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78285" y="2857360"/>
            <a:ext cx="6409055" cy="3087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5" dirty="0">
                <a:latin typeface="Calibri"/>
                <a:cs typeface="Calibri"/>
              </a:rPr>
              <a:t>grievance </a:t>
            </a:r>
            <a:r>
              <a:rPr sz="2000" spc="-30" dirty="0">
                <a:latin typeface="Calibri"/>
                <a:cs typeface="Calibri"/>
              </a:rPr>
              <a:t>process must </a:t>
            </a:r>
            <a:r>
              <a:rPr sz="2000" spc="-35" dirty="0">
                <a:latin typeface="Calibri"/>
                <a:cs typeface="Calibri"/>
              </a:rPr>
              <a:t>treat </a:t>
            </a:r>
            <a:r>
              <a:rPr sz="2000" spc="-5" dirty="0">
                <a:latin typeface="Calibri"/>
                <a:cs typeface="Calibri"/>
              </a:rPr>
              <a:t>complainants </a:t>
            </a:r>
            <a:r>
              <a:rPr sz="2000" dirty="0">
                <a:latin typeface="Calibri"/>
                <a:cs typeface="Calibri"/>
              </a:rPr>
              <a:t>and  </a:t>
            </a:r>
            <a:r>
              <a:rPr sz="2000" spc="-15" dirty="0">
                <a:latin typeface="Calibri"/>
                <a:cs typeface="Calibri"/>
              </a:rPr>
              <a:t>respondents </a:t>
            </a:r>
            <a:r>
              <a:rPr sz="2000" spc="-5" dirty="0">
                <a:latin typeface="Calibri"/>
                <a:cs typeface="Calibri"/>
              </a:rPr>
              <a:t>equitably by </a:t>
            </a:r>
            <a:r>
              <a:rPr sz="2000" dirty="0">
                <a:latin typeface="Calibri"/>
                <a:cs typeface="Calibri"/>
              </a:rPr>
              <a:t>(1) </a:t>
            </a:r>
            <a:r>
              <a:rPr sz="2000" spc="-30" dirty="0">
                <a:latin typeface="Calibri"/>
                <a:cs typeface="Calibri"/>
              </a:rPr>
              <a:t>providing </a:t>
            </a:r>
            <a:r>
              <a:rPr sz="2000" spc="-5" dirty="0">
                <a:latin typeface="Calibri"/>
                <a:cs typeface="Calibri"/>
              </a:rPr>
              <a:t>remedies </a:t>
            </a:r>
            <a:r>
              <a:rPr sz="2000" spc="-25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a  </a:t>
            </a:r>
            <a:r>
              <a:rPr sz="2000" spc="-5" dirty="0">
                <a:latin typeface="Calibri"/>
                <a:cs typeface="Calibri"/>
              </a:rPr>
              <a:t>complainant </a:t>
            </a:r>
            <a:r>
              <a:rPr sz="2000" spc="-15" dirty="0">
                <a:latin typeface="Calibri"/>
                <a:cs typeface="Calibri"/>
              </a:rPr>
              <a:t>where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30" dirty="0">
                <a:latin typeface="Calibri"/>
                <a:cs typeface="Calibri"/>
              </a:rPr>
              <a:t>determination </a:t>
            </a:r>
            <a:r>
              <a:rPr sz="2000" spc="-5" dirty="0">
                <a:latin typeface="Calibri"/>
                <a:cs typeface="Calibri"/>
              </a:rPr>
              <a:t>of responsibility </a:t>
            </a:r>
            <a:r>
              <a:rPr sz="2000" spc="-30" dirty="0">
                <a:latin typeface="Calibri"/>
                <a:cs typeface="Calibri"/>
              </a:rPr>
              <a:t>for</a:t>
            </a:r>
            <a:r>
              <a:rPr sz="2000" spc="-18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sexual  </a:t>
            </a:r>
            <a:r>
              <a:rPr sz="2000" spc="-30" dirty="0">
                <a:latin typeface="Calibri"/>
                <a:cs typeface="Calibri"/>
              </a:rPr>
              <a:t>harassment </a:t>
            </a:r>
            <a:r>
              <a:rPr sz="2000" dirty="0">
                <a:latin typeface="Calibri"/>
                <a:cs typeface="Calibri"/>
              </a:rPr>
              <a:t>has </a:t>
            </a:r>
            <a:r>
              <a:rPr sz="2000" spc="-5" dirty="0">
                <a:latin typeface="Calibri"/>
                <a:cs typeface="Calibri"/>
              </a:rPr>
              <a:t>been </a:t>
            </a:r>
            <a:r>
              <a:rPr sz="2000" dirty="0">
                <a:latin typeface="Calibri"/>
                <a:cs typeface="Calibri"/>
              </a:rPr>
              <a:t>made </a:t>
            </a:r>
            <a:r>
              <a:rPr sz="2000" spc="-30" dirty="0">
                <a:latin typeface="Calibri"/>
                <a:cs typeface="Calibri"/>
              </a:rPr>
              <a:t>against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5" dirty="0">
                <a:latin typeface="Calibri"/>
                <a:cs typeface="Calibri"/>
              </a:rPr>
              <a:t>respondent; </a:t>
            </a:r>
            <a:r>
              <a:rPr sz="2000" dirty="0">
                <a:latin typeface="Calibri"/>
                <a:cs typeface="Calibri"/>
              </a:rPr>
              <a:t>and (2) </a:t>
            </a:r>
            <a:r>
              <a:rPr sz="2000" spc="-25" dirty="0">
                <a:latin typeface="Calibri"/>
                <a:cs typeface="Calibri"/>
              </a:rPr>
              <a:t>by  </a:t>
            </a:r>
            <a:r>
              <a:rPr sz="2000" spc="-30" dirty="0">
                <a:latin typeface="Calibri"/>
                <a:cs typeface="Calibri"/>
              </a:rPr>
              <a:t>following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15" dirty="0">
                <a:latin typeface="Calibri"/>
                <a:cs typeface="Calibri"/>
              </a:rPr>
              <a:t>grievance </a:t>
            </a:r>
            <a:r>
              <a:rPr sz="2000" spc="-30" dirty="0">
                <a:latin typeface="Calibri"/>
                <a:cs typeface="Calibri"/>
              </a:rPr>
              <a:t>process </a:t>
            </a:r>
            <a:r>
              <a:rPr sz="2000" spc="-5" dirty="0">
                <a:latin typeface="Calibri"/>
                <a:cs typeface="Calibri"/>
              </a:rPr>
              <a:t>that complies with </a:t>
            </a:r>
            <a:r>
              <a:rPr sz="2000" dirty="0">
                <a:latin typeface="Calibri"/>
                <a:cs typeface="Calibri"/>
              </a:rPr>
              <a:t>the  </a:t>
            </a:r>
            <a:r>
              <a:rPr sz="2000" spc="-30" dirty="0">
                <a:latin typeface="Calibri"/>
                <a:cs typeface="Calibri"/>
              </a:rPr>
              <a:t>regulations </a:t>
            </a:r>
            <a:r>
              <a:rPr sz="2000" spc="-35" dirty="0">
                <a:latin typeface="Calibri"/>
                <a:cs typeface="Calibri"/>
              </a:rPr>
              <a:t>before </a:t>
            </a:r>
            <a:r>
              <a:rPr sz="2000" spc="-5" dirty="0">
                <a:latin typeface="Calibri"/>
                <a:cs typeface="Calibri"/>
              </a:rPr>
              <a:t>imposi</a:t>
            </a:r>
            <a:r>
              <a:rPr lang="en-US" sz="2000" spc="-5" dirty="0">
                <a:latin typeface="Calibri"/>
                <a:cs typeface="Calibri"/>
              </a:rPr>
              <a:t>ng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any </a:t>
            </a:r>
            <a:r>
              <a:rPr sz="2000" spc="-5" dirty="0">
                <a:latin typeface="Calibri"/>
                <a:cs typeface="Calibri"/>
              </a:rPr>
              <a:t>disciplinary sanctions </a:t>
            </a:r>
            <a:r>
              <a:rPr sz="2000" spc="-30" dirty="0">
                <a:latin typeface="Calibri"/>
                <a:cs typeface="Calibri"/>
              </a:rPr>
              <a:t>against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30" dirty="0">
                <a:latin typeface="Calibri"/>
                <a:cs typeface="Calibri"/>
              </a:rPr>
              <a:t>respondent </a:t>
            </a:r>
            <a:r>
              <a:rPr sz="2000" dirty="0">
                <a:latin typeface="Calibri"/>
                <a:cs typeface="Calibri"/>
              </a:rPr>
              <a:t>(other than </a:t>
            </a:r>
            <a:r>
              <a:rPr sz="2000" spc="-15" dirty="0">
                <a:latin typeface="Calibri"/>
                <a:cs typeface="Calibri"/>
              </a:rPr>
              <a:t>emergency </a:t>
            </a:r>
            <a:r>
              <a:rPr sz="2000" spc="-35" dirty="0">
                <a:latin typeface="Calibri"/>
                <a:cs typeface="Calibri"/>
              </a:rPr>
              <a:t>removals </a:t>
            </a:r>
            <a:r>
              <a:rPr sz="2000" dirty="0">
                <a:latin typeface="Calibri"/>
                <a:cs typeface="Calibri"/>
              </a:rPr>
              <a:t>and  </a:t>
            </a:r>
            <a:r>
              <a:rPr sz="2000" spc="-35" dirty="0">
                <a:latin typeface="Calibri"/>
                <a:cs typeface="Calibri"/>
              </a:rPr>
              <a:t>administrative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leaves).</a:t>
            </a:r>
            <a:endParaRPr sz="2000" dirty="0">
              <a:latin typeface="Calibri"/>
              <a:cs typeface="Calibri"/>
            </a:endParaRPr>
          </a:p>
          <a:p>
            <a:pPr marL="13335" marR="120014" indent="-635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latin typeface="Calibri"/>
                <a:cs typeface="Calibri"/>
              </a:rPr>
              <a:t>Complainants </a:t>
            </a:r>
            <a:r>
              <a:rPr sz="2000" spc="-10" dirty="0">
                <a:latin typeface="Calibri"/>
                <a:cs typeface="Calibri"/>
              </a:rPr>
              <a:t>and </a:t>
            </a:r>
            <a:r>
              <a:rPr sz="2000" spc="-30" dirty="0">
                <a:latin typeface="Calibri"/>
                <a:cs typeface="Calibri"/>
              </a:rPr>
              <a:t>Respondents </a:t>
            </a:r>
            <a:r>
              <a:rPr sz="2000" spc="-35" dirty="0">
                <a:latin typeface="Calibri"/>
                <a:cs typeface="Calibri"/>
              </a:rPr>
              <a:t>have </a:t>
            </a:r>
            <a:r>
              <a:rPr sz="2000" spc="-10" dirty="0">
                <a:latin typeface="Calibri"/>
                <a:cs typeface="Calibri"/>
              </a:rPr>
              <a:t>equal </a:t>
            </a:r>
            <a:r>
              <a:rPr sz="2000" spc="-15" dirty="0">
                <a:latin typeface="Calibri"/>
                <a:cs typeface="Calibri"/>
              </a:rPr>
              <a:t>opportunity </a:t>
            </a:r>
            <a:r>
              <a:rPr sz="2000" spc="-10" dirty="0">
                <a:latin typeface="Calibri"/>
                <a:cs typeface="Calibri"/>
              </a:rPr>
              <a:t>in the  </a:t>
            </a:r>
            <a:r>
              <a:rPr sz="2000" spc="-35" dirty="0">
                <a:latin typeface="Calibri"/>
                <a:cs typeface="Calibri"/>
              </a:rPr>
              <a:t>investigation </a:t>
            </a:r>
            <a:r>
              <a:rPr sz="2000" spc="-10" dirty="0">
                <a:latin typeface="Calibri"/>
                <a:cs typeface="Calibri"/>
              </a:rPr>
              <a:t>and </a:t>
            </a:r>
            <a:r>
              <a:rPr sz="2000" spc="-15" dirty="0">
                <a:latin typeface="Calibri"/>
                <a:cs typeface="Calibri"/>
              </a:rPr>
              <a:t>decision-making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processes.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79675" y="6453308"/>
            <a:ext cx="33496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0"/>
              </a:lnSpc>
            </a:pP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Copyright</a:t>
            </a:r>
            <a:r>
              <a:rPr sz="1000" spc="-4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2020 -</a:t>
            </a:r>
            <a:r>
              <a:rPr sz="1000" spc="-10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Hauser,</a:t>
            </a:r>
            <a:r>
              <a:rPr sz="1000" spc="-5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Izzo, Petrarca,</a:t>
            </a:r>
            <a:r>
              <a:rPr sz="1000" spc="-3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Gleason</a:t>
            </a:r>
            <a:r>
              <a:rPr sz="1000" spc="-2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5" dirty="0">
                <a:solidFill>
                  <a:srgbClr val="7C7C7C"/>
                </a:solidFill>
                <a:latin typeface="Corbel"/>
                <a:cs typeface="Corbel"/>
              </a:rPr>
              <a:t>&amp; Stillman,</a:t>
            </a:r>
            <a:r>
              <a:rPr sz="1000" spc="-85" dirty="0">
                <a:solidFill>
                  <a:srgbClr val="7C7C7C"/>
                </a:solidFill>
                <a:latin typeface="Corbel"/>
                <a:cs typeface="Corbel"/>
              </a:rPr>
              <a:t> </a:t>
            </a:r>
            <a:r>
              <a:rPr sz="1000" spc="-15" dirty="0">
                <a:solidFill>
                  <a:srgbClr val="7C7C7C"/>
                </a:solidFill>
                <a:latin typeface="Corbel"/>
                <a:cs typeface="Corbel"/>
              </a:rPr>
              <a:t>LLC</a:t>
            </a:r>
            <a:endParaRPr sz="1000">
              <a:latin typeface="Corbel"/>
              <a:cs typeface="Corbe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48233" y="1002474"/>
            <a:ext cx="7128509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13990" marR="5080" indent="-2701925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orbel"/>
                <a:cs typeface="Corbel"/>
              </a:rPr>
              <a:t>OVERVIEW</a:t>
            </a:r>
            <a:r>
              <a:rPr sz="3200" b="1" spc="-280" dirty="0">
                <a:latin typeface="Corbel"/>
                <a:cs typeface="Corbel"/>
              </a:rPr>
              <a:t> </a:t>
            </a:r>
            <a:r>
              <a:rPr sz="3200" b="1" dirty="0">
                <a:latin typeface="Corbel"/>
                <a:cs typeface="Corbel"/>
              </a:rPr>
              <a:t>OF</a:t>
            </a:r>
            <a:r>
              <a:rPr sz="3200" b="1" spc="-280" dirty="0">
                <a:latin typeface="Corbel"/>
                <a:cs typeface="Corbel"/>
              </a:rPr>
              <a:t> </a:t>
            </a:r>
            <a:r>
              <a:rPr sz="3200" b="1" spc="-5" dirty="0">
                <a:latin typeface="Corbel"/>
                <a:cs typeface="Corbel"/>
              </a:rPr>
              <a:t>THE</a:t>
            </a:r>
            <a:r>
              <a:rPr sz="3200" b="1" spc="-290" dirty="0">
                <a:latin typeface="Corbel"/>
                <a:cs typeface="Corbel"/>
              </a:rPr>
              <a:t> </a:t>
            </a:r>
            <a:r>
              <a:rPr sz="3200" b="1" dirty="0">
                <a:latin typeface="Corbel"/>
                <a:cs typeface="Corbel"/>
              </a:rPr>
              <a:t>TITLE</a:t>
            </a:r>
            <a:r>
              <a:rPr sz="3200" b="1" spc="-55" dirty="0">
                <a:latin typeface="Corbel"/>
                <a:cs typeface="Corbel"/>
              </a:rPr>
              <a:t> </a:t>
            </a:r>
            <a:r>
              <a:rPr sz="3200" b="1" dirty="0">
                <a:latin typeface="Corbel"/>
                <a:cs typeface="Corbel"/>
              </a:rPr>
              <a:t>IX</a:t>
            </a:r>
            <a:r>
              <a:rPr sz="3200" b="1" spc="-175" dirty="0">
                <a:latin typeface="Corbel"/>
                <a:cs typeface="Corbel"/>
              </a:rPr>
              <a:t> </a:t>
            </a:r>
            <a:r>
              <a:rPr sz="3200" b="1" spc="-20" dirty="0">
                <a:latin typeface="Corbel"/>
                <a:cs typeface="Corbel"/>
              </a:rPr>
              <a:t>GRIEVANCE  </a:t>
            </a:r>
            <a:r>
              <a:rPr sz="3200" b="1" spc="-5" dirty="0">
                <a:latin typeface="Corbel"/>
                <a:cs typeface="Corbel"/>
              </a:rPr>
              <a:t>PROCESS</a:t>
            </a:r>
            <a:endParaRPr sz="3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31"/>
            <a:ext cx="9144000" cy="524510"/>
            <a:chOff x="0" y="6333731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799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55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31"/>
              <a:ext cx="9144000" cy="66675"/>
            </a:xfrm>
            <a:custGeom>
              <a:avLst/>
              <a:gdLst/>
              <a:ahLst/>
              <a:cxnLst/>
              <a:rect l="l" t="t" r="r" b="b"/>
              <a:pathLst>
                <a:path w="9144000" h="66675">
                  <a:moveTo>
                    <a:pt x="9144000" y="0"/>
                  </a:moveTo>
                  <a:lnTo>
                    <a:pt x="0" y="0"/>
                  </a:lnTo>
                  <a:lnTo>
                    <a:pt x="0" y="66560"/>
                  </a:lnTo>
                  <a:lnTo>
                    <a:pt x="9144000" y="665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A22D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14120" marR="5080" indent="675005">
              <a:lnSpc>
                <a:spcPts val="3710"/>
              </a:lnSpc>
              <a:spcBef>
                <a:spcPts val="730"/>
              </a:spcBef>
            </a:pPr>
            <a:r>
              <a:rPr b="0" spc="-20" dirty="0">
                <a:latin typeface="Calibri"/>
                <a:cs typeface="Calibri"/>
              </a:rPr>
              <a:t>WHO CAN </a:t>
            </a:r>
            <a:r>
              <a:rPr b="0" spc="-100" dirty="0">
                <a:latin typeface="Calibri"/>
                <a:cs typeface="Calibri"/>
              </a:rPr>
              <a:t>FACILITATE </a:t>
            </a:r>
            <a:r>
              <a:rPr b="0" spc="-45" dirty="0">
                <a:latin typeface="Calibri"/>
                <a:cs typeface="Calibri"/>
              </a:rPr>
              <a:t>AN  INFORMAL </a:t>
            </a:r>
            <a:r>
              <a:rPr b="0" spc="-60" dirty="0">
                <a:latin typeface="Calibri"/>
                <a:cs typeface="Calibri"/>
              </a:rPr>
              <a:t>RESOLUTION?</a:t>
            </a:r>
            <a:r>
              <a:rPr b="0" spc="-520" dirty="0">
                <a:latin typeface="Calibri"/>
                <a:cs typeface="Calibri"/>
              </a:rPr>
              <a:t> </a:t>
            </a:r>
            <a:r>
              <a:rPr b="0" spc="-55" dirty="0">
                <a:latin typeface="Calibri"/>
                <a:cs typeface="Calibri"/>
              </a:rPr>
              <a:t>(cont.)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00681" y="1787949"/>
            <a:ext cx="4528185" cy="203708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20" dirty="0">
                <a:latin typeface="Calibri"/>
                <a:cs typeface="Calibri"/>
              </a:rPr>
              <a:t>person </a:t>
            </a:r>
            <a:r>
              <a:rPr sz="2400" spc="-25" dirty="0">
                <a:latin typeface="Calibri"/>
                <a:cs typeface="Calibri"/>
              </a:rPr>
              <a:t>facilitating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25" dirty="0">
                <a:latin typeface="Calibri"/>
                <a:cs typeface="Calibri"/>
              </a:rPr>
              <a:t>Informal  </a:t>
            </a:r>
            <a:r>
              <a:rPr sz="2400" spc="-30" dirty="0">
                <a:latin typeface="Calibri"/>
                <a:cs typeface="Calibri"/>
              </a:rPr>
              <a:t>Resolution </a:t>
            </a:r>
            <a:r>
              <a:rPr sz="2400" spc="-40" dirty="0">
                <a:latin typeface="Calibri"/>
                <a:cs typeface="Calibri"/>
              </a:rPr>
              <a:t>may </a:t>
            </a:r>
            <a:r>
              <a:rPr sz="2400" spc="-5" dirty="0">
                <a:latin typeface="Calibri"/>
                <a:cs typeface="Calibri"/>
              </a:rPr>
              <a:t>not be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same  </a:t>
            </a:r>
            <a:r>
              <a:rPr sz="2400" spc="-30" dirty="0">
                <a:latin typeface="Calibri"/>
                <a:cs typeface="Calibri"/>
              </a:rPr>
              <a:t>person </a:t>
            </a:r>
            <a:r>
              <a:rPr sz="2400" dirty="0">
                <a:latin typeface="Calibri"/>
                <a:cs typeface="Calibri"/>
              </a:rPr>
              <a:t>who will act as the  </a:t>
            </a:r>
            <a:r>
              <a:rPr sz="2400" spc="-90" dirty="0">
                <a:latin typeface="Calibri"/>
                <a:cs typeface="Calibri"/>
              </a:rPr>
              <a:t>investigator, </a:t>
            </a:r>
            <a:r>
              <a:rPr sz="2400" spc="-5" dirty="0">
                <a:latin typeface="Calibri"/>
                <a:cs typeface="Calibri"/>
              </a:rPr>
              <a:t>decision </a:t>
            </a:r>
            <a:r>
              <a:rPr sz="2400" spc="-35" dirty="0">
                <a:latin typeface="Calibri"/>
                <a:cs typeface="Calibri"/>
              </a:rPr>
              <a:t>maker </a:t>
            </a:r>
            <a:r>
              <a:rPr sz="2400" spc="-5" dirty="0">
                <a:latin typeface="Calibri"/>
                <a:cs typeface="Calibri"/>
              </a:rPr>
              <a:t>or</a:t>
            </a:r>
            <a:r>
              <a:rPr sz="2400" spc="-4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appeal  </a:t>
            </a:r>
            <a:r>
              <a:rPr sz="2400" spc="-5" dirty="0">
                <a:latin typeface="Calibri"/>
                <a:cs typeface="Calibri"/>
              </a:rPr>
              <a:t>decision </a:t>
            </a:r>
            <a:r>
              <a:rPr sz="2400" spc="-65" dirty="0">
                <a:latin typeface="Calibri"/>
                <a:cs typeface="Calibri"/>
              </a:rPr>
              <a:t>maker </a:t>
            </a:r>
            <a:r>
              <a:rPr sz="2400" spc="-20" dirty="0">
                <a:latin typeface="Calibri"/>
                <a:cs typeface="Calibri"/>
              </a:rPr>
              <a:t>in </a:t>
            </a:r>
            <a:r>
              <a:rPr sz="2400" spc="-30" dirty="0">
                <a:latin typeface="Calibri"/>
                <a:cs typeface="Calibri"/>
              </a:rPr>
              <a:t>the </a:t>
            </a:r>
            <a:r>
              <a:rPr sz="2400" spc="-60" dirty="0">
                <a:latin typeface="Calibri"/>
                <a:cs typeface="Calibri"/>
              </a:rPr>
              <a:t>grievance  </a:t>
            </a:r>
            <a:r>
              <a:rPr sz="2400" spc="-70" dirty="0">
                <a:latin typeface="Calibri"/>
                <a:cs typeface="Calibri"/>
              </a:rPr>
              <a:t>process.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002782" y="1903222"/>
            <a:ext cx="2378075" cy="3496310"/>
            <a:chOff x="6002782" y="1903222"/>
            <a:chExt cx="2378075" cy="3496310"/>
          </a:xfrm>
        </p:grpSpPr>
        <p:sp>
          <p:nvSpPr>
            <p:cNvPr id="9" name="object 9"/>
            <p:cNvSpPr/>
            <p:nvPr/>
          </p:nvSpPr>
          <p:spPr>
            <a:xfrm>
              <a:off x="6015228" y="2561844"/>
              <a:ext cx="2139683" cy="221437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09132" y="1909572"/>
              <a:ext cx="2365375" cy="3483610"/>
            </a:xfrm>
            <a:custGeom>
              <a:avLst/>
              <a:gdLst/>
              <a:ahLst/>
              <a:cxnLst/>
              <a:rect l="l" t="t" r="r" b="b"/>
              <a:pathLst>
                <a:path w="2365375" h="3483610">
                  <a:moveTo>
                    <a:pt x="0" y="0"/>
                  </a:moveTo>
                  <a:lnTo>
                    <a:pt x="2365248" y="0"/>
                  </a:lnTo>
                  <a:lnTo>
                    <a:pt x="2365248" y="3483610"/>
                  </a:lnTo>
                  <a:lnTo>
                    <a:pt x="0" y="348361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A22D0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871547" y="6580243"/>
            <a:ext cx="332676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COPYRIGHT</a:t>
            </a:r>
            <a:r>
              <a:rPr sz="9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2020</a:t>
            </a:r>
            <a:r>
              <a:rPr sz="9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9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HAUSER,</a:t>
            </a:r>
            <a:r>
              <a:rPr sz="9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IZZO,</a:t>
            </a:r>
            <a:r>
              <a:rPr sz="9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PETRARCA,</a:t>
            </a:r>
            <a:r>
              <a:rPr sz="9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FFFFFF"/>
                </a:solidFill>
                <a:latin typeface="Calibri"/>
                <a:cs typeface="Calibri"/>
              </a:rPr>
              <a:t>GLEASON&amp;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STILLMAN,LLC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333731"/>
            <a:ext cx="9144000" cy="524510"/>
            <a:chOff x="0" y="6333731"/>
            <a:chExt cx="9144000" cy="524510"/>
          </a:xfrm>
        </p:grpSpPr>
        <p:sp>
          <p:nvSpPr>
            <p:cNvPr id="3" name="object 3"/>
            <p:cNvSpPr/>
            <p:nvPr/>
          </p:nvSpPr>
          <p:spPr>
            <a:xfrm>
              <a:off x="0" y="6400799"/>
              <a:ext cx="9144000" cy="457200"/>
            </a:xfrm>
            <a:custGeom>
              <a:avLst/>
              <a:gdLst/>
              <a:ahLst/>
              <a:cxnLst/>
              <a:rect l="l" t="t" r="r" b="b"/>
              <a:pathLst>
                <a:path w="9144000" h="457200">
                  <a:moveTo>
                    <a:pt x="9144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9144000" y="4572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D255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6333731"/>
              <a:ext cx="9144000" cy="66675"/>
            </a:xfrm>
            <a:custGeom>
              <a:avLst/>
              <a:gdLst/>
              <a:ahLst/>
              <a:cxnLst/>
              <a:rect l="l" t="t" r="r" b="b"/>
              <a:pathLst>
                <a:path w="9144000" h="66675">
                  <a:moveTo>
                    <a:pt x="9144000" y="0"/>
                  </a:moveTo>
                  <a:lnTo>
                    <a:pt x="0" y="0"/>
                  </a:lnTo>
                  <a:lnTo>
                    <a:pt x="0" y="66560"/>
                  </a:lnTo>
                  <a:lnTo>
                    <a:pt x="9144000" y="6656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A22D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94588" y="1737360"/>
            <a:ext cx="7475220" cy="0"/>
          </a:xfrm>
          <a:custGeom>
            <a:avLst/>
            <a:gdLst/>
            <a:ahLst/>
            <a:cxnLst/>
            <a:rect l="l" t="t" r="r" b="b"/>
            <a:pathLst>
              <a:path w="7475220">
                <a:moveTo>
                  <a:pt x="0" y="0"/>
                </a:moveTo>
                <a:lnTo>
                  <a:pt x="7475220" y="0"/>
                </a:lnTo>
              </a:path>
            </a:pathLst>
          </a:custGeom>
          <a:ln w="6350">
            <a:solidFill>
              <a:srgbClr val="7C7C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384201" y="1043875"/>
            <a:ext cx="43561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0" dirty="0">
                <a:latin typeface="Calibri"/>
                <a:cs typeface="Calibri"/>
              </a:rPr>
              <a:t>INFORMAL</a:t>
            </a:r>
            <a:r>
              <a:rPr sz="3600" spc="-395" dirty="0">
                <a:latin typeface="Calibri"/>
                <a:cs typeface="Calibri"/>
              </a:rPr>
              <a:t> </a:t>
            </a:r>
            <a:r>
              <a:rPr sz="3600" spc="-90" dirty="0">
                <a:latin typeface="Calibri"/>
                <a:cs typeface="Calibri"/>
              </a:rPr>
              <a:t>RESOLUTION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2887" y="2017763"/>
            <a:ext cx="6992620" cy="72199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ts val="2600"/>
              </a:lnSpc>
              <a:spcBef>
                <a:spcPts val="420"/>
              </a:spcBef>
            </a:pPr>
            <a:r>
              <a:rPr sz="2400" spc="-20" dirty="0">
                <a:latin typeface="Calibri"/>
                <a:cs typeface="Calibri"/>
              </a:rPr>
              <a:t>Informal Resolution </a:t>
            </a:r>
            <a:r>
              <a:rPr sz="2400" spc="-100" dirty="0">
                <a:latin typeface="Calibri"/>
                <a:cs typeface="Calibri"/>
              </a:rPr>
              <a:t>MAY </a:t>
            </a:r>
            <a:r>
              <a:rPr sz="2400" spc="-40" dirty="0">
                <a:latin typeface="Calibri"/>
                <a:cs typeface="Calibri"/>
              </a:rPr>
              <a:t>NOT </a:t>
            </a:r>
            <a:r>
              <a:rPr sz="2400" spc="-5" dirty="0">
                <a:latin typeface="Calibri"/>
                <a:cs typeface="Calibri"/>
              </a:rPr>
              <a:t>be </a:t>
            </a:r>
            <a:r>
              <a:rPr sz="2400" spc="-10" dirty="0">
                <a:latin typeface="Calibri"/>
                <a:cs typeface="Calibri"/>
              </a:rPr>
              <a:t>used </a:t>
            </a:r>
            <a:r>
              <a:rPr sz="2400" spc="-20" dirty="0">
                <a:latin typeface="Calibri"/>
                <a:cs typeface="Calibri"/>
              </a:rPr>
              <a:t>to </a:t>
            </a:r>
            <a:r>
              <a:rPr sz="2400" spc="-25" dirty="0">
                <a:latin typeface="Calibri"/>
                <a:cs typeface="Calibri"/>
              </a:rPr>
              <a:t>resolve  </a:t>
            </a:r>
            <a:r>
              <a:rPr sz="2400" spc="-30" dirty="0">
                <a:latin typeface="Calibri"/>
                <a:cs typeface="Calibri"/>
              </a:rPr>
              <a:t>allegations </a:t>
            </a:r>
            <a:r>
              <a:rPr sz="2400" spc="-25" dirty="0">
                <a:latin typeface="Calibri"/>
                <a:cs typeface="Calibri"/>
              </a:rPr>
              <a:t>that </a:t>
            </a:r>
            <a:r>
              <a:rPr sz="2400" dirty="0">
                <a:latin typeface="Calibri"/>
                <a:cs typeface="Calibri"/>
              </a:rPr>
              <a:t>an </a:t>
            </a:r>
            <a:r>
              <a:rPr sz="2400" spc="-20" dirty="0">
                <a:latin typeface="Calibri"/>
                <a:cs typeface="Calibri"/>
              </a:rPr>
              <a:t>employee </a:t>
            </a:r>
            <a:r>
              <a:rPr sz="2400" spc="-30" dirty="0">
                <a:latin typeface="Calibri"/>
                <a:cs typeface="Calibri"/>
              </a:rPr>
              <a:t>sexually harassed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student.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83051" y="3162300"/>
            <a:ext cx="2759963" cy="30388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871547" y="6580243"/>
            <a:ext cx="3326765" cy="13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COPYRIGHT</a:t>
            </a:r>
            <a:r>
              <a:rPr sz="9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2020</a:t>
            </a:r>
            <a:r>
              <a:rPr sz="9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9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HAUSER,</a:t>
            </a:r>
            <a:r>
              <a:rPr sz="9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IZZO,</a:t>
            </a:r>
            <a:r>
              <a:rPr sz="9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PETRARCA,</a:t>
            </a:r>
            <a:r>
              <a:rPr sz="9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5" dirty="0">
                <a:solidFill>
                  <a:srgbClr val="FFFFFF"/>
                </a:solidFill>
                <a:latin typeface="Calibri"/>
                <a:cs typeface="Calibri"/>
              </a:rPr>
              <a:t>GLEASON&amp;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STILLMAN,LLC</a:t>
            </a:r>
            <a:endParaRPr sz="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92155" y="787248"/>
            <a:ext cx="404304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4D1334"/>
                </a:solidFill>
                <a:latin typeface="Gill Sans MT"/>
                <a:cs typeface="Gill Sans MT"/>
              </a:rPr>
              <a:t>TITLE </a:t>
            </a:r>
            <a:r>
              <a:rPr sz="3200" b="1" dirty="0">
                <a:solidFill>
                  <a:srgbClr val="4D1334"/>
                </a:solidFill>
                <a:latin typeface="Gill Sans MT"/>
                <a:cs typeface="Gill Sans MT"/>
              </a:rPr>
              <a:t>IX</a:t>
            </a:r>
            <a:r>
              <a:rPr sz="3200" b="1" spc="-650" dirty="0">
                <a:solidFill>
                  <a:srgbClr val="4D1334"/>
                </a:solidFill>
                <a:latin typeface="Gill Sans MT"/>
                <a:cs typeface="Gill Sans MT"/>
              </a:rPr>
              <a:t> </a:t>
            </a:r>
            <a:r>
              <a:rPr sz="3200" b="1" spc="-5" dirty="0">
                <a:solidFill>
                  <a:srgbClr val="4D1334"/>
                </a:solidFill>
                <a:latin typeface="Gill Sans MT"/>
                <a:cs typeface="Gill Sans MT"/>
              </a:rPr>
              <a:t>TRAINING</a:t>
            </a:r>
            <a:endParaRPr sz="32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94488" y="1676749"/>
            <a:ext cx="3461385" cy="95885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5080" indent="935355">
              <a:lnSpc>
                <a:spcPts val="3510"/>
              </a:lnSpc>
              <a:spcBef>
                <a:spcPts val="495"/>
              </a:spcBef>
            </a:pPr>
            <a:r>
              <a:rPr sz="3200" b="1" spc="-235" dirty="0">
                <a:solidFill>
                  <a:srgbClr val="4D1334"/>
                </a:solidFill>
                <a:latin typeface="Gill Sans MT"/>
                <a:cs typeface="Gill Sans MT"/>
              </a:rPr>
              <a:t>PART </a:t>
            </a:r>
            <a:r>
              <a:rPr lang="en-US" sz="3200" b="1" spc="-235" dirty="0">
                <a:solidFill>
                  <a:srgbClr val="4D1334"/>
                </a:solidFill>
                <a:latin typeface="Gill Sans MT"/>
                <a:cs typeface="Gill Sans MT"/>
              </a:rPr>
              <a:t> </a:t>
            </a:r>
            <a:r>
              <a:rPr sz="3200" b="1" dirty="0">
                <a:solidFill>
                  <a:srgbClr val="4D1334"/>
                </a:solidFill>
                <a:latin typeface="Gill Sans MT"/>
                <a:cs typeface="Gill Sans MT"/>
              </a:rPr>
              <a:t>V:  COOR</a:t>
            </a:r>
            <a:r>
              <a:rPr sz="3200" b="1" spc="-10" dirty="0">
                <a:solidFill>
                  <a:srgbClr val="4D1334"/>
                </a:solidFill>
                <a:latin typeface="Gill Sans MT"/>
                <a:cs typeface="Gill Sans MT"/>
              </a:rPr>
              <a:t>DI</a:t>
            </a:r>
            <a:r>
              <a:rPr sz="3200" b="1" spc="-20" dirty="0">
                <a:solidFill>
                  <a:srgbClr val="4D1334"/>
                </a:solidFill>
                <a:latin typeface="Gill Sans MT"/>
                <a:cs typeface="Gill Sans MT"/>
              </a:rPr>
              <a:t>N</a:t>
            </a:r>
            <a:r>
              <a:rPr sz="3200" b="1" spc="-785" dirty="0">
                <a:solidFill>
                  <a:srgbClr val="4D1334"/>
                </a:solidFill>
                <a:latin typeface="Gill Sans MT"/>
                <a:cs typeface="Gill Sans MT"/>
              </a:rPr>
              <a:t>A</a:t>
            </a:r>
            <a:r>
              <a:rPr sz="3200" b="1" spc="-409" dirty="0">
                <a:solidFill>
                  <a:srgbClr val="4D1334"/>
                </a:solidFill>
                <a:latin typeface="Gill Sans MT"/>
                <a:cs typeface="Gill Sans MT"/>
              </a:rPr>
              <a:t>T</a:t>
            </a:r>
            <a:r>
              <a:rPr sz="3200" b="1" spc="-10" dirty="0">
                <a:solidFill>
                  <a:srgbClr val="4D1334"/>
                </a:solidFill>
                <a:latin typeface="Gill Sans MT"/>
                <a:cs typeface="Gill Sans MT"/>
              </a:rPr>
              <a:t>O</a:t>
            </a:r>
            <a:r>
              <a:rPr sz="3200" b="1" spc="-25" dirty="0">
                <a:solidFill>
                  <a:srgbClr val="4D1334"/>
                </a:solidFill>
                <a:latin typeface="Gill Sans MT"/>
                <a:cs typeface="Gill Sans MT"/>
              </a:rPr>
              <a:t>R</a:t>
            </a:r>
            <a:r>
              <a:rPr sz="3200" b="1" dirty="0">
                <a:solidFill>
                  <a:srgbClr val="4D1334"/>
                </a:solidFill>
                <a:latin typeface="Gill Sans MT"/>
                <a:cs typeface="Gill Sans MT"/>
              </a:rPr>
              <a:t>S</a:t>
            </a:r>
            <a:endParaRPr sz="3200" dirty="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27565" y="3368527"/>
            <a:ext cx="4335780" cy="21929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398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4D1334"/>
                </a:solidFill>
                <a:latin typeface="Gill Sans MT"/>
                <a:cs typeface="Gill Sans MT"/>
              </a:rPr>
              <a:t>PRESENTED </a:t>
            </a:r>
            <a:r>
              <a:rPr sz="2400" b="1" spc="-40" dirty="0">
                <a:solidFill>
                  <a:srgbClr val="4D1334"/>
                </a:solidFill>
                <a:latin typeface="Gill Sans MT"/>
                <a:cs typeface="Gill Sans MT"/>
              </a:rPr>
              <a:t>BY:  </a:t>
            </a:r>
            <a:r>
              <a:rPr sz="2400" b="1" spc="-20" dirty="0">
                <a:solidFill>
                  <a:srgbClr val="4D1334"/>
                </a:solidFill>
                <a:latin typeface="Gill Sans MT"/>
                <a:cs typeface="Gill Sans MT"/>
              </a:rPr>
              <a:t>HAUSER, </a:t>
            </a:r>
            <a:r>
              <a:rPr sz="2400" b="1" spc="-60" dirty="0">
                <a:solidFill>
                  <a:srgbClr val="4D1334"/>
                </a:solidFill>
                <a:latin typeface="Gill Sans MT"/>
                <a:cs typeface="Gill Sans MT"/>
              </a:rPr>
              <a:t>IZZO, </a:t>
            </a:r>
            <a:r>
              <a:rPr sz="2400" b="1" spc="-5" dirty="0">
                <a:solidFill>
                  <a:srgbClr val="4D1334"/>
                </a:solidFill>
                <a:latin typeface="Gill Sans MT"/>
                <a:cs typeface="Gill Sans MT"/>
              </a:rPr>
              <a:t>PETRARCA,  GLEASON </a:t>
            </a:r>
            <a:r>
              <a:rPr sz="2400" b="1" dirty="0">
                <a:solidFill>
                  <a:srgbClr val="4D1334"/>
                </a:solidFill>
                <a:latin typeface="Gill Sans MT"/>
                <a:cs typeface="Gill Sans MT"/>
              </a:rPr>
              <a:t>&amp;</a:t>
            </a:r>
            <a:r>
              <a:rPr sz="2400" b="1" spc="-135" dirty="0">
                <a:solidFill>
                  <a:srgbClr val="4D1334"/>
                </a:solidFill>
                <a:latin typeface="Gill Sans MT"/>
                <a:cs typeface="Gill Sans MT"/>
              </a:rPr>
              <a:t> </a:t>
            </a:r>
            <a:r>
              <a:rPr sz="2400" b="1" dirty="0">
                <a:solidFill>
                  <a:srgbClr val="4D1334"/>
                </a:solidFill>
                <a:latin typeface="Gill Sans MT"/>
                <a:cs typeface="Gill Sans MT"/>
              </a:rPr>
              <a:t>STILLMAN,LLC</a:t>
            </a:r>
            <a:endParaRPr sz="2400" dirty="0">
              <a:latin typeface="Gill Sans MT"/>
              <a:cs typeface="Gill Sans MT"/>
            </a:endParaRPr>
          </a:p>
          <a:p>
            <a:pPr marL="49530" algn="ctr">
              <a:lnSpc>
                <a:spcPct val="100000"/>
              </a:lnSpc>
              <a:spcBef>
                <a:spcPts val="1910"/>
              </a:spcBef>
            </a:pPr>
            <a:r>
              <a:rPr lang="en-US" sz="2000" b="1" spc="-20" dirty="0">
                <a:solidFill>
                  <a:srgbClr val="4D1334"/>
                </a:solidFill>
                <a:latin typeface="Gill Sans MT"/>
                <a:cs typeface="Gill Sans MT"/>
              </a:rPr>
              <a:t>NOVEMBER</a:t>
            </a:r>
            <a:r>
              <a:rPr sz="2000" b="1" spc="-20" dirty="0">
                <a:solidFill>
                  <a:srgbClr val="4D1334"/>
                </a:solidFill>
                <a:latin typeface="Gill Sans MT"/>
                <a:cs typeface="Gill Sans MT"/>
              </a:rPr>
              <a:t>,2020</a:t>
            </a:r>
            <a:endParaRPr lang="en-US" sz="2000" b="1" spc="-20" dirty="0">
              <a:solidFill>
                <a:srgbClr val="4D1334"/>
              </a:solidFill>
              <a:latin typeface="Gill Sans MT"/>
              <a:cs typeface="Gill Sans MT"/>
            </a:endParaRPr>
          </a:p>
          <a:p>
            <a:pPr marL="49530" algn="ctr">
              <a:lnSpc>
                <a:spcPct val="100000"/>
              </a:lnSpc>
              <a:spcBef>
                <a:spcPts val="1910"/>
              </a:spcBef>
            </a:pPr>
            <a:r>
              <a:rPr lang="en-US" sz="1600" b="1" spc="-20" dirty="0">
                <a:solidFill>
                  <a:srgbClr val="4D1334"/>
                </a:solidFill>
                <a:latin typeface="Gill Sans MT"/>
                <a:cs typeface="Gill Sans MT"/>
              </a:rPr>
              <a:t>WWW.HAUSERIZZO.COM</a:t>
            </a:r>
            <a:endParaRPr sz="1600" dirty="0">
              <a:latin typeface="Gill Sans MT"/>
              <a:cs typeface="Gill Sans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3127375" cy="6858634"/>
            <a:chOff x="0" y="0"/>
            <a:chExt cx="3127375" cy="6858634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3098291" cy="6857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12770" y="2286"/>
              <a:ext cx="0" cy="6856730"/>
            </a:xfrm>
            <a:custGeom>
              <a:avLst/>
              <a:gdLst/>
              <a:ahLst/>
              <a:cxnLst/>
              <a:rect l="l" t="t" r="r" b="b"/>
              <a:pathLst>
                <a:path h="6856730">
                  <a:moveTo>
                    <a:pt x="0" y="0"/>
                  </a:moveTo>
                  <a:lnTo>
                    <a:pt x="0" y="6856349"/>
                  </a:lnTo>
                </a:path>
              </a:pathLst>
            </a:custGeom>
            <a:ln w="28575">
              <a:solidFill>
                <a:srgbClr val="4D13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3337559" y="457200"/>
            <a:ext cx="5417820" cy="91440"/>
          </a:xfrm>
          <a:custGeom>
            <a:avLst/>
            <a:gdLst/>
            <a:ahLst/>
            <a:cxnLst/>
            <a:rect l="l" t="t" r="r" b="b"/>
            <a:pathLst>
              <a:path w="5417820" h="91440">
                <a:moveTo>
                  <a:pt x="5417820" y="0"/>
                </a:moveTo>
                <a:lnTo>
                  <a:pt x="0" y="0"/>
                </a:lnTo>
                <a:lnTo>
                  <a:pt x="0" y="91439"/>
                </a:lnTo>
                <a:lnTo>
                  <a:pt x="5417820" y="91439"/>
                </a:lnTo>
                <a:lnTo>
                  <a:pt x="5417820" y="0"/>
                </a:lnTo>
                <a:close/>
              </a:path>
            </a:pathLst>
          </a:custGeom>
          <a:solidFill>
            <a:srgbClr val="CE9E5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47550" y="646605"/>
            <a:ext cx="562737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3085" marR="5080" indent="-54102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DISTRICT </a:t>
            </a:r>
            <a:r>
              <a:rPr sz="2800" b="1" spc="-30" dirty="0">
                <a:solidFill>
                  <a:srgbClr val="902F61"/>
                </a:solidFill>
                <a:latin typeface="Gill Sans MT"/>
                <a:cs typeface="Gill Sans MT"/>
              </a:rPr>
              <a:t>IDENTIFICATION</a:t>
            </a:r>
            <a:r>
              <a:rPr sz="2800" b="1" spc="-1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OF  TITLE </a:t>
            </a:r>
            <a:r>
              <a:rPr sz="2800" b="1" dirty="0">
                <a:solidFill>
                  <a:srgbClr val="902F61"/>
                </a:solidFill>
                <a:latin typeface="Gill Sans MT"/>
                <a:cs typeface="Gill Sans MT"/>
              </a:rPr>
              <a:t>IX</a:t>
            </a:r>
            <a:r>
              <a:rPr sz="2800" b="1" spc="-7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5" dirty="0">
                <a:solidFill>
                  <a:srgbClr val="902F61"/>
                </a:solidFill>
                <a:latin typeface="Gill Sans MT"/>
                <a:cs typeface="Gill Sans MT"/>
              </a:rPr>
              <a:t>COORDINATOR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4126" y="1849743"/>
            <a:ext cx="8083550" cy="2255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14999"/>
              </a:lnSpc>
              <a:spcBef>
                <a:spcPts val="100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5600" algn="l"/>
              </a:tabLst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15" dirty="0">
                <a:solidFill>
                  <a:srgbClr val="3B3B3B"/>
                </a:solidFill>
                <a:latin typeface="Calibri"/>
                <a:cs typeface="Calibri"/>
              </a:rPr>
              <a:t>District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must expressly designate at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least </a:t>
            </a:r>
            <a:r>
              <a:rPr sz="2400" spc="-15" dirty="0">
                <a:solidFill>
                  <a:srgbClr val="3B3B3B"/>
                </a:solidFill>
                <a:latin typeface="Calibri"/>
                <a:cs typeface="Calibri"/>
              </a:rPr>
              <a:t>one employee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as  the </a:t>
            </a:r>
            <a:r>
              <a:rPr sz="2400" spc="25" dirty="0">
                <a:solidFill>
                  <a:srgbClr val="3B3B3B"/>
                </a:solidFill>
                <a:latin typeface="Calibri"/>
                <a:cs typeface="Calibri"/>
              </a:rPr>
              <a:t>“Title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IX</a:t>
            </a:r>
            <a:r>
              <a:rPr sz="2400" spc="-5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90" dirty="0">
                <a:solidFill>
                  <a:srgbClr val="3B3B3B"/>
                </a:solidFill>
                <a:latin typeface="Calibri"/>
                <a:cs typeface="Calibri"/>
              </a:rPr>
              <a:t>Coordinator.”</a:t>
            </a:r>
            <a:endParaRPr sz="2400">
              <a:latin typeface="Calibri"/>
              <a:cs typeface="Calibri"/>
            </a:endParaRPr>
          </a:p>
          <a:p>
            <a:pPr marL="12700" marR="388620" algn="just">
              <a:lnSpc>
                <a:spcPct val="114999"/>
              </a:lnSpc>
              <a:spcBef>
                <a:spcPts val="994"/>
              </a:spcBef>
            </a:pP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(This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is a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significant </a:t>
            </a:r>
            <a:r>
              <a:rPr sz="2400" spc="-15" dirty="0">
                <a:solidFill>
                  <a:srgbClr val="3B3B3B"/>
                </a:solidFill>
                <a:latin typeface="Calibri"/>
                <a:cs typeface="Calibri"/>
              </a:rPr>
              <a:t>role,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so the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District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may </a:t>
            </a:r>
            <a:r>
              <a:rPr sz="2400" spc="-30" dirty="0">
                <a:solidFill>
                  <a:srgbClr val="3B3B3B"/>
                </a:solidFill>
                <a:latin typeface="Calibri"/>
                <a:cs typeface="Calibri"/>
              </a:rPr>
              <a:t>want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to designate  more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than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one individual or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designate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deputy </a:t>
            </a:r>
            <a:r>
              <a:rPr sz="2400" spc="-30" dirty="0">
                <a:solidFill>
                  <a:srgbClr val="3B3B3B"/>
                </a:solidFill>
                <a:latin typeface="Calibri"/>
                <a:cs typeface="Calibri"/>
              </a:rPr>
              <a:t>Coordinators </a:t>
            </a:r>
            <a:r>
              <a:rPr sz="2400" spc="-50" dirty="0">
                <a:solidFill>
                  <a:srgbClr val="3B3B3B"/>
                </a:solidFill>
                <a:latin typeface="Calibri"/>
                <a:cs typeface="Calibri"/>
              </a:rPr>
              <a:t>to 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whom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Title IX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Coordinator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may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delegate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specific</a:t>
            </a:r>
            <a:r>
              <a:rPr sz="2400" spc="-19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tasks.)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34062" y="646605"/>
            <a:ext cx="50558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REQUIRED</a:t>
            </a:r>
            <a:r>
              <a:rPr sz="2800" b="1" spc="-7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0" dirty="0">
                <a:solidFill>
                  <a:srgbClr val="902F61"/>
                </a:solidFill>
                <a:latin typeface="Gill Sans MT"/>
                <a:cs typeface="Gill Sans MT"/>
              </a:rPr>
              <a:t>NOTIFICATIONS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4126" y="1766586"/>
            <a:ext cx="7999095" cy="3517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78460">
              <a:lnSpc>
                <a:spcPct val="114999"/>
              </a:lnSpc>
              <a:spcBef>
                <a:spcPts val="100"/>
              </a:spcBef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District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must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notify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students, parents,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employees,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unions, 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applicants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for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employment</a:t>
            </a:r>
            <a:r>
              <a:rPr sz="2400" spc="-6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of:</a:t>
            </a:r>
            <a:endParaRPr sz="2400">
              <a:latin typeface="Calibri"/>
              <a:cs typeface="Calibri"/>
            </a:endParaRPr>
          </a:p>
          <a:p>
            <a:pPr marL="354965" marR="494665" indent="-342900">
              <a:lnSpc>
                <a:spcPct val="114999"/>
              </a:lnSpc>
              <a:spcBef>
                <a:spcPts val="994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The Title IX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Coordinator’s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(1) name or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title;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(2)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address;</a:t>
            </a:r>
            <a:r>
              <a:rPr sz="2400" spc="-21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(3) 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email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address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and (4) telephone</a:t>
            </a:r>
            <a:r>
              <a:rPr sz="2400" spc="-12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70" dirty="0">
                <a:solidFill>
                  <a:srgbClr val="3B3B3B"/>
                </a:solidFill>
                <a:latin typeface="Calibri"/>
                <a:cs typeface="Calibri"/>
              </a:rPr>
              <a:t>number.</a:t>
            </a:r>
            <a:endParaRPr sz="2400">
              <a:latin typeface="Calibri"/>
              <a:cs typeface="Calibri"/>
            </a:endParaRPr>
          </a:p>
          <a:p>
            <a:pPr marL="354965" marR="5080" indent="-342900">
              <a:lnSpc>
                <a:spcPct val="114999"/>
              </a:lnSpc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The name and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contact information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for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Title IX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Coordinator 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must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be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prominently displayed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on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District’s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website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and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in  each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handbook made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available to students, parents, 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employees,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unions, and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applicants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for</a:t>
            </a:r>
            <a:r>
              <a:rPr sz="2400" spc="-10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employment.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77384" y="5445252"/>
            <a:ext cx="1292339" cy="9204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 lang="en-US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34062" y="646605"/>
            <a:ext cx="505587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REQUIRE</a:t>
            </a:r>
            <a:r>
              <a:rPr lang="en-US"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MENTS FOR THE</a:t>
            </a:r>
            <a:br>
              <a:rPr lang="en-US" sz="2800" b="1" spc="-5" dirty="0">
                <a:solidFill>
                  <a:srgbClr val="902F61"/>
                </a:solidFill>
                <a:latin typeface="Gill Sans MT"/>
                <a:cs typeface="Gill Sans MT"/>
              </a:rPr>
            </a:br>
            <a:r>
              <a:rPr lang="en-US"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TITLE IX COORDINATOR</a:t>
            </a:r>
            <a:endParaRPr sz="2800" dirty="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F6FA217C-F85F-47A4-BCDA-50E3CAD957D4}"/>
              </a:ext>
            </a:extLst>
          </p:cNvPr>
          <p:cNvSpPr txBox="1"/>
          <p:nvPr/>
        </p:nvSpPr>
        <p:spPr>
          <a:xfrm>
            <a:off x="514126" y="1808457"/>
            <a:ext cx="7912100" cy="3545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95630" indent="-343535">
              <a:lnSpc>
                <a:spcPct val="105000"/>
              </a:lnSpc>
              <a:spcBef>
                <a:spcPts val="100"/>
              </a:spcBef>
              <a:buClr>
                <a:srgbClr val="902F61"/>
              </a:buClr>
              <a:buSzPct val="90909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individual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must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not </a:t>
            </a:r>
            <a:r>
              <a:rPr sz="2200" spc="-40" dirty="0">
                <a:solidFill>
                  <a:srgbClr val="3B3B3B"/>
                </a:solidFill>
                <a:latin typeface="Calibri"/>
                <a:cs typeface="Calibri"/>
              </a:rPr>
              <a:t>have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a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conflict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200" spc="-40" dirty="0">
                <a:solidFill>
                  <a:srgbClr val="3B3B3B"/>
                </a:solidFill>
                <a:latin typeface="Calibri"/>
                <a:cs typeface="Calibri"/>
              </a:rPr>
              <a:t>interest,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bias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against 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complainants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or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respondents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in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general,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or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against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a specific 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complainant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or</a:t>
            </a:r>
            <a:r>
              <a:rPr sz="2200" spc="1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respondent.</a:t>
            </a:r>
            <a:endParaRPr sz="2200" dirty="0">
              <a:latin typeface="Calibri"/>
              <a:cs typeface="Calibri"/>
            </a:endParaRPr>
          </a:p>
          <a:p>
            <a:pPr marL="355600" marR="546100" indent="-342900">
              <a:lnSpc>
                <a:spcPct val="105000"/>
              </a:lnSpc>
              <a:buClr>
                <a:srgbClr val="902F61"/>
              </a:buClr>
              <a:buSzPct val="90909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person must </a:t>
            </a:r>
            <a:r>
              <a:rPr sz="2200" spc="-35" dirty="0">
                <a:solidFill>
                  <a:srgbClr val="3B3B3B"/>
                </a:solidFill>
                <a:latin typeface="Calibri"/>
                <a:cs typeface="Calibri"/>
              </a:rPr>
              <a:t>have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adequate </a:t>
            </a:r>
            <a:r>
              <a:rPr sz="2200" spc="-10" dirty="0">
                <a:solidFill>
                  <a:srgbClr val="3B3B3B"/>
                </a:solidFill>
                <a:latin typeface="Calibri"/>
                <a:cs typeface="Calibri"/>
              </a:rPr>
              <a:t>time </a:t>
            </a:r>
            <a:r>
              <a:rPr sz="2200" spc="-30" dirty="0">
                <a:solidFill>
                  <a:srgbClr val="3B3B3B"/>
                </a:solidFill>
                <a:latin typeface="Calibri"/>
                <a:cs typeface="Calibri"/>
              </a:rPr>
              <a:t>to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devote </a:t>
            </a:r>
            <a:r>
              <a:rPr sz="2200" spc="-30" dirty="0">
                <a:solidFill>
                  <a:srgbClr val="3B3B3B"/>
                </a:solidFill>
                <a:latin typeface="Calibri"/>
                <a:cs typeface="Calibri"/>
              </a:rPr>
              <a:t>to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Coordinator  </a:t>
            </a:r>
            <a:r>
              <a:rPr sz="2200" spc="-10" dirty="0">
                <a:solidFill>
                  <a:srgbClr val="3B3B3B"/>
                </a:solidFill>
                <a:latin typeface="Calibri"/>
                <a:cs typeface="Calibri"/>
              </a:rPr>
              <a:t>responsibilities.</a:t>
            </a:r>
            <a:endParaRPr sz="2200" dirty="0">
              <a:latin typeface="Calibri"/>
              <a:cs typeface="Calibri"/>
            </a:endParaRPr>
          </a:p>
          <a:p>
            <a:pPr marL="354965" marR="5080" indent="-342900">
              <a:lnSpc>
                <a:spcPct val="105000"/>
              </a:lnSpc>
              <a:buClr>
                <a:srgbClr val="902F61"/>
              </a:buClr>
              <a:buSzPct val="90909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person must </a:t>
            </a:r>
            <a:r>
              <a:rPr sz="2200" spc="-35" dirty="0">
                <a:solidFill>
                  <a:srgbClr val="3B3B3B"/>
                </a:solidFill>
                <a:latin typeface="Calibri"/>
                <a:cs typeface="Calibri"/>
              </a:rPr>
              <a:t>have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required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training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in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definitions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200" spc="-10" dirty="0">
                <a:solidFill>
                  <a:srgbClr val="3B3B3B"/>
                </a:solidFill>
                <a:latin typeface="Calibri"/>
                <a:cs typeface="Calibri"/>
              </a:rPr>
              <a:t>Title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IX 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sexual harassment,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scope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District’s education program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or  </a:t>
            </a:r>
            <a:r>
              <a:rPr sz="2200" spc="-45" dirty="0">
                <a:solidFill>
                  <a:srgbClr val="3B3B3B"/>
                </a:solidFill>
                <a:latin typeface="Calibri"/>
                <a:cs typeface="Calibri"/>
              </a:rPr>
              <a:t>activity,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how </a:t>
            </a:r>
            <a:r>
              <a:rPr sz="2200" spc="-30" dirty="0">
                <a:solidFill>
                  <a:srgbClr val="3B3B3B"/>
                </a:solidFill>
                <a:latin typeface="Calibri"/>
                <a:cs typeface="Calibri"/>
              </a:rPr>
              <a:t>to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conduct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a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grievance process, </a:t>
            </a:r>
            <a:r>
              <a:rPr sz="2200" spc="-15" dirty="0">
                <a:solidFill>
                  <a:srgbClr val="3B3B3B"/>
                </a:solidFill>
                <a:latin typeface="Calibri"/>
                <a:cs typeface="Calibri"/>
              </a:rPr>
              <a:t>how </a:t>
            </a:r>
            <a:r>
              <a:rPr sz="2200" spc="-30" dirty="0">
                <a:solidFill>
                  <a:srgbClr val="3B3B3B"/>
                </a:solidFill>
                <a:latin typeface="Calibri"/>
                <a:cs typeface="Calibri"/>
              </a:rPr>
              <a:t>to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serve  </a:t>
            </a:r>
            <a:r>
              <a:rPr sz="2200" spc="-40" dirty="0">
                <a:solidFill>
                  <a:srgbClr val="3B3B3B"/>
                </a:solidFill>
                <a:latin typeface="Calibri"/>
                <a:cs typeface="Calibri"/>
              </a:rPr>
              <a:t>impartially, </a:t>
            </a:r>
            <a:r>
              <a:rPr sz="2200" spc="-10" dirty="0">
                <a:solidFill>
                  <a:srgbClr val="3B3B3B"/>
                </a:solidFill>
                <a:latin typeface="Calibri"/>
                <a:cs typeface="Calibri"/>
              </a:rPr>
              <a:t>including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avoiding prejudgment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200" spc="-25" dirty="0">
                <a:solidFill>
                  <a:srgbClr val="3B3B3B"/>
                </a:solidFill>
                <a:latin typeface="Calibri"/>
                <a:cs typeface="Calibri"/>
              </a:rPr>
              <a:t>facts, </a:t>
            </a:r>
            <a:r>
              <a:rPr sz="2200" spc="-5" dirty="0">
                <a:solidFill>
                  <a:srgbClr val="3B3B3B"/>
                </a:solidFill>
                <a:latin typeface="Calibri"/>
                <a:cs typeface="Calibri"/>
              </a:rPr>
              <a:t>bias, </a:t>
            </a:r>
            <a:r>
              <a:rPr sz="2200" spc="-10" dirty="0">
                <a:solidFill>
                  <a:srgbClr val="3B3B3B"/>
                </a:solidFill>
                <a:latin typeface="Calibri"/>
                <a:cs typeface="Calibri"/>
              </a:rPr>
              <a:t>and  </a:t>
            </a:r>
            <a:r>
              <a:rPr sz="2200" spc="-20" dirty="0">
                <a:solidFill>
                  <a:srgbClr val="3B3B3B"/>
                </a:solidFill>
                <a:latin typeface="Calibri"/>
                <a:cs typeface="Calibri"/>
              </a:rPr>
              <a:t>conflict </a:t>
            </a:r>
            <a:r>
              <a:rPr sz="2200" dirty="0">
                <a:solidFill>
                  <a:srgbClr val="3B3B3B"/>
                </a:solidFill>
                <a:latin typeface="Calibri"/>
                <a:cs typeface="Calibri"/>
              </a:rPr>
              <a:t>of</a:t>
            </a:r>
            <a:r>
              <a:rPr sz="2200" spc="2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200" spc="-40" dirty="0">
                <a:solidFill>
                  <a:srgbClr val="3B3B3B"/>
                </a:solidFill>
                <a:latin typeface="Calibri"/>
                <a:cs typeface="Calibri"/>
              </a:rPr>
              <a:t>interest.</a:t>
            </a:r>
            <a:endParaRPr sz="2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79017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3678" y="646605"/>
            <a:ext cx="562102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160">
              <a:lnSpc>
                <a:spcPct val="100000"/>
              </a:lnSpc>
              <a:spcBef>
                <a:spcPts val="95"/>
              </a:spcBef>
            </a:pPr>
            <a:r>
              <a:rPr sz="2800" b="1" spc="-45" dirty="0">
                <a:solidFill>
                  <a:srgbClr val="902F61"/>
                </a:solidFill>
                <a:latin typeface="Gill Sans MT"/>
                <a:cs typeface="Gill Sans MT"/>
              </a:rPr>
              <a:t>OVERVIEW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OF</a:t>
            </a:r>
            <a:r>
              <a:rPr sz="2800" b="1" spc="-1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0" dirty="0">
                <a:solidFill>
                  <a:srgbClr val="902F61"/>
                </a:solidFill>
                <a:latin typeface="Gill Sans MT"/>
                <a:cs typeface="Gill Sans MT"/>
              </a:rPr>
              <a:t>COORDINATOR  </a:t>
            </a:r>
            <a:r>
              <a:rPr sz="2800" b="1" spc="-15" dirty="0">
                <a:solidFill>
                  <a:srgbClr val="902F61"/>
                </a:solidFill>
                <a:latin typeface="Gill Sans MT"/>
                <a:cs typeface="Gill Sans MT"/>
              </a:rPr>
              <a:t>ROLES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AND</a:t>
            </a:r>
            <a:r>
              <a:rPr sz="2800" b="1" spc="-40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RESPONSIBILITIES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4126" y="2250710"/>
            <a:ext cx="7988300" cy="2566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14999"/>
              </a:lnSpc>
              <a:spcBef>
                <a:spcPts val="100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Coordinate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District </a:t>
            </a:r>
            <a:r>
              <a:rPr sz="2400" spc="-30" dirty="0">
                <a:solidFill>
                  <a:srgbClr val="3B3B3B"/>
                </a:solidFill>
                <a:latin typeface="Calibri"/>
                <a:cs typeface="Calibri"/>
              </a:rPr>
              <a:t>efforts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to comply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with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Title IX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regulations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– 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notices, 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staff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training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and </a:t>
            </a:r>
            <a:r>
              <a:rPr sz="2400" spc="-40" dirty="0">
                <a:solidFill>
                  <a:srgbClr val="3B3B3B"/>
                </a:solidFill>
                <a:latin typeface="Calibri"/>
                <a:cs typeface="Calibri"/>
              </a:rPr>
              <a:t>record</a:t>
            </a:r>
            <a:r>
              <a:rPr sz="2400" spc="-8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keeping.</a:t>
            </a:r>
            <a:endParaRPr sz="2400">
              <a:latin typeface="Calibri"/>
              <a:cs typeface="Calibri"/>
            </a:endParaRPr>
          </a:p>
          <a:p>
            <a:pPr marL="354965" marR="168910" indent="-342900">
              <a:lnSpc>
                <a:spcPct val="114999"/>
              </a:lnSpc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Receive reports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and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Formal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Complaints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sexual harassment  from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any</a:t>
            </a:r>
            <a:r>
              <a:rPr sz="2400" spc="-6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person.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Respond to reports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and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complaints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sexual</a:t>
            </a:r>
            <a:r>
              <a:rPr sz="2400" spc="-8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harassment.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95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Identify and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oversee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implementation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supportive</a:t>
            </a:r>
            <a:r>
              <a:rPr sz="2400" spc="3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measures.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15484" y="4940808"/>
            <a:ext cx="2290571" cy="15849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5040" y="646605"/>
            <a:ext cx="7182484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89305">
              <a:lnSpc>
                <a:spcPct val="100000"/>
              </a:lnSpc>
              <a:spcBef>
                <a:spcPts val="95"/>
              </a:spcBef>
            </a:pPr>
            <a:r>
              <a:rPr sz="2800" b="1" spc="-45" dirty="0">
                <a:solidFill>
                  <a:srgbClr val="902F61"/>
                </a:solidFill>
                <a:latin typeface="Gill Sans MT"/>
                <a:cs typeface="Gill Sans MT"/>
              </a:rPr>
              <a:t>OVERVIEW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OF </a:t>
            </a:r>
            <a:r>
              <a:rPr sz="2800" b="1" spc="-50" dirty="0">
                <a:solidFill>
                  <a:srgbClr val="902F61"/>
                </a:solidFill>
                <a:latin typeface="Gill Sans MT"/>
                <a:cs typeface="Gill Sans MT"/>
              </a:rPr>
              <a:t>COORDINATOR  </a:t>
            </a:r>
            <a:r>
              <a:rPr sz="2800" b="1" spc="-15" dirty="0">
                <a:solidFill>
                  <a:srgbClr val="902F61"/>
                </a:solidFill>
                <a:latin typeface="Gill Sans MT"/>
                <a:cs typeface="Gill Sans MT"/>
              </a:rPr>
              <a:t>ROLES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AND RESPONSIBILITIES</a:t>
            </a:r>
            <a:r>
              <a:rPr sz="2800" b="1" spc="-409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5" dirty="0">
                <a:solidFill>
                  <a:srgbClr val="902F61"/>
                </a:solidFill>
                <a:latin typeface="Gill Sans MT"/>
                <a:cs typeface="Gill Sans MT"/>
              </a:rPr>
              <a:t>(CONT.)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4126" y="2067576"/>
            <a:ext cx="7901305" cy="293497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05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Has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discretion to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file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formal</a:t>
            </a:r>
            <a:r>
              <a:rPr sz="2400" spc="-10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complaint.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09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Oversee grievance process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and serve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as</a:t>
            </a:r>
            <a:r>
              <a:rPr sz="2400" spc="-3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resource.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95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Dismiss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formal complaint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as</a:t>
            </a:r>
            <a:r>
              <a:rPr sz="2400" spc="-12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appropriate.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Ensure </a:t>
            </a:r>
            <a:r>
              <a:rPr sz="2400" spc="-30" dirty="0">
                <a:solidFill>
                  <a:srgbClr val="3B3B3B"/>
                </a:solidFill>
                <a:latin typeface="Calibri"/>
                <a:cs typeface="Calibri"/>
              </a:rPr>
              <a:t>effective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implementation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of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any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remedies</a:t>
            </a:r>
            <a:r>
              <a:rPr sz="2400" spc="-4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determined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  <a:spcBef>
                <a:spcPts val="434"/>
              </a:spcBef>
            </a:pPr>
            <a:r>
              <a:rPr sz="2400" spc="-15" dirty="0">
                <a:solidFill>
                  <a:srgbClr val="3B3B3B"/>
                </a:solidFill>
                <a:latin typeface="Calibri"/>
                <a:cs typeface="Calibri"/>
              </a:rPr>
              <a:t>by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decision</a:t>
            </a:r>
            <a:r>
              <a:rPr sz="2400" spc="-8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135" dirty="0">
                <a:solidFill>
                  <a:srgbClr val="3B3B3B"/>
                </a:solidFill>
                <a:latin typeface="Calibri"/>
                <a:cs typeface="Calibri"/>
              </a:rPr>
              <a:t>maker.</a:t>
            </a:r>
            <a:endParaRPr sz="2400">
              <a:latin typeface="Calibri"/>
              <a:cs typeface="Calibri"/>
            </a:endParaRPr>
          </a:p>
          <a:p>
            <a:pPr marL="354965" marR="1292860" indent="-342900">
              <a:lnSpc>
                <a:spcPct val="114999"/>
              </a:lnSpc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Cannot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perform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any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decision-making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role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in</a:t>
            </a:r>
            <a:r>
              <a:rPr sz="2400" spc="-16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formal 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complaints.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36146" y="3295031"/>
            <a:ext cx="6212840" cy="1243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84860" marR="5080" indent="-772795">
              <a:lnSpc>
                <a:spcPct val="100000"/>
              </a:lnSpc>
              <a:spcBef>
                <a:spcPts val="95"/>
              </a:spcBef>
            </a:pPr>
            <a:r>
              <a:rPr sz="4000" b="1" spc="-25" dirty="0">
                <a:solidFill>
                  <a:srgbClr val="902F61"/>
                </a:solidFill>
                <a:latin typeface="Calibri"/>
                <a:cs typeface="Calibri"/>
              </a:rPr>
              <a:t>RESPONDING </a:t>
            </a:r>
            <a:r>
              <a:rPr sz="4000" b="1" spc="-90" dirty="0">
                <a:solidFill>
                  <a:srgbClr val="902F61"/>
                </a:solidFill>
                <a:latin typeface="Calibri"/>
                <a:cs typeface="Calibri"/>
              </a:rPr>
              <a:t>TO </a:t>
            </a:r>
            <a:r>
              <a:rPr sz="4000" b="1" spc="-40" dirty="0">
                <a:solidFill>
                  <a:srgbClr val="902F61"/>
                </a:solidFill>
                <a:latin typeface="Calibri"/>
                <a:cs typeface="Calibri"/>
              </a:rPr>
              <a:t>REPORTS </a:t>
            </a:r>
            <a:r>
              <a:rPr sz="4000" b="1" spc="-5" dirty="0">
                <a:solidFill>
                  <a:srgbClr val="902F61"/>
                </a:solidFill>
                <a:latin typeface="Calibri"/>
                <a:cs typeface="Calibri"/>
              </a:rPr>
              <a:t>OF  </a:t>
            </a:r>
            <a:r>
              <a:rPr sz="4000" b="1" spc="-45" dirty="0">
                <a:solidFill>
                  <a:srgbClr val="902F61"/>
                </a:solidFill>
                <a:latin typeface="Calibri"/>
                <a:cs typeface="Calibri"/>
              </a:rPr>
              <a:t>SEXUAL</a:t>
            </a:r>
            <a:r>
              <a:rPr sz="4000" b="1" spc="-50" dirty="0">
                <a:solidFill>
                  <a:srgbClr val="902F61"/>
                </a:solidFill>
                <a:latin typeface="Calibri"/>
                <a:cs typeface="Calibri"/>
              </a:rPr>
              <a:t> </a:t>
            </a:r>
            <a:r>
              <a:rPr sz="4000" b="1" spc="-20" dirty="0">
                <a:solidFill>
                  <a:srgbClr val="902F61"/>
                </a:solidFill>
                <a:latin typeface="Calibri"/>
                <a:cs typeface="Calibri"/>
              </a:rPr>
              <a:t>HARASSMENT</a:t>
            </a:r>
            <a:endParaRPr sz="4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834639" y="729995"/>
            <a:ext cx="3068955" cy="2625725"/>
            <a:chOff x="2834639" y="729995"/>
            <a:chExt cx="3068955" cy="2625725"/>
          </a:xfrm>
        </p:grpSpPr>
        <p:sp>
          <p:nvSpPr>
            <p:cNvPr id="4" name="object 4"/>
            <p:cNvSpPr/>
            <p:nvPr/>
          </p:nvSpPr>
          <p:spPr>
            <a:xfrm>
              <a:off x="2872740" y="766571"/>
              <a:ext cx="2991611" cy="25496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53689" y="749045"/>
              <a:ext cx="3030855" cy="2587625"/>
            </a:xfrm>
            <a:custGeom>
              <a:avLst/>
              <a:gdLst/>
              <a:ahLst/>
              <a:cxnLst/>
              <a:rect l="l" t="t" r="r" b="b"/>
              <a:pathLst>
                <a:path w="3030854" h="2587625">
                  <a:moveTo>
                    <a:pt x="0" y="0"/>
                  </a:moveTo>
                  <a:lnTo>
                    <a:pt x="3030728" y="0"/>
                  </a:lnTo>
                  <a:lnTo>
                    <a:pt x="3030728" y="2587244"/>
                  </a:lnTo>
                  <a:lnTo>
                    <a:pt x="0" y="2587244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902F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38534" y="646605"/>
            <a:ext cx="66471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5" dirty="0">
                <a:solidFill>
                  <a:srgbClr val="902F61"/>
                </a:solidFill>
                <a:latin typeface="Gill Sans MT"/>
                <a:cs typeface="Gill Sans MT"/>
              </a:rPr>
              <a:t>REPORTS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OF </a:t>
            </a:r>
            <a:r>
              <a:rPr sz="2800" b="1" spc="-25" dirty="0">
                <a:solidFill>
                  <a:srgbClr val="902F61"/>
                </a:solidFill>
                <a:latin typeface="Gill Sans MT"/>
                <a:cs typeface="Gill Sans MT"/>
              </a:rPr>
              <a:t>SEXUAL</a:t>
            </a:r>
            <a:r>
              <a:rPr sz="2800" b="1" spc="-21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2800" b="1" spc="-5" dirty="0">
                <a:solidFill>
                  <a:srgbClr val="902F61"/>
                </a:solidFill>
                <a:latin typeface="Gill Sans MT"/>
                <a:cs typeface="Gill Sans MT"/>
              </a:rPr>
              <a:t>HARASSMENT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5279" y="457200"/>
            <a:ext cx="8473440" cy="91440"/>
          </a:xfrm>
          <a:custGeom>
            <a:avLst/>
            <a:gdLst/>
            <a:ahLst/>
            <a:cxnLst/>
            <a:rect l="l" t="t" r="r" b="b"/>
            <a:pathLst>
              <a:path w="8473440" h="91440">
                <a:moveTo>
                  <a:pt x="8473440" y="0"/>
                </a:moveTo>
                <a:lnTo>
                  <a:pt x="0" y="0"/>
                </a:lnTo>
                <a:lnTo>
                  <a:pt x="0" y="91439"/>
                </a:lnTo>
                <a:lnTo>
                  <a:pt x="8473440" y="91439"/>
                </a:lnTo>
                <a:lnTo>
                  <a:pt x="8473440" y="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4126" y="1230481"/>
            <a:ext cx="7966709" cy="3385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14999"/>
              </a:lnSpc>
              <a:spcBef>
                <a:spcPts val="100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b="1" spc="-40" dirty="0">
                <a:solidFill>
                  <a:srgbClr val="3B3B3B"/>
                </a:solidFill>
                <a:latin typeface="Calibri"/>
                <a:cs typeface="Calibri"/>
              </a:rPr>
              <a:t>Any </a:t>
            </a:r>
            <a:r>
              <a:rPr sz="2400" b="1" spc="-10" dirty="0">
                <a:solidFill>
                  <a:srgbClr val="3B3B3B"/>
                </a:solidFill>
                <a:latin typeface="Calibri"/>
                <a:cs typeface="Calibri"/>
              </a:rPr>
              <a:t>person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may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report sexual harassment;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it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need not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be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alleged</a:t>
            </a:r>
            <a:r>
              <a:rPr sz="2400" spc="-6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victim.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Sexual harassment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may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be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reported at </a:t>
            </a:r>
            <a:r>
              <a:rPr sz="2400" b="1" spc="-35" dirty="0">
                <a:solidFill>
                  <a:srgbClr val="3B3B3B"/>
                </a:solidFill>
                <a:latin typeface="Calibri"/>
                <a:cs typeface="Calibri"/>
              </a:rPr>
              <a:t>any</a:t>
            </a:r>
            <a:r>
              <a:rPr sz="2400" b="1" spc="-6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3B3B3B"/>
                </a:solidFill>
                <a:latin typeface="Calibri"/>
                <a:cs typeface="Calibri"/>
              </a:rPr>
              <a:t>time.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25"/>
              </a:spcBef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Reports</a:t>
            </a:r>
            <a:r>
              <a:rPr sz="2400" spc="5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3B3B3B"/>
                </a:solidFill>
                <a:latin typeface="Calibri"/>
                <a:cs typeface="Calibri"/>
              </a:rPr>
              <a:t>can</a:t>
            </a:r>
            <a:r>
              <a:rPr sz="2400" spc="5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be</a:t>
            </a:r>
            <a:r>
              <a:rPr sz="2400" spc="6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made</a:t>
            </a:r>
            <a:r>
              <a:rPr sz="2400" spc="7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in</a:t>
            </a:r>
            <a:r>
              <a:rPr sz="2400" spc="5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person,</a:t>
            </a:r>
            <a:r>
              <a:rPr sz="2400" spc="6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3B3B3B"/>
                </a:solidFill>
                <a:latin typeface="Calibri"/>
                <a:cs typeface="Calibri"/>
              </a:rPr>
              <a:t>by</a:t>
            </a:r>
            <a:r>
              <a:rPr sz="2400" spc="6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telephone,</a:t>
            </a:r>
            <a:r>
              <a:rPr sz="2400" spc="7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by</a:t>
            </a:r>
            <a:r>
              <a:rPr sz="2400" spc="6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mail</a:t>
            </a:r>
            <a:r>
              <a:rPr sz="2400" spc="65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or</a:t>
            </a:r>
            <a:endParaRPr sz="2400">
              <a:latin typeface="Calibri"/>
              <a:cs typeface="Calibri"/>
            </a:endParaRPr>
          </a:p>
          <a:p>
            <a:pPr marL="354965" marR="565785">
              <a:lnSpc>
                <a:spcPct val="114999"/>
              </a:lnSpc>
            </a:pP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email,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using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30" dirty="0">
                <a:solidFill>
                  <a:srgbClr val="3B3B3B"/>
                </a:solidFill>
                <a:latin typeface="Calibri"/>
                <a:cs typeface="Calibri"/>
              </a:rPr>
              <a:t>contact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information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listed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for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3B3B3B"/>
                </a:solidFill>
                <a:latin typeface="Calibri"/>
                <a:cs typeface="Calibri"/>
              </a:rPr>
              <a:t>Title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IX  </a:t>
            </a:r>
            <a:r>
              <a:rPr sz="2400" spc="-65" dirty="0">
                <a:solidFill>
                  <a:srgbClr val="3B3B3B"/>
                </a:solidFill>
                <a:latin typeface="Calibri"/>
                <a:cs typeface="Calibri"/>
              </a:rPr>
              <a:t>Coordinator.</a:t>
            </a:r>
            <a:endParaRPr sz="2400">
              <a:latin typeface="Calibri"/>
              <a:cs typeface="Calibri"/>
            </a:endParaRPr>
          </a:p>
          <a:p>
            <a:pPr marL="354965" marR="224154" indent="-342900">
              <a:lnSpc>
                <a:spcPct val="114999"/>
              </a:lnSpc>
              <a:buClr>
                <a:srgbClr val="902F61"/>
              </a:buClr>
              <a:buSzPct val="91666"/>
              <a:buFont typeface="Symbol"/>
              <a:buChar char=""/>
              <a:tabLst>
                <a:tab pos="354965" algn="l"/>
                <a:tab pos="355600" algn="l"/>
              </a:tabLst>
            </a:pP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Reports </a:t>
            </a:r>
            <a:r>
              <a:rPr sz="2400" spc="-15" dirty="0">
                <a:solidFill>
                  <a:srgbClr val="3B3B3B"/>
                </a:solidFill>
                <a:latin typeface="Calibri"/>
                <a:cs typeface="Calibri"/>
              </a:rPr>
              <a:t>can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be made </a:t>
            </a:r>
            <a:r>
              <a:rPr sz="2400" spc="-15" dirty="0">
                <a:solidFill>
                  <a:srgbClr val="3B3B3B"/>
                </a:solidFill>
                <a:latin typeface="Calibri"/>
                <a:cs typeface="Calibri"/>
              </a:rPr>
              <a:t>by </a:t>
            </a:r>
            <a:r>
              <a:rPr sz="2400" spc="-35" dirty="0">
                <a:solidFill>
                  <a:srgbClr val="3B3B3B"/>
                </a:solidFill>
                <a:latin typeface="Calibri"/>
                <a:cs typeface="Calibri"/>
              </a:rPr>
              <a:t>any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other means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that </a:t>
            </a:r>
            <a:r>
              <a:rPr sz="2400" spc="-15" dirty="0">
                <a:solidFill>
                  <a:srgbClr val="3B3B3B"/>
                </a:solidFill>
                <a:latin typeface="Calibri"/>
                <a:cs typeface="Calibri"/>
              </a:rPr>
              <a:t>results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in the 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Title IX </a:t>
            </a:r>
            <a:r>
              <a:rPr sz="2400" spc="-25" dirty="0">
                <a:solidFill>
                  <a:srgbClr val="3B3B3B"/>
                </a:solidFill>
                <a:latin typeface="Calibri"/>
                <a:cs typeface="Calibri"/>
              </a:rPr>
              <a:t>Coordinator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receiving </a:t>
            </a:r>
            <a:r>
              <a:rPr sz="2400" dirty="0">
                <a:solidFill>
                  <a:srgbClr val="3B3B3B"/>
                </a:solidFill>
                <a:latin typeface="Calibri"/>
                <a:cs typeface="Calibri"/>
              </a:rPr>
              <a:t>the </a:t>
            </a:r>
            <a:r>
              <a:rPr sz="2400" spc="-5" dirty="0">
                <a:solidFill>
                  <a:srgbClr val="3B3B3B"/>
                </a:solidFill>
                <a:latin typeface="Calibri"/>
                <a:cs typeface="Calibri"/>
              </a:rPr>
              <a:t>verbal or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written</a:t>
            </a:r>
            <a:r>
              <a:rPr sz="2400" spc="-240" dirty="0">
                <a:solidFill>
                  <a:srgbClr val="3B3B3B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3B3B3B"/>
                </a:solidFill>
                <a:latin typeface="Calibri"/>
                <a:cs typeface="Calibri"/>
              </a:rPr>
              <a:t>report.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623559" y="4756403"/>
            <a:ext cx="2162555" cy="18562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14126" y="6051879"/>
            <a:ext cx="3804285" cy="15811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COPYRIGHT</a:t>
            </a:r>
            <a:r>
              <a:rPr sz="900" spc="-5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2020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-</a:t>
            </a:r>
            <a:r>
              <a:rPr sz="900" spc="-1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HAUSER,</a:t>
            </a:r>
            <a:r>
              <a:rPr sz="900" spc="-4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IZZO,</a:t>
            </a:r>
            <a:r>
              <a:rPr sz="900" spc="-2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PETRARCA,</a:t>
            </a:r>
            <a:r>
              <a:rPr sz="900" spc="-45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GLEASON</a:t>
            </a:r>
            <a:r>
              <a:rPr sz="900" spc="-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&amp; </a:t>
            </a:r>
            <a:r>
              <a:rPr sz="900" spc="-5" dirty="0">
                <a:solidFill>
                  <a:srgbClr val="902F61"/>
                </a:solidFill>
                <a:latin typeface="Gill Sans MT"/>
                <a:cs typeface="Gill Sans MT"/>
              </a:rPr>
              <a:t>STILLMAN,</a:t>
            </a:r>
            <a:r>
              <a:rPr sz="900" spc="-130" dirty="0">
                <a:solidFill>
                  <a:srgbClr val="902F61"/>
                </a:solidFill>
                <a:latin typeface="Gill Sans MT"/>
                <a:cs typeface="Gill Sans MT"/>
              </a:rPr>
              <a:t> </a:t>
            </a:r>
            <a:r>
              <a:rPr sz="900" dirty="0">
                <a:solidFill>
                  <a:srgbClr val="902F61"/>
                </a:solidFill>
                <a:latin typeface="Gill Sans MT"/>
                <a:cs typeface="Gill Sans MT"/>
              </a:rPr>
              <a:t>LLC</a:t>
            </a:r>
            <a:endParaRPr sz="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148</TotalTime>
  <Words>11565</Words>
  <Application>Microsoft Office PowerPoint</Application>
  <PresentationFormat>On-screen Show (4:3)</PresentationFormat>
  <Paragraphs>953</Paragraphs>
  <Slides>199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199</vt:i4>
      </vt:variant>
    </vt:vector>
  </HeadingPairs>
  <TitlesOfParts>
    <vt:vector size="209" baseType="lpstr">
      <vt:lpstr>Calibri</vt:lpstr>
      <vt:lpstr>Calibri Light</vt:lpstr>
      <vt:lpstr>Corbel</vt:lpstr>
      <vt:lpstr>Courier New</vt:lpstr>
      <vt:lpstr>Gill Sans MT</vt:lpstr>
      <vt:lpstr>Symbol</vt:lpstr>
      <vt:lpstr>Times New Roman</vt:lpstr>
      <vt:lpstr>Wingdings</vt:lpstr>
      <vt:lpstr>Wingdings 2</vt:lpstr>
      <vt:lpstr>Office Theme</vt:lpstr>
      <vt:lpstr>TITLE IX  TRAINING</vt:lpstr>
      <vt:lpstr>WHAT IS  TITLE IX?</vt:lpstr>
      <vt:lpstr>PowerPoint Presentation</vt:lpstr>
      <vt:lpstr>ENFORCING TITLE IX</vt:lpstr>
      <vt:lpstr>WHAT ARE THE DISTRICT’S   RESPONSIBILITIES?</vt:lpstr>
      <vt:lpstr>OVERVIEW OF THE TITLE IX  GRIEVANCE PROCESS</vt:lpstr>
      <vt:lpstr>DEFINITION OF  PARTIES:</vt:lpstr>
      <vt:lpstr>OVERVIEW OF THE TITLE IX GRIEVANCE  PROCESS</vt:lpstr>
      <vt:lpstr>OVERVIEW OF THE TITLE IX GRIEVANCE  PROCESS</vt:lpstr>
      <vt:lpstr>OVERVIEW OF THE TITLE IX GRIEVANCE  PROCESS</vt:lpstr>
      <vt:lpstr>OVERVIEW OF THE TITLE IX GRIEVANCE  PROCESS</vt:lpstr>
      <vt:lpstr>WHEN MUST THE DISTRICT  RESPOND TO TITLE IX SEXUAL  HARASSMENT ?</vt:lpstr>
      <vt:lpstr>WHAT IS THE DISTRICT’S  EDUCATION PROGRAM OR  ACTIVITY?</vt:lpstr>
      <vt:lpstr>THE EDUCATION PROGRAM OF THE  DISTRICT INCLUDES:</vt:lpstr>
      <vt:lpstr>WHATCONSTITUTES  TITLE IX SEXUAL  HARASSMENT?</vt:lpstr>
      <vt:lpstr>TYPES OF SEXUAL HARASSMENT:</vt:lpstr>
      <vt:lpstr>QUID PRO QUO  SEXUAL HARASSMENT</vt:lpstr>
      <vt:lpstr>TYPES OF SEXUAL HARASSMENT:</vt:lpstr>
      <vt:lpstr>PowerPoint Presentation</vt:lpstr>
      <vt:lpstr>QUID PRO QUO SEXUAL  HARASSMENT</vt:lpstr>
      <vt:lpstr>HOSTILE ENVIRONMENT  SEXUAL HARASSMENT</vt:lpstr>
      <vt:lpstr>HOSTILE ENVIRONMENT SEXUAL  HARASSMENT</vt:lpstr>
      <vt:lpstr>HOSTILE ENVIRONMENT SEXUAL  HARASSMENT (cont.)</vt:lpstr>
      <vt:lpstr>REASONABLE PERSON STANDARD  FOR “OBJECTIVELY OFFENSIVE”</vt:lpstr>
      <vt:lpstr>SEVERITY STANDARD</vt:lpstr>
      <vt:lpstr>PERVASIVE STANDARD</vt:lpstr>
      <vt:lpstr>WHAT IS UNWELCOME?</vt:lpstr>
      <vt:lpstr>HYPOTHETICALS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CLERY/VIOLENCE AGAINST  WOMEN ACT SEXUAL  HARASSMENT</vt:lpstr>
      <vt:lpstr>SEXUAL ASSAULT: forcible or nonforcible sex  offense as defined by the FBI’s uniform crime  reporting system:</vt:lpstr>
      <vt:lpstr>SEXUAL ASSAULT: forcible or nonforcible sex  offense as defined by the FBI’s uniform crime  reporting system:</vt:lpstr>
      <vt:lpstr>SEXUAL ASSAULT: forcible or nonforcible sex  offense as defined by the FBI’s uniform crime  reporting system:</vt:lpstr>
      <vt:lpstr>SEXUAL ASSAULT: forcible or nonforcible sex  offense as defined by the FBI’s uniform crime  reporting system:</vt:lpstr>
      <vt:lpstr>SEXUAL ASSAULT: forcible or nonforcible sex  offense as defined by the FBI’s uniform crime  reporting system:</vt:lpstr>
      <vt:lpstr>SEXUAL ASSAULT: forcible or nonforcible sex  offense as defined by the FBI’s uniform crime  reporting system:</vt:lpstr>
      <vt:lpstr>SEXUAL ASSAULT: forcible or nonforcible sex  offense as defined by the FBI’s uniform crime  reporting system:</vt:lpstr>
      <vt:lpstr>DATING VIOLENCE:</vt:lpstr>
      <vt:lpstr>DOMESTIC VIOLENCE:</vt:lpstr>
      <vt:lpstr>STALKING:</vt:lpstr>
      <vt:lpstr>WHAT IS ACTUAL  KNOWLEDGE?</vt:lpstr>
      <vt:lpstr>Actual knowledge is notice of sexual  harassment or allegations of sexual  harassment to:</vt:lpstr>
      <vt:lpstr>EXAMPLES OFACTUAL  KNOWLEDGE:</vt:lpstr>
      <vt:lpstr>REPORTS OF SEXUAL  HARASSMENT</vt:lpstr>
      <vt:lpstr>CONFIDENTIALITY</vt:lpstr>
      <vt:lpstr>RETALIATION PROHIBITED</vt:lpstr>
      <vt:lpstr>WHAT IS DELIBERATE  INDIFFERENCE?</vt:lpstr>
      <vt:lpstr>WHAT IS DELIBERATE  INDIFFERENCE?</vt:lpstr>
      <vt:lpstr>WHAT IS DELIBERATE  INDIFFERENCE? (cont.)</vt:lpstr>
      <vt:lpstr>Reasonable Response Required by  Regulations:</vt:lpstr>
      <vt:lpstr>FORMAL COMPLAINT</vt:lpstr>
      <vt:lpstr>FORMAL COMPLAINT (cont.)</vt:lpstr>
      <vt:lpstr>TITLE IX TRAINING</vt:lpstr>
      <vt:lpstr> SUPPORTIVE MEASURES:</vt:lpstr>
      <vt:lpstr> SUPPORTIVE MEASURES: (CONT.)</vt:lpstr>
      <vt:lpstr> SUPPORTIVE MEASURES: (CONT.)</vt:lpstr>
      <vt:lpstr>WHAT IS AN “UNREASONABLY  BURDENSOME” SUPPORTIVE MEASURE?</vt:lpstr>
      <vt:lpstr>EXAMPLES OF SUPPORTIVE MEASURES:</vt:lpstr>
      <vt:lpstr>EXAMPLES OF SUPPORTIVE  MEASURES IN PREAMBLE:</vt:lpstr>
      <vt:lpstr>PowerPoint Presentation</vt:lpstr>
      <vt:lpstr>EMERGENCY REMOVAL OF STUDENT  AS A SUPPORTIVE MEASURE:</vt:lpstr>
      <vt:lpstr>ADMINISTRATIVE LEAVE OF EMPLOYEE  AS A SUPPORTIVE MEASURE:</vt:lpstr>
      <vt:lpstr>TITLE IX TRAINING PART III: IMPARTIALITY</vt:lpstr>
      <vt:lpstr> WHO HAS TO BE IMPARTIAL?</vt:lpstr>
      <vt:lpstr>IMPARTIALITY BASICS</vt:lpstr>
      <vt:lpstr>PREJUDGMENT OF THE FACTS  AT ISSUE</vt:lpstr>
      <vt:lpstr>PREJUDGMENT EXAMPLES</vt:lpstr>
      <vt:lpstr>AVOIDING PREJUDGMENT</vt:lpstr>
      <vt:lpstr>PREJUDGMENT HYPOTHETICAL</vt:lpstr>
      <vt:lpstr>CONFLICTS OF INTEREST</vt:lpstr>
      <vt:lpstr>WHY DO CONFLICTS MATTER? </vt:lpstr>
      <vt:lpstr>TYPES OF CONFLICT OF INTEREST</vt:lpstr>
      <vt:lpstr>CONFLICTS OF INTEREST EXAMPLES</vt:lpstr>
      <vt:lpstr>RECUSAL BASED ON A  CONFLICT  OF INTEREST</vt:lpstr>
      <vt:lpstr>BIAS</vt:lpstr>
      <vt:lpstr>CHECKING AGAINST BIAS</vt:lpstr>
      <vt:lpstr>BIAS EXAMPLES</vt:lpstr>
      <vt:lpstr>TITLE IX TRAINING  PART IV:  INFORMAL RESOLUTION  NOVEMBER, 2020   PRESENTED BY:  HAUSER, IZZO, PETRARCA, GLEASON &amp; STILLMAN, LLC  WWW.HAUSERIZZO.COM </vt:lpstr>
      <vt:lpstr>INFORMAL RESOLUTION</vt:lpstr>
      <vt:lpstr>INFORMAL RESOLUTION (cont.)</vt:lpstr>
      <vt:lpstr>INFORMAL RESOLUTION (cont.)</vt:lpstr>
      <vt:lpstr>NOTICE REGARDING INFORMAL  RESOLUTION</vt:lpstr>
      <vt:lpstr>WHO CAN FACILITATEAN  INFORMAL RESOLUTION?</vt:lpstr>
      <vt:lpstr>WHO CAN FACILITATE AN  INFORMAL RESOLUTION? (cont.)</vt:lpstr>
      <vt:lpstr>PowerPoint Presentation</vt:lpstr>
      <vt:lpstr>TITLE IX TRAINING</vt:lpstr>
      <vt:lpstr>DISTRICT IDENTIFICATION OF  TITLE IX COORDINATOR</vt:lpstr>
      <vt:lpstr>REQUIRED NOTIFICATIONS</vt:lpstr>
      <vt:lpstr>REQUIREMENTS FOR THE TITLE IX COORDINATOR</vt:lpstr>
      <vt:lpstr>OVERVIEW OF COORDINATOR  ROLES AND RESPONSIBILITIES</vt:lpstr>
      <vt:lpstr>OVERVIEW OF COORDINATOR  ROLES AND RESPONSIBILITIES (CONT.)</vt:lpstr>
      <vt:lpstr>PowerPoint Presentation</vt:lpstr>
      <vt:lpstr>REPORTS OF SEXUAL HARASSMENT</vt:lpstr>
      <vt:lpstr>REPORTS OF SEXUAL HARASSMENT</vt:lpstr>
      <vt:lpstr>GENERAL RESPONSE TO A REPORT OF  SEXUAL HARASSMENT</vt:lpstr>
      <vt:lpstr>MEETING WITH COMPLAINANT</vt:lpstr>
      <vt:lpstr>MEETING WITH COMPLAINANT (CONT.)</vt:lpstr>
      <vt:lpstr>MEETING WITH COMPLAINANT (CONT.)</vt:lpstr>
      <vt:lpstr>IMPLEMENTATION OF  SUPPORTIVE MEASURES</vt:lpstr>
      <vt:lpstr>FORMAL COMPLAINT</vt:lpstr>
      <vt:lpstr>FORMAL COMPLAINT (CONT.)</vt:lpstr>
      <vt:lpstr>SHOULD THE FORMAL COMPLAINT  BE DISMISSED?</vt:lpstr>
      <vt:lpstr>MANDATORY DISMISSAL OF COMPLAINT</vt:lpstr>
      <vt:lpstr>PERMISSIVE DISMISSAL  OF THE COMPLAINT</vt:lpstr>
      <vt:lpstr>PowerPoint Presentation</vt:lpstr>
      <vt:lpstr>Dismissal means dismissal from the Title IX process.  However, the District should still enforce its Code of  Conduct and policies and may offer supportive measures.</vt:lpstr>
      <vt:lpstr>A FORMAL COMPLAINT MAY ALSO BE FILED BY  THE TITLE IX COORDINATOR</vt:lpstr>
      <vt:lpstr>WHEN IS A FORMAL COMPLAINT FILED BY  THE TITLE IX COORDINATOR?</vt:lpstr>
      <vt:lpstr>PowerPoint Presentation</vt:lpstr>
      <vt:lpstr>PowerPoint Presentation</vt:lpstr>
      <vt:lpstr>PowerPoint Presentation</vt:lpstr>
      <vt:lpstr>CONSOLIDATION OF FORMAL  COMPLAINTS</vt:lpstr>
      <vt:lpstr>PowerPoint Presentation</vt:lpstr>
      <vt:lpstr>WRITTEN NOTICE OF ALLEGATIONS TO  ALL PARTIES</vt:lpstr>
      <vt:lpstr>WRITTEN NOTICE OF ALLEGATIONS TO  ALL PARTIES (CONT.)</vt:lpstr>
      <vt:lpstr>WRITTEN NOTICE OF ALLEGATIONS TO  ALL PARTIES (CONT.)</vt:lpstr>
      <vt:lpstr>WRITTEN NOTICE OF ALLEGATIONS TO  ALL PARTIES (CONT.)</vt:lpstr>
      <vt:lpstr>TITLE IX COORDINATOR SHOULD CONSIDER  EMERGENCY REMOVAL OF STUDENT OR  ADMINISTRATIVE LEAVE OF EMPLOYEE</vt:lpstr>
      <vt:lpstr>EMERGENCY REMOVAL OF STUDENT AS A  SUPPORTIVE MEASURE</vt:lpstr>
      <vt:lpstr>ADMINISTRATIVE LEAVE OF EMPLOYEE AS A  SUPPORTIVE MEASURE</vt:lpstr>
      <vt:lpstr>COORDINATOR ROLE IN  INSPECTION/REVIEW OF EVIDENCE</vt:lpstr>
      <vt:lpstr>COORDINATOR ROLE IN INVESTIGATION</vt:lpstr>
      <vt:lpstr>PowerPoint Presentation</vt:lpstr>
      <vt:lpstr>ROLE OF COORDINATOR TO DEVELOP  RECORD KEEPING PROTOCOLS</vt:lpstr>
      <vt:lpstr>RECORDS TO BE MAINTAINED</vt:lpstr>
      <vt:lpstr>RECORDS TO BE  MAINTAINED</vt:lpstr>
      <vt:lpstr>RECORDS TO BE MAINTAINED WITH  REGARD TO FORMAL COMPLAINT</vt:lpstr>
      <vt:lpstr>COORDINATOR ROLE TO ENSURE  MANDATORY TRAINING</vt:lpstr>
      <vt:lpstr>COORDINATOR ROLE TO ENSURE  MANDATORY TRAINING (CONT.)</vt:lpstr>
      <vt:lpstr>PowerPoint Presentation</vt:lpstr>
      <vt:lpstr>GRIEVANCE PROCESS OVERVIEW</vt:lpstr>
      <vt:lpstr>Grievance Process Timeline</vt:lpstr>
      <vt:lpstr>NOTICE</vt:lpstr>
      <vt:lpstr>Notice Requirements</vt:lpstr>
      <vt:lpstr>MODIFYING INVESTIGATIONS</vt:lpstr>
      <vt:lpstr>Modifying Investigations</vt:lpstr>
      <vt:lpstr>DISMISSING AND  CONSOLIDATING COMPLAINTS</vt:lpstr>
      <vt:lpstr>Dismissing a Formal Complaint</vt:lpstr>
      <vt:lpstr>Dismissing a Formal Complaint (Cont.)</vt:lpstr>
      <vt:lpstr>Dismissing a Formal Complaint (Cont.)</vt:lpstr>
      <vt:lpstr>PowerPoint Presentation</vt:lpstr>
      <vt:lpstr>INVESTIGATION BASICS</vt:lpstr>
      <vt:lpstr>PowerPoint Presentation</vt:lpstr>
      <vt:lpstr>What happens in an investigation?</vt:lpstr>
      <vt:lpstr>THE INVESTIGATOR</vt:lpstr>
      <vt:lpstr>Investigator Requirements</vt:lpstr>
      <vt:lpstr>INVESTIGATION  REQUIREMENTS</vt:lpstr>
      <vt:lpstr>Burden of Gathering Evidence</vt:lpstr>
      <vt:lpstr>The Parties’ Role in the Investigation</vt:lpstr>
      <vt:lpstr>The Parties’ Role in the Investigation  (Cont.)</vt:lpstr>
      <vt:lpstr>Requiring an Individual’s Participation</vt:lpstr>
      <vt:lpstr>Parties’ Review of Evidence</vt:lpstr>
      <vt:lpstr>EVIDENTIARY ISSUES DURING  AN INVESTIGATION</vt:lpstr>
      <vt:lpstr>What is “Relevant” Evidence</vt:lpstr>
      <vt:lpstr>TIPS FOR CONDUCTING  AN INVESTIGATION</vt:lpstr>
      <vt:lpstr>Types of Evidence – Examples</vt:lpstr>
      <vt:lpstr>Planning an Investigation</vt:lpstr>
      <vt:lpstr>Preparing and Conducting Interviews –  Helpful Tips</vt:lpstr>
      <vt:lpstr>THE INVESTIGATIVE REPORT</vt:lpstr>
      <vt:lpstr>Creating an Investigative Report</vt:lpstr>
      <vt:lpstr>TITLE IX TRAINING</vt:lpstr>
      <vt:lpstr>THE DECISION-MAKER</vt:lpstr>
      <vt:lpstr>The Decision-Maker</vt:lpstr>
      <vt:lpstr>EVIDENTIARY ISSUES DURING  THE DECISION-MAKING  PROCESS</vt:lpstr>
      <vt:lpstr>What is “Relevant” Evidence</vt:lpstr>
      <vt:lpstr>Evidence of Sexual Predisposition</vt:lpstr>
      <vt:lpstr>BURDEN OF PROOF</vt:lpstr>
      <vt:lpstr>Burden of Proof</vt:lpstr>
      <vt:lpstr>Burden of Proof – Preponderance of the  Evidence Standard</vt:lpstr>
      <vt:lpstr>Burden of Proof – Clear and Convincing  Evidence Standard</vt:lpstr>
      <vt:lpstr>DECISION-MAKING PROCESS</vt:lpstr>
      <vt:lpstr>General Decision-Making Process</vt:lpstr>
      <vt:lpstr>PARTY-SUBMITTED QUESTIONS</vt:lpstr>
      <vt:lpstr>Party-Submitted Questions</vt:lpstr>
      <vt:lpstr>THE HEARING</vt:lpstr>
      <vt:lpstr>The Hearing</vt:lpstr>
      <vt:lpstr>Hearing Procedures</vt:lpstr>
      <vt:lpstr>Hearing Procedures (Cont.)</vt:lpstr>
      <vt:lpstr>Hearing Procedures (Cont.)</vt:lpstr>
      <vt:lpstr>Hearing Procedures (Cont.)</vt:lpstr>
      <vt:lpstr>Hearing Procedures (Cont.)</vt:lpstr>
      <vt:lpstr>Hearing Procedures (Cont.)</vt:lpstr>
      <vt:lpstr>Hearing Procedures (Cont.)</vt:lpstr>
      <vt:lpstr>WRITTEN DETERMINATION  OF RESPONSIBILITY</vt:lpstr>
      <vt:lpstr>Written Determination of Responsibility</vt:lpstr>
      <vt:lpstr>Written Determination of Responsibility  (Cont.)</vt:lpstr>
      <vt:lpstr>PowerPoint Presentation</vt:lpstr>
      <vt:lpstr>REMEDIES</vt:lpstr>
      <vt:lpstr>PowerPoint Presentation</vt:lpstr>
      <vt:lpstr>THE APPEAL</vt:lpstr>
      <vt:lpstr>Bases for Appeal</vt:lpstr>
      <vt:lpstr>The Appeal Decision-Maker</vt:lpstr>
      <vt:lpstr>Appeal Procedure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IX  TRAINING</dc:title>
  <dc:creator>Renee Smith</dc:creator>
  <cp:lastModifiedBy>Renee Smith</cp:lastModifiedBy>
  <cp:revision>23</cp:revision>
  <dcterms:created xsi:type="dcterms:W3CDTF">2020-10-12T18:15:10Z</dcterms:created>
  <dcterms:modified xsi:type="dcterms:W3CDTF">2020-11-04T14:19:10Z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2020-10-12T00:00:00Z</vt:filetime>
  </property>
  <property fmtid="{D5CDD505-2E9C-101B-9397-08002B2CF9AE}" pid="3" name="Creator">
    <vt:lpwstr>Acrobat PDFMaker 20 for PowerPoint</vt:lpwstr>
  </property>
  <property fmtid="{D5CDD505-2E9C-101B-9397-08002B2CF9AE}" pid="4" name="LastSaved">
    <vt:filetime>2020-10-12T00:00:00Z</vt:filetime>
  </property>
</Properties>
</file>